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43"/>
  </p:notesMasterIdLst>
  <p:sldIdLst>
    <p:sldId id="281" r:id="rId2"/>
    <p:sldId id="1780" r:id="rId3"/>
    <p:sldId id="1782" r:id="rId4"/>
    <p:sldId id="802" r:id="rId5"/>
    <p:sldId id="1783" r:id="rId6"/>
    <p:sldId id="473" r:id="rId7"/>
    <p:sldId id="1781" r:id="rId8"/>
    <p:sldId id="1784" r:id="rId9"/>
    <p:sldId id="1785" r:id="rId10"/>
    <p:sldId id="1786" r:id="rId11"/>
    <p:sldId id="1787" r:id="rId12"/>
    <p:sldId id="1788" r:id="rId13"/>
    <p:sldId id="470" r:id="rId14"/>
    <p:sldId id="1802" r:id="rId15"/>
    <p:sldId id="1789" r:id="rId16"/>
    <p:sldId id="1790" r:id="rId17"/>
    <p:sldId id="1725" r:id="rId18"/>
    <p:sldId id="1792" r:id="rId19"/>
    <p:sldId id="1793" r:id="rId20"/>
    <p:sldId id="1791" r:id="rId21"/>
    <p:sldId id="257" r:id="rId22"/>
    <p:sldId id="1796" r:id="rId23"/>
    <p:sldId id="1798" r:id="rId24"/>
    <p:sldId id="1799" r:id="rId25"/>
    <p:sldId id="303" r:id="rId26"/>
    <p:sldId id="1578" r:id="rId27"/>
    <p:sldId id="1800" r:id="rId28"/>
    <p:sldId id="267" r:id="rId29"/>
    <p:sldId id="1803" r:id="rId30"/>
    <p:sldId id="274" r:id="rId31"/>
    <p:sldId id="279" r:id="rId32"/>
    <p:sldId id="1746" r:id="rId33"/>
    <p:sldId id="1759" r:id="rId34"/>
    <p:sldId id="1804" r:id="rId35"/>
    <p:sldId id="1805" r:id="rId36"/>
    <p:sldId id="1806" r:id="rId37"/>
    <p:sldId id="1811" r:id="rId38"/>
    <p:sldId id="1807" r:id="rId39"/>
    <p:sldId id="1808" r:id="rId40"/>
    <p:sldId id="1809" r:id="rId41"/>
    <p:sldId id="1574" r:id="rId4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37D"/>
    <a:srgbClr val="3333FF"/>
    <a:srgbClr val="6699FF"/>
    <a:srgbClr val="0000CC"/>
    <a:srgbClr val="FFCC00"/>
    <a:srgbClr val="CC9900"/>
    <a:srgbClr val="663300"/>
    <a:srgbClr val="00CC99"/>
    <a:srgbClr val="CC66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44" autoAdjust="0"/>
  </p:normalViewPr>
  <p:slideViewPr>
    <p:cSldViewPr>
      <p:cViewPr varScale="1">
        <p:scale>
          <a:sx n="85" d="100"/>
          <a:sy n="85" d="100"/>
        </p:scale>
        <p:origin x="59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00E39B5-1F67-4186-985B-38C1B56B7E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39991D9-5710-4A4D-B09C-7DC17C10A7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F69E77C-D2CE-495C-B968-5AEF9C5138BB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3A34053-D519-4536-8A97-F5ADDCF79511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6A76B40-0FD7-4B92-A6D6-06B7941100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AC8352B-6CD0-4213-91D7-2B97F9AD5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894390-C98D-4404-8A16-741EC46E289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54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2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432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87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公众号：陈西设计之家。微信搜索即可。更多免费</a:t>
            </a:r>
            <a:r>
              <a:rPr lang="en-US" altLang="zh-CN" dirty="0"/>
              <a:t>PPT</a:t>
            </a:r>
            <a:r>
              <a:rPr lang="zh-CN" altLang="en-US" dirty="0"/>
              <a:t>模版教程等都可以在公众号内获取。</a:t>
            </a:r>
            <a:r>
              <a:rPr lang="en-US" altLang="zh-CN" dirty="0"/>
              <a:t>PPT</a:t>
            </a:r>
            <a:r>
              <a:rPr lang="zh-CN" altLang="en-US" dirty="0"/>
              <a:t>定制微信：</a:t>
            </a:r>
            <a:r>
              <a:rPr lang="en-US" altLang="zh-CN" dirty="0"/>
              <a:t>2090298045【</a:t>
            </a:r>
            <a:r>
              <a:rPr lang="zh-CN" altLang="en-US" dirty="0"/>
              <a:t>陈西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A70D-144A-444B-85D6-6B35C3230B9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01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DFDEE90-10F7-4F2C-B6CA-DC2C5298128E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AA324181-A420-4205-AF85-78BC175BE3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40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74D8DA6-BE49-4702-8257-37F37CC9C8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6B882774-1230-4B22-BC7C-2A9B5C0973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5A6AE433-9541-49CD-961D-3EA9EC4ED7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E1133EDA-0DDC-4459-BFA5-7F9F2353F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4388CC89-F0D1-4CFC-B72D-4883307A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5D6665CF-3F98-491F-9509-B61AF4C5FE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56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AD70C29-7FAA-47E5-8655-96D8929355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6480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E36CA88C-18BE-4A1F-8328-F7C47827D5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4012E5E8-6295-4225-A8B5-EA1E3ABE0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67DB6863-FFCF-487A-BA48-F7DA69072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D1EB9A18-964A-41C9-91E3-EED80367A1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4900EE8B-C6F7-40F4-9FF4-C885FC3631A1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E783CE72-716B-4F69-AD66-6FC0C5110096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8CFDEE95-4DDC-4330-8F15-6632153F4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21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CFCDB327-4C63-4368-A18B-BB4546752D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4AD592-2403-4020-8138-48EE11D6C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84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3D93B00-E867-405A-974D-DC275E52D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82B9B431-763E-4F8E-9B19-C655776B6D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E9A1E90E-2A94-4E2C-A318-C15531F96F2D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B2C4BE-450F-43E3-B346-B270308C02D7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E4471893-0076-4A2F-93F5-1089EDE5B2BF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47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C5D3D6E-18F9-4D43-9CA9-D43834C560F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CEF852B2-A6AC-414A-8CC6-09A163546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13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32062E34-5946-4927-A91D-23DFDEE3D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578399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74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id="{EF5B1B2D-5780-4506-A2F8-F703DBC2349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EBFEEC00-1FCB-401B-A67C-3BFD650E2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47E2914F-C49B-43E5-8922-F644A0B1F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id="{0BCC07D8-CB03-43CC-88C1-2BEA95B271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id="{E0654ED9-CB9B-452E-B253-EF73E63C798B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id="{F8070BC5-1158-4554-9602-2790BA4CB462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E89C042A-F73D-4AF3-BE97-58BA29A51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64257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BD1E275-404F-484D-8B13-71B79B4A4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BDBEA3EE-0F29-487D-A8BE-9E2BBF2EFA9B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0216BBC9-FEB9-43FB-91C3-97F51C728731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E209947F-7AAB-41CC-886D-9D06886E892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0DC86FC9-DD52-405C-B68D-9A3A18B52C51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2E92D6-4B58-4A50-BCB1-5A8CE943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6D1331-6A5E-4BA0-A430-151D0D707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C91908-9B16-4C8B-A1AB-E40A4409D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F4E296E-3A37-4129-8A4B-03D5A664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1E80BC1C-F766-4E0C-B928-07628DD27646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2CD8D175-9AAB-43ED-B3E8-78BA9B678C4E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DF1E8E49-9447-4F34-9B1E-C0975BA15B2A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97ADA50-D002-45BF-A63A-685F4FE6443C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0CB044F-2C35-445D-B663-234850601562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068E30C-21D4-4CFD-A227-727CD44E5DE0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A2C0ABE-7913-4DC3-AA9C-E48B9DB975C5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443C7E9-9453-43AB-BE5B-4EE9A0AB8028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894FB150-D7D4-4844-935F-C417DAC93E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5122CEE4-1CB4-4450-8B9C-B5BE17B00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AF0974C-6A45-4360-A54E-AF48553E49DD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413AB08-A8DB-4AB4-A338-6C9701BE6C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BFFC4BB0-3A9D-4DB4-8B16-0FC27934ED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5525F9B-AFA4-4D6E-A03F-330DF8D8FB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C1654198-129E-4F3B-93D2-61EDC0521F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EE27F55A-D9DA-452C-98BF-9F038B3681C6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2349092A-81B8-47D3-AAA6-37A1729965A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1BB4FEED-BCF1-4250-9C30-E431E0C57350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CD051D9D-3C5E-4AE1-8871-EDF4FB7119AB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A56B271D-1018-462C-9972-6AA8D3806D2A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7FDE4D43-E011-4214-8595-DEAC0748B169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1073B58B-B0A0-457E-999F-4E83C923F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830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16028F8-57F0-4211-A9D5-B221C9B4F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2C63D6F9-B154-4DE4-A100-033A794D537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905C95C4-BB74-4DEF-9C06-D5AE1CC334B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5F9AF623-E3AD-4091-9571-2D27BCB54117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2AEA5E11-5AB1-40E9-9FB4-094514439C3A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B09E62-F77D-4C41-9F0D-D72C7565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96D029-9E61-4C7E-A2EE-3415EF61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F68740-0188-4E0C-BAD3-C6971E632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AA991D-B5C2-479E-B868-353BE23F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F990A0A4-5371-41D2-A35D-89C3C7393EBC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F2243B23-7003-46D8-9638-FB7F63DDF14B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D6469BD2-B9E4-4B88-B4D1-A1AB703DF8B1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5EDDFB9-67B0-4368-8C72-F28F5AC5DCE1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318AF4A-E5CC-4756-930E-64356536313D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1F76B19-A384-4A78-ACC1-B63FE6D4CACA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2D44AD7-7A30-4051-A745-9412E51529A2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7BC06B8-6E60-488F-A48A-72C7BC5509D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DB59A28-B121-4535-840E-125E712BB9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2824716-FFD0-40D6-A14C-92BD4A9292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C28E220-4C0A-408A-9FBF-F72314C8C458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37D1B18-38DA-461B-A012-A10BFB5931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6C4EF705-AC4E-4004-91A8-6E60DC72FC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8AEB3733-EA0E-4191-981B-45187F45B1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08E5BB6-4691-4F14-9BBA-1001FC3038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8CB52082-A444-4592-9013-030E2EE4504A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5451F505-186E-4DF9-B00B-7D85ACF98159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A5828762-AAF0-414A-B460-F0C8D890E233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E8AC4D58-FD13-4B10-AC9A-7619D24B46F2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9D836991-E8BC-4A0E-8C7F-8A01513271EC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D38868C3-7F66-486E-8149-1B384942C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817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C76AF65-E0E4-43CF-949B-CF73C4572E91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194582F1-EBC8-444A-ACEC-CC3585D62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461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A6F82832-1E58-4EDF-88B9-DDBF63BE7A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4E654D-1A12-4050-9067-0A5C796A5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81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63138D9-C9AC-458F-89A4-034B3B6A6E33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90906D43-30AF-4328-838E-E8060B217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4637F37-DF31-4E17-854B-B7CF4397D5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62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2E07CE08-4388-430A-B64D-AC2C46EF4F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2B7551-CC2D-4F4E-9767-5D65EED5C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03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86DCBE6-0440-4E75-9CC0-027C6C85E4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0BD0C73F-5851-42CB-AE7A-A6E7AC9ED5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FCBB3271-70F2-4C6D-9BA6-519D767B4C18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C04D8B-E52A-415C-A8A6-714F557A0F09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22953593-F299-42EC-AF0A-CF5AA03E88D3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8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FCA1235C-4367-4D9F-A5C6-7694EB1646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378CACA6-FB3D-49C8-829B-3229260AC5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id="{69DFF65B-4D52-4C2E-B9D4-7906643B18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356F6C7-0908-4710-835B-7AAE8E973DA4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0E653F8F-B13F-435E-AF52-3200292D0FD2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08D2FCE-28A7-4AAA-B0A9-3F0EBE712310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23A1549-661D-459C-A756-80C95E53B8BB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66DA3ED-11CA-4075-BCD8-77EA02283C0E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45A5248-41E0-4E66-85A9-221ABEA205B6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7EFF09F-2E6E-46DB-BEBB-EF353E08ACCB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E24CE0AB-09BD-4FAE-9B04-5EAC8C169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68511C-EBED-42E2-882F-50E0DCE17FE4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56AD58AC-5357-43F7-97B8-175BB96C7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  <p:sldLayoutId id="2147484565" r:id="rId13"/>
    <p:sldLayoutId id="2147484566" r:id="rId14"/>
    <p:sldLayoutId id="2147484567" r:id="rId15"/>
    <p:sldLayoutId id="2147484552" r:id="rId16"/>
    <p:sldLayoutId id="2147484569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id="{0DC2DD63-B647-4630-BC02-C379754C6872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AD0AF30B-E041-497E-8808-BE377DDC1400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3BABD8EB-A301-48B7-AE90-A815C80A2CDF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1E8B5109-9BB8-4901-9033-847336B47D9C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57424C90-009F-4E24-A18B-AC900685AF41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8A309E78-0902-44B7-AAD6-721A3EFECC6A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CC364099-C399-440F-847B-2D5354768C7B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A147208D-A8CC-4651-87D5-E36F6B658602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334A069D-695D-45E2-83E6-5B52BEA6A50D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FB38F170-FBD4-4ECE-8F6E-0BD55DC4F78B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21DB619A-C5C4-4E14-8BD7-2AF2D47BC59A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9016D715-FBED-4263-81AF-F93DA01B97C8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EE74F97B-D762-41F4-9D7D-1D22ABA2D6BD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2113863E-C33E-47D5-B178-94FA8ED92742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F5B46A03-BEDD-44D3-B86A-D87C783F2A3B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B0D52766-FBDB-4C80-8416-BA8EC2B541D8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C20251E3-5C79-4DA2-B1B3-FCCBC7FE1990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D7069CC8-C324-43F9-AC6B-0B86A058F224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883754D4-4743-45A8-B7E5-BE490127AB51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484C3CE5-40AD-4C80-99C1-F4A3AC667423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6B550E4E-81A8-44D3-8AD1-FEE91F8DC8DE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692FAA33-CA5E-4B1D-8ED8-8699F7C75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F6BF1411-65E3-4DE2-A2E2-2837CD8ACE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B3C4226F-2E70-40A2-9F02-D40ABA778B6D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ABE7646B-3F3E-4102-A8B6-F744C31B4C64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CE6D5F7F-877F-4456-BA9A-1C9553FA7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B43ED1C0-F7FF-47B9-A5CA-E4F8EF7AE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0EE03AC3-C9D4-438F-856B-F5BF97E4770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58DBCB2D-9284-49A1-AA79-099121B489B1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3303B29E-95EC-42B1-B9FF-461232436F2E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AA64C7BD-F3EE-4489-B6C4-17DE960F1E27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DCC0CD86-B844-4C18-843A-7E6A76747F3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73A16D24-B4D2-4436-8038-D8ECB4E4D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5711C577-2162-423F-86AB-04067EBF1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92DCB658-CFBA-4779-B7BB-7B67635BD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3C5B4DFB-C7F1-4102-AE2D-2E7953C04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DAB27179-0CD5-4577-9561-770C69F98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37483B21-94DA-4F00-97D6-2AB62069B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293CF19E-281C-4D27-8355-849A1EE6EA9D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8E4EF0F3-F8CC-47F2-96B7-7A794258B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6D0B4BBB-BB47-47AE-BADB-73BF8DEE7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C672E1B2-D9D1-47B9-97EF-76A9D86E6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BC6B5BB7-1BDC-4433-8890-EC207E3CB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587E0E74-5492-4768-9D71-EE64AAD66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6CAA1041-516D-44B5-828C-B880ADB16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845B010F-0587-4A7B-924D-415A55FCDFD7}"/>
                </a:ext>
              </a:extLst>
            </p:cNvPr>
            <p:cNvSpPr/>
            <p:nvPr/>
          </p:nvSpPr>
          <p:spPr bwMode="auto">
            <a:xfrm>
              <a:off x="10185145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C37860A1-0779-4E12-B508-CF06C07EF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7D5250BA-CE40-49E1-9C24-D92D357B0760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B1674F8F-6FEA-4344-853A-5C0800AF0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2955B6C4-269E-4E8F-A9DA-9064E9F33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E2A0611D-CA4A-420C-A3F8-953AFB54701D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43621FB7-BB0F-4C4E-83D3-D6E8A055A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6EC1B2FB-C69C-4A28-B48A-301B16F17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07FB3431-8FB9-4580-B0E3-ADDF468D5196}"/>
                </a:ext>
              </a:extLst>
            </p:cNvPr>
            <p:cNvSpPr/>
            <p:nvPr/>
          </p:nvSpPr>
          <p:spPr bwMode="auto">
            <a:xfrm>
              <a:off x="8192869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A97A22E1-DB47-419F-A451-12965362B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3AE369D6-4530-4E93-81A9-56C8E6DD6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6676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97313943-C873-4168-839D-B13F0365C9ED}"/>
                </a:ext>
              </a:extLst>
            </p:cNvPr>
            <p:cNvSpPr/>
            <p:nvPr/>
          </p:nvSpPr>
          <p:spPr bwMode="auto">
            <a:xfrm>
              <a:off x="8192869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F39436D2-0C83-4598-8D36-2B4205B1E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08696B2F-2B9D-4272-BE76-781285F5E7B0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3CF725CB-D0ED-4F10-8BBA-6CF9919FD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4595D79A-D44C-4B43-A06C-A21845288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BD315112-BCE1-467D-83DC-91F029969B17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D4E975CE-EE74-489F-9E2D-817A39D04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0B54A961-FAEA-4E0C-9B87-DFA76C182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073CAE26-9B4F-4B3E-92D5-9027C160C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0C16BDE3-D636-4CFC-80C0-524736C23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1A038F77-82BF-4458-8840-83C549193B38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42CB9F7A-FCCD-4A2E-B1DE-9BC95BCCF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9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3AA19BD1-3388-4B26-AE30-897BBEBD8B48}"/>
                </a:ext>
              </a:extLst>
            </p:cNvPr>
            <p:cNvSpPr/>
            <p:nvPr/>
          </p:nvSpPr>
          <p:spPr bwMode="auto">
            <a:xfrm>
              <a:off x="7143282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0296D4AC-A744-4E7F-AA93-D7AF84DF5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7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1E6A409D-9273-4C69-87D3-4D5B7E4ED9E1}"/>
                </a:ext>
              </a:extLst>
            </p:cNvPr>
            <p:cNvSpPr/>
            <p:nvPr/>
          </p:nvSpPr>
          <p:spPr bwMode="auto">
            <a:xfrm>
              <a:off x="10121977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19471DD1-F05C-476F-B068-CDF14B189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945058A7-43F9-4D0E-8AF6-0427C9806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A124E853-D2F4-43FE-86C7-C9A5A5140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2F2E1576-CDE6-4484-805D-FF5B3F14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CD8AB49E-BACA-420C-A913-8CCC58CD9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ED7545D4-D3C6-41CB-AA5C-413B5A8D84D8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98AFC53F-A3B2-4A62-8464-01CA7FFC7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842BC3A7-ADFB-49F3-9B66-7F28C6878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828C7AA8-172E-4288-A51E-DE4C136D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49022B34-BA7C-49A9-BAD7-CEC50EDAFAE8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041CD32E-D49C-48E9-A0DB-24307E458902}"/>
                </a:ext>
              </a:extLst>
            </p:cNvPr>
            <p:cNvSpPr/>
            <p:nvPr/>
          </p:nvSpPr>
          <p:spPr bwMode="auto">
            <a:xfrm>
              <a:off x="9184150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D335C7C2-2E2A-4A5A-B5E2-6698DB53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388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F3CC5B7A-67A0-4493-80C9-B80EA397E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1E1B633E-C74E-4951-A3A5-2D3263A97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05FC3C65-7AA3-478E-AECF-ED45DCEED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4C4FA3C5-63E2-4BD1-8A2B-8FDB0B5E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08BCBB1D-3B74-42B7-925E-A55A96AFA9A7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F9BB39EE-6011-444F-98EE-0C36122F1C83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E62821DF-AA2B-43B3-BB3F-4B365DFE5775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id="{E646C66A-B274-4EE3-9679-A1D73980E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488" y="2606006"/>
            <a:ext cx="19750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十 四 章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:a16="http://schemas.microsoft.com/office/drawing/2014/main" id="{B5515BF4-0472-49FE-9F0C-3B0A42932662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id="{9338E86C-16B2-4D60-B73D-AD9E016D10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:a16="http://schemas.microsoft.com/office/drawing/2014/main" id="{A029C24D-CD04-4274-AD28-7DEAF9E12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:a16="http://schemas.microsoft.com/office/drawing/2014/main" id="{55CBDBBE-2294-47B0-87B9-2398A75B0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643313"/>
            <a:ext cx="64643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临终病人的护理</a:t>
            </a:r>
            <a:endParaRPr lang="en-US" altLang="zh-CN" sz="4400" b="1" dirty="0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:a16="http://schemas.microsoft.com/office/drawing/2014/main" id="{0FD57E9C-65A2-430E-B8A8-76400F76A1BD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:a16="http://schemas.microsoft.com/office/drawing/2014/main" id="{CBAFB80E-2D96-4D05-9AB5-C9D3800A9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id="{2E624125-0B66-47C1-A4F3-9F83F3CA9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20216B-6FB0-4C6E-B1A6-B5BAFFE8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132" y="50108"/>
            <a:ext cx="2808311" cy="10556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32BA06-E55C-4BCE-8A9D-B3CE1990F950}"/>
              </a:ext>
            </a:extLst>
          </p:cNvPr>
          <p:cNvSpPr txBox="1"/>
          <p:nvPr/>
        </p:nvSpPr>
        <p:spPr>
          <a:xfrm>
            <a:off x="714132" y="1249819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我国临终关怀的发展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010209-D9B4-4915-9F24-67D06F7085ED}"/>
              </a:ext>
            </a:extLst>
          </p:cNvPr>
          <p:cNvSpPr txBox="1"/>
          <p:nvPr/>
        </p:nvSpPr>
        <p:spPr>
          <a:xfrm>
            <a:off x="714132" y="1917144"/>
            <a:ext cx="11161240" cy="271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1988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 天津医学院临终关怀研究中心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研究中心主任崔以泰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中国临终关怀之父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514350" indent="-5143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1988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10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 南汇护理院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（第一所临终关怀医院）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514350" indent="-5143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1992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 北京松堂关怀医院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3E2FDA-1239-4D52-A44E-7C5FEECB1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813" y="1802326"/>
            <a:ext cx="3118373" cy="4182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ng081007954">
            <a:extLst>
              <a:ext uri="{FF2B5EF4-FFF2-40B4-BE49-F238E27FC236}">
                <a16:creationId xmlns:a16="http://schemas.microsoft.com/office/drawing/2014/main" id="{E1E63334-62C8-49BD-9EC5-BB5F6128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140421"/>
            <a:ext cx="2681707" cy="2844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6150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20216B-6FB0-4C6E-B1A6-B5BAFFE8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412" y="-85084"/>
            <a:ext cx="2808311" cy="10556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32BA06-E55C-4BCE-8A9D-B3CE1990F950}"/>
              </a:ext>
            </a:extLst>
          </p:cNvPr>
          <p:cNvSpPr txBox="1"/>
          <p:nvPr/>
        </p:nvSpPr>
        <p:spPr>
          <a:xfrm>
            <a:off x="705246" y="1082443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满足临终病人及家属的需求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94B1246-2A1B-4B46-A074-60F6198AAF31}"/>
              </a:ext>
            </a:extLst>
          </p:cNvPr>
          <p:cNvSpPr txBox="1"/>
          <p:nvPr/>
        </p:nvSpPr>
        <p:spPr>
          <a:xfrm>
            <a:off x="675333" y="2245387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临终病人的全面照顾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00DAEC1-F663-47AE-A33C-8388CE219881}"/>
              </a:ext>
            </a:extLst>
          </p:cNvPr>
          <p:cNvSpPr txBox="1"/>
          <p:nvPr/>
        </p:nvSpPr>
        <p:spPr>
          <a:xfrm>
            <a:off x="714132" y="3408331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临终病人家属的照护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90FB277-2637-4CED-A8E6-0FB16E8880AB}"/>
              </a:ext>
            </a:extLst>
          </p:cNvPr>
          <p:cNvSpPr txBox="1"/>
          <p:nvPr/>
        </p:nvSpPr>
        <p:spPr>
          <a:xfrm>
            <a:off x="1098997" y="1639934"/>
            <a:ext cx="936104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病人生理、心理及社会方面需求；家属心理需求等。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B3560C7-A527-4931-9C44-C172132A51EC}"/>
              </a:ext>
            </a:extLst>
          </p:cNvPr>
          <p:cNvSpPr txBox="1"/>
          <p:nvPr/>
        </p:nvSpPr>
        <p:spPr>
          <a:xfrm>
            <a:off x="1098996" y="2799490"/>
            <a:ext cx="10685635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医疗护理、生活护理、心理护理等，控制疼痛及其他不适症状。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15436CF-A0C1-48ED-9191-EE5B81C1E130}"/>
              </a:ext>
            </a:extLst>
          </p:cNvPr>
          <p:cNvSpPr txBox="1"/>
          <p:nvPr/>
        </p:nvSpPr>
        <p:spPr>
          <a:xfrm>
            <a:off x="1103926" y="3841967"/>
            <a:ext cx="10685635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进行心理疏导和提供情感支持。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30A2868-F5D3-4304-AE8D-8A0AF9F86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88149"/>
            <a:ext cx="3817951" cy="25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20216B-6FB0-4C6E-B1A6-B5BAFFE8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132" y="50108"/>
            <a:ext cx="2808311" cy="105560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1F26E77-D654-4094-9623-3FA75C9B87C7}"/>
              </a:ext>
            </a:extLst>
          </p:cNvPr>
          <p:cNvSpPr txBox="1"/>
          <p:nvPr/>
        </p:nvSpPr>
        <p:spPr>
          <a:xfrm>
            <a:off x="737773" y="1334667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死亡教育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3004FCD-88FB-451A-9FBE-1F0AE8264E5D}"/>
              </a:ext>
            </a:extLst>
          </p:cNvPr>
          <p:cNvSpPr txBox="1"/>
          <p:nvPr/>
        </p:nvSpPr>
        <p:spPr>
          <a:xfrm>
            <a:off x="737773" y="2492896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临终关怀模式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CD3967B-C537-4ECF-9188-BD7BA6E68732}"/>
              </a:ext>
            </a:extLst>
          </p:cNvPr>
          <p:cNvSpPr txBox="1"/>
          <p:nvPr/>
        </p:nvSpPr>
        <p:spPr>
          <a:xfrm>
            <a:off x="1127448" y="1857887"/>
            <a:ext cx="10685635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树立正确的生死观，正确地对待和接受死亡，消除恐惧。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12C85CA-2089-4676-BC0A-057ADC7FD87D}"/>
              </a:ext>
            </a:extLst>
          </p:cNvPr>
          <p:cNvSpPr txBox="1"/>
          <p:nvPr/>
        </p:nvSpPr>
        <p:spPr>
          <a:xfrm>
            <a:off x="1126456" y="3049780"/>
            <a:ext cx="10685635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对临终关怀的总体观点、态度及提供照护的标准和形式。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多学科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整体性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姑息照护模式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CD039AB-04CE-43E7-9D4F-0850322B9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711123"/>
            <a:ext cx="3817951" cy="25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2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310B295-0C5F-4C07-B4C7-67E4F663D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68" y="3962172"/>
            <a:ext cx="3672408" cy="2333723"/>
          </a:xfrm>
          <a:prstGeom prst="rect">
            <a:avLst/>
          </a:prstGeom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0478BD08-2FB3-4C5C-B730-9200A45928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35760" y="247163"/>
            <a:ext cx="2232248" cy="103663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组织形式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F770E1FC-D20F-4DD9-8986-D0510753C5B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95400" y="1556792"/>
            <a:ext cx="4629150" cy="350197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独立的临终关怀医院</a:t>
            </a:r>
            <a:endParaRPr lang="en-US" altLang="zh-CN" sz="3200" dirty="0">
              <a:latin typeface="黑体" panose="02010609060101010101" pitchFamily="49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附设临终关怀机构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居家式临终关怀</a:t>
            </a:r>
            <a:endParaRPr lang="en-US" altLang="zh-CN" sz="3200" dirty="0">
              <a:latin typeface="黑体" panose="02010609060101010101" pitchFamily="49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癌症病人俱乐部               </a:t>
            </a: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B9983C20-B32C-46FF-BA82-C552E808AC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B90C9D-5AD8-4839-9DA7-E3385723D53D}"/>
              </a:ext>
            </a:extLst>
          </p:cNvPr>
          <p:cNvSpPr txBox="1"/>
          <p:nvPr/>
        </p:nvSpPr>
        <p:spPr>
          <a:xfrm>
            <a:off x="4943872" y="1701191"/>
            <a:ext cx="288032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北京松堂关怀院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F0F340-2A94-4E11-9A80-B95A122F91A9}"/>
              </a:ext>
            </a:extLst>
          </p:cNvPr>
          <p:cNvSpPr txBox="1"/>
          <p:nvPr/>
        </p:nvSpPr>
        <p:spPr>
          <a:xfrm>
            <a:off x="4593541" y="2529270"/>
            <a:ext cx="525658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北京朝阳门医院临终关怀病区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D95B51-C519-4ABE-9B65-353C6173ED8C}"/>
              </a:ext>
            </a:extLst>
          </p:cNvPr>
          <p:cNvSpPr txBox="1"/>
          <p:nvPr/>
        </p:nvSpPr>
        <p:spPr>
          <a:xfrm>
            <a:off x="4267480" y="3319433"/>
            <a:ext cx="7545472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以社区为基础，以家庭为单位开展临终关怀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776056-8F37-4A77-8E29-58C223F88438}"/>
              </a:ext>
            </a:extLst>
          </p:cNvPr>
          <p:cNvSpPr txBox="1"/>
          <p:nvPr/>
        </p:nvSpPr>
        <p:spPr>
          <a:xfrm>
            <a:off x="4305843" y="4194411"/>
            <a:ext cx="2561609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群众自发组织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5B73A58-EED6-4B54-A018-B98F105FD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69" y="159696"/>
            <a:ext cx="3774972" cy="25090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AD156B1-37D1-420A-85B2-41C3927881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4" y="159696"/>
            <a:ext cx="3386347" cy="103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478BD08-2FB3-4C5C-B730-9200A45928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80761" y="186530"/>
            <a:ext cx="1800200" cy="103663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理念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F770E1FC-D20F-4DD9-8986-D0510753C5B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0381" y="1677289"/>
            <a:ext cx="6840760" cy="2622312"/>
          </a:xfrm>
        </p:spPr>
        <p:txBody>
          <a:bodyPr/>
          <a:lstStyle/>
          <a:p>
            <a:pPr eaLnBrk="1" hangingPunct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以照料临终病人为中心</a:t>
            </a:r>
            <a:endParaRPr lang="en-US" altLang="zh-CN" sz="3200" dirty="0">
              <a:latin typeface="黑体" panose="02010609060101010101" pitchFamily="49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提高临终病人的生命质量               </a:t>
            </a: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B9983C20-B32C-46FF-BA82-C552E808AC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A64044-C203-430A-8280-562F58C94075}"/>
              </a:ext>
            </a:extLst>
          </p:cNvPr>
          <p:cNvSpPr txBox="1"/>
          <p:nvPr/>
        </p:nvSpPr>
        <p:spPr>
          <a:xfrm>
            <a:off x="991322" y="2872116"/>
            <a:ext cx="7840982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不以治愈为目标，而是控制症状，减轻痛苦。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971D6F2-98DA-4E74-B32C-B081B9B773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44353"/>
            <a:ext cx="3386347" cy="103663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7D7FE77-585F-4582-879D-D0E4DFB041F0}"/>
              </a:ext>
            </a:extLst>
          </p:cNvPr>
          <p:cNvSpPr txBox="1"/>
          <p:nvPr/>
        </p:nvSpPr>
        <p:spPr>
          <a:xfrm>
            <a:off x="991322" y="4254216"/>
            <a:ext cx="1065718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不以延长生存时间为目的，而是提高临终阶段生命质量为宗旨。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E9D3A93-217D-4F90-BE1C-63EAD2A2DB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40" y="332656"/>
            <a:ext cx="4182352" cy="30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478BD08-2FB3-4C5C-B730-9200A45928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80761" y="186530"/>
            <a:ext cx="1800200" cy="103663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理念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F770E1FC-D20F-4DD9-8986-D0510753C5B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01546" y="1788089"/>
            <a:ext cx="6840760" cy="2968217"/>
          </a:xfrm>
        </p:spPr>
        <p:txBody>
          <a:bodyPr/>
          <a:lstStyle/>
          <a:p>
            <a:pPr eaLnBrk="1" hangingPunct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维护临终病人的尊严和权力</a:t>
            </a:r>
            <a:endParaRPr lang="en-US" altLang="zh-CN" sz="3200" dirty="0">
              <a:latin typeface="黑体" panose="02010609060101010101" pitchFamily="49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注重临终病人家属的心理支持               </a:t>
            </a: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B9983C20-B32C-46FF-BA82-C552E808AC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971D6F2-98DA-4E74-B32C-B081B9B773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44353"/>
            <a:ext cx="3386347" cy="10366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05F1E8A-333B-498A-A460-75C5F9A56535}"/>
              </a:ext>
            </a:extLst>
          </p:cNvPr>
          <p:cNvSpPr txBox="1"/>
          <p:nvPr/>
        </p:nvSpPr>
        <p:spPr>
          <a:xfrm>
            <a:off x="1045056" y="3007781"/>
            <a:ext cx="1065718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维护临终病人的尊严与权力，允许保留原生活方式、尊重隐私。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A2E0CAD-8CDC-4C26-9946-41C3007735BC}"/>
              </a:ext>
            </a:extLst>
          </p:cNvPr>
          <p:cNvSpPr txBox="1"/>
          <p:nvPr/>
        </p:nvSpPr>
        <p:spPr>
          <a:xfrm>
            <a:off x="1077610" y="4246141"/>
            <a:ext cx="1065718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为病人家属提供心理、社会支持，使其坦然面对亲人死亡。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E9D3A93-217D-4F90-BE1C-63EAD2A2DB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0"/>
            <a:ext cx="4182352" cy="30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1D0BFB-40D1-4AC5-9AE7-EF722FB9DF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74" y="12352"/>
            <a:ext cx="4040829" cy="2779160"/>
          </a:xfrm>
          <a:prstGeom prst="rect">
            <a:avLst/>
          </a:prstGeom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0478BD08-2FB3-4C5C-B730-9200A45928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80761" y="186530"/>
            <a:ext cx="1800200" cy="103663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意义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F770E1FC-D20F-4DD9-8986-D0510753C5B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6615" y="1052736"/>
            <a:ext cx="6840760" cy="3846448"/>
          </a:xfrm>
        </p:spPr>
        <p:txBody>
          <a:bodyPr/>
          <a:lstStyle/>
          <a:p>
            <a:pPr eaLnBrk="1" hangingPunct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追求高生命质量的客观要求</a:t>
            </a:r>
            <a:endParaRPr lang="en-US" altLang="zh-CN" sz="3200" dirty="0">
              <a:latin typeface="黑体" panose="02010609060101010101" pitchFamily="49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社会文明的标志</a:t>
            </a:r>
          </a:p>
          <a:p>
            <a:pPr eaLnBrk="1" hangingPunct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黑体" panose="02010609060101010101" pitchFamily="49" charset="-122"/>
                <a:cs typeface="等线" panose="02010600030101010101" pitchFamily="2" charset="-122"/>
              </a:rPr>
              <a:t>体现医护职业道德的崇高               </a:t>
            </a: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B9983C20-B32C-46FF-BA82-C552E808AC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A64044-C203-430A-8280-562F58C94075}"/>
              </a:ext>
            </a:extLst>
          </p:cNvPr>
          <p:cNvSpPr txBox="1"/>
          <p:nvPr/>
        </p:nvSpPr>
        <p:spPr>
          <a:xfrm>
            <a:off x="858163" y="2168211"/>
            <a:ext cx="8838237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病人安详、无痛苦的离开人世，家属不留遗憾和阴影。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971D6F2-98DA-4E74-B32C-B081B9B773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44353"/>
            <a:ext cx="3386347" cy="103663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7D7FE77-585F-4582-879D-D0E4DFB041F0}"/>
              </a:ext>
            </a:extLst>
          </p:cNvPr>
          <p:cNvSpPr txBox="1"/>
          <p:nvPr/>
        </p:nvSpPr>
        <p:spPr>
          <a:xfrm>
            <a:off x="858163" y="3502805"/>
            <a:ext cx="1065718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病人有尊严、舒适地到达人生彼岸，人类发展及社会文明的标志。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5F1E8A-333B-498A-A460-75C5F9A56535}"/>
              </a:ext>
            </a:extLst>
          </p:cNvPr>
          <p:cNvSpPr txBox="1"/>
          <p:nvPr/>
        </p:nvSpPr>
        <p:spPr>
          <a:xfrm>
            <a:off x="928201" y="4899184"/>
            <a:ext cx="10587146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尊重病人的尊严和权力，提高病人生命价值和生命质量。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361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142B07-7DCE-414D-BE21-6F1A94B5B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260648"/>
            <a:ext cx="3363660" cy="250707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794AEB0-226D-4655-8300-384821FC7B73}"/>
              </a:ext>
            </a:extLst>
          </p:cNvPr>
          <p:cNvSpPr txBox="1"/>
          <p:nvPr/>
        </p:nvSpPr>
        <p:spPr>
          <a:xfrm>
            <a:off x="548410" y="188640"/>
            <a:ext cx="2664296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+mn-ea"/>
                <a:ea typeface="+mn-ea"/>
              </a:rPr>
              <a:t>濒死</a:t>
            </a:r>
            <a:r>
              <a:rPr lang="en-US" altLang="zh-CN" sz="3200" b="1" dirty="0">
                <a:latin typeface="+mn-ea"/>
                <a:ea typeface="+mn-ea"/>
              </a:rPr>
              <a:t>(dying)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78C01-7A4D-4564-9B40-64FA3E162B85}"/>
              </a:ext>
            </a:extLst>
          </p:cNvPr>
          <p:cNvSpPr txBox="1"/>
          <p:nvPr/>
        </p:nvSpPr>
        <p:spPr>
          <a:xfrm>
            <a:off x="568153" y="980728"/>
            <a:ext cx="7488832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病人已接受治疗性或姑息性的治疗，虽然意识清楚，但病情加速恶化，各种迹象显示生命即将结束，是生命活动的最后阶段。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B1B442-ABAF-4164-87AA-31A7D126FAC4}"/>
              </a:ext>
            </a:extLst>
          </p:cNvPr>
          <p:cNvSpPr txBox="1"/>
          <p:nvPr/>
        </p:nvSpPr>
        <p:spPr>
          <a:xfrm>
            <a:off x="695400" y="2924944"/>
            <a:ext cx="2664296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+mn-ea"/>
                <a:ea typeface="+mn-ea"/>
              </a:rPr>
              <a:t>死亡</a:t>
            </a:r>
            <a:r>
              <a:rPr lang="en-US" altLang="zh-CN" sz="3200" b="1" dirty="0">
                <a:latin typeface="+mn-ea"/>
                <a:ea typeface="+mn-ea"/>
              </a:rPr>
              <a:t>(death)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BBF9EA6-A534-4C01-B77A-9D114A921C40}"/>
              </a:ext>
            </a:extLst>
          </p:cNvPr>
          <p:cNvSpPr txBox="1"/>
          <p:nvPr/>
        </p:nvSpPr>
        <p:spPr>
          <a:xfrm>
            <a:off x="2351584" y="2958126"/>
            <a:ext cx="7488832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个体生命活动和新陈代谢不可逆的终止。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C042696-11E7-4AA0-9876-624086D26D70}"/>
              </a:ext>
            </a:extLst>
          </p:cNvPr>
          <p:cNvSpPr txBox="1"/>
          <p:nvPr/>
        </p:nvSpPr>
        <p:spPr>
          <a:xfrm>
            <a:off x="695400" y="3891488"/>
            <a:ext cx="6552728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患者呼吸、心跳停止，瞳孔散大而固定，所有反射都消失，心电波平直即可宣布死亡。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7F6B01B-31F4-4F65-9A41-DD93044888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445037"/>
            <a:ext cx="3863675" cy="25376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94AEB0-226D-4655-8300-384821FC7B73}"/>
              </a:ext>
            </a:extLst>
          </p:cNvPr>
          <p:cNvSpPr txBox="1"/>
          <p:nvPr/>
        </p:nvSpPr>
        <p:spPr>
          <a:xfrm>
            <a:off x="623392" y="1846423"/>
            <a:ext cx="5616624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+mn-ea"/>
                <a:ea typeface="+mn-ea"/>
              </a:rPr>
              <a:t>全脑死亡</a:t>
            </a:r>
            <a:r>
              <a:rPr lang="en-US" altLang="zh-CN" sz="3200" b="1" dirty="0">
                <a:latin typeface="+mn-ea"/>
                <a:ea typeface="+mn-ea"/>
              </a:rPr>
              <a:t>(brain death)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78C01-7A4D-4564-9B40-64FA3E162B85}"/>
              </a:ext>
            </a:extLst>
          </p:cNvPr>
          <p:cNvSpPr txBox="1"/>
          <p:nvPr/>
        </p:nvSpPr>
        <p:spPr>
          <a:xfrm>
            <a:off x="703783" y="637610"/>
            <a:ext cx="10784431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1968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年，在世界第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22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次医学大会上，美国哈佛医学院特设委员会发表报告，提出了新的死亡概念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全脑死亡。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A436BB-4154-4FEF-A2F0-31820D237DBE}"/>
              </a:ext>
            </a:extLst>
          </p:cNvPr>
          <p:cNvSpPr txBox="1"/>
          <p:nvPr/>
        </p:nvSpPr>
        <p:spPr>
          <a:xfrm>
            <a:off x="703783" y="2582992"/>
            <a:ext cx="10784431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包括大脑、中脑、小脑和脑干的不可逆转地停止，是生命活动结束的象征。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06F53B9-0645-40EA-A464-52655EB04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549300"/>
            <a:ext cx="4398182" cy="2691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6A6D2DB-EA55-4C26-B342-0302E4FA5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703" y="3573015"/>
            <a:ext cx="2253967" cy="26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1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C66965-DE9D-4E3A-B006-55A90AD37F2C}"/>
              </a:ext>
            </a:extLst>
          </p:cNvPr>
          <p:cNvSpPr txBox="1"/>
          <p:nvPr/>
        </p:nvSpPr>
        <p:spPr>
          <a:xfrm>
            <a:off x="983432" y="636202"/>
            <a:ext cx="10513168" cy="3222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“脑功能不可逆性丧失”作为新的死亡标准，诊断标准有四点：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①无感受性和反应性（不可逆的深度昏迷）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②无运动、无呼吸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③无反射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④脑电波平坦（消失）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36CCD1-F450-4D90-AC14-81094DE12576}"/>
              </a:ext>
            </a:extLst>
          </p:cNvPr>
          <p:cNvSpPr txBox="1"/>
          <p:nvPr/>
        </p:nvSpPr>
        <p:spPr>
          <a:xfrm>
            <a:off x="983432" y="4024981"/>
            <a:ext cx="10081120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以上标准在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24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小时内反复测试无改变，排除低体温或中枢神经系统抑制剂的影响，即可宣告死亡。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376421-59C4-46BA-8645-69F5A16D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296832"/>
            <a:ext cx="3181778" cy="2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6A740E-7F08-45BA-A55F-F1AA919F771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" y="-19476"/>
            <a:ext cx="12186094" cy="636034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41F70ED-AB99-491B-B40F-939C78146A89}"/>
              </a:ext>
            </a:extLst>
          </p:cNvPr>
          <p:cNvSpPr txBox="1"/>
          <p:nvPr/>
        </p:nvSpPr>
        <p:spPr>
          <a:xfrm>
            <a:off x="695400" y="497659"/>
            <a:ext cx="9577064" cy="225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dirty="0">
                <a:latin typeface="华文琥珀" panose="02010800040101010101" pitchFamily="2" charset="-122"/>
                <a:ea typeface="华文琥珀" panose="02010800040101010101" pitchFamily="2" charset="-122"/>
              </a:rPr>
              <a:t>医院是最忙的地方，</a:t>
            </a:r>
            <a:endParaRPr lang="en-US" altLang="zh-CN" sz="5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dirty="0">
                <a:latin typeface="华文琥珀" panose="02010800040101010101" pitchFamily="2" charset="-122"/>
                <a:ea typeface="华文琥珀" panose="02010800040101010101" pitchFamily="2" charset="-122"/>
              </a:rPr>
              <a:t>       有的人忙着生，有的人忙着死，</a:t>
            </a:r>
            <a:endParaRPr lang="en-US" altLang="zh-CN" sz="4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E92822D-B004-4721-935D-457268BEA76D}"/>
              </a:ext>
            </a:extLst>
          </p:cNvPr>
          <p:cNvSpPr txBox="1"/>
          <p:nvPr/>
        </p:nvSpPr>
        <p:spPr>
          <a:xfrm>
            <a:off x="1703512" y="2751225"/>
            <a:ext cx="6048672" cy="2022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</a:rPr>
              <a:t>有的人忙着生不如死！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</a:rPr>
              <a:t>有的人忙着向死而生！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6E1FF106-A137-43E6-8CEC-2E23020A81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942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1A9BECC-7EB8-4930-8997-FCDDC7223750}"/>
              </a:ext>
            </a:extLst>
          </p:cNvPr>
          <p:cNvSpPr/>
          <p:nvPr/>
        </p:nvSpPr>
        <p:spPr>
          <a:xfrm>
            <a:off x="468506" y="268456"/>
            <a:ext cx="11172109" cy="7200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</a:rPr>
              <a:t>死亡过程的分期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DA835DF-D6A4-4D1D-AEA0-7720BEE05A0A}"/>
              </a:ext>
            </a:extLst>
          </p:cNvPr>
          <p:cNvSpPr/>
          <p:nvPr/>
        </p:nvSpPr>
        <p:spPr>
          <a:xfrm>
            <a:off x="485283" y="1379722"/>
            <a:ext cx="3594493" cy="7200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</a:rPr>
              <a:t>濒死期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DD3AD0C-45AC-414F-9D05-B62EF6A88B59}"/>
              </a:ext>
            </a:extLst>
          </p:cNvPr>
          <p:cNvSpPr/>
          <p:nvPr/>
        </p:nvSpPr>
        <p:spPr>
          <a:xfrm>
            <a:off x="4473358" y="1379722"/>
            <a:ext cx="3638868" cy="7200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</a:rPr>
              <a:t>临床死亡期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0CE44D5-2429-4599-8B2C-FEF821163908}"/>
              </a:ext>
            </a:extLst>
          </p:cNvPr>
          <p:cNvSpPr/>
          <p:nvPr/>
        </p:nvSpPr>
        <p:spPr>
          <a:xfrm>
            <a:off x="8400256" y="1379722"/>
            <a:ext cx="3306461" cy="7200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</a:rPr>
              <a:t>生物学死亡期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ADA1AE11-15CA-4412-B669-EFF344474C98}"/>
              </a:ext>
            </a:extLst>
          </p:cNvPr>
          <p:cNvSpPr/>
          <p:nvPr/>
        </p:nvSpPr>
        <p:spPr>
          <a:xfrm>
            <a:off x="468507" y="2341632"/>
            <a:ext cx="3528392" cy="37136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FFC000"/>
                </a:solidFill>
              </a:rPr>
              <a:t>意识模糊或丧失，各种反射减弱或消失，肌张力减退或消失，心跳减弱，血压下降，呼吸微弱，可出现潮式呼吸或间断呼吸、大小便失禁、感觉消失等。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可逆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C0CCCBA4-4D79-4B8C-82CB-DF528A89774F}"/>
              </a:ext>
            </a:extLst>
          </p:cNvPr>
          <p:cNvSpPr/>
          <p:nvPr/>
        </p:nvSpPr>
        <p:spPr>
          <a:xfrm>
            <a:off x="4473358" y="2341632"/>
            <a:ext cx="3528392" cy="37136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FFC000"/>
                </a:solidFill>
              </a:rPr>
              <a:t>心跳、呼吸完全停止，瞳孔散大，各种反射消失，组织细胞仍有短暂、微弱代谢活动，可持续</a:t>
            </a:r>
            <a:r>
              <a:rPr lang="en-US" altLang="zh-CN" sz="2400" b="1" dirty="0">
                <a:solidFill>
                  <a:srgbClr val="FFC000"/>
                </a:solidFill>
              </a:rPr>
              <a:t>5</a:t>
            </a:r>
            <a:r>
              <a:rPr lang="zh-CN" altLang="en-US" sz="2400" b="1" dirty="0">
                <a:solidFill>
                  <a:srgbClr val="FFC000"/>
                </a:solidFill>
              </a:rPr>
              <a:t>～</a:t>
            </a:r>
            <a:r>
              <a:rPr lang="en-US" altLang="zh-CN" sz="2400" b="1" dirty="0">
                <a:solidFill>
                  <a:srgbClr val="FFC000"/>
                </a:solidFill>
              </a:rPr>
              <a:t>6min.</a:t>
            </a:r>
            <a:endParaRPr lang="zh-CN" altLang="en-US" sz="2400" b="1" dirty="0">
              <a:solidFill>
                <a:srgbClr val="FFC000"/>
              </a:solidFill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0645344-1349-4DC2-917F-3BE19D1E52E5}"/>
              </a:ext>
            </a:extLst>
          </p:cNvPr>
          <p:cNvSpPr/>
          <p:nvPr/>
        </p:nvSpPr>
        <p:spPr>
          <a:xfrm>
            <a:off x="8400256" y="2276872"/>
            <a:ext cx="3528392" cy="371369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FFC000"/>
                </a:solidFill>
              </a:rPr>
              <a:t>全身器官、组织、细胞生命活动停止，机体新陈代谢活动相继停止。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不可逆</a:t>
            </a:r>
            <a:endParaRPr lang="zh-CN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683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8">
            <a:extLst>
              <a:ext uri="{FF2B5EF4-FFF2-40B4-BE49-F238E27FC236}">
                <a16:creationId xmlns:a16="http://schemas.microsoft.com/office/drawing/2014/main" id="{C76B17BF-3665-45E1-BC50-59BBD89E3369}"/>
              </a:ext>
            </a:extLst>
          </p:cNvPr>
          <p:cNvGrpSpPr/>
          <p:nvPr/>
        </p:nvGrpSpPr>
        <p:grpSpPr bwMode="auto">
          <a:xfrm>
            <a:off x="0" y="1263299"/>
            <a:ext cx="6053138" cy="4546600"/>
            <a:chOff x="698271" y="1392716"/>
            <a:chExt cx="6054215" cy="4546174"/>
          </a:xfrm>
        </p:grpSpPr>
        <p:grpSp>
          <p:nvGrpSpPr>
            <p:cNvPr id="118" name="Group 9">
              <a:extLst>
                <a:ext uri="{FF2B5EF4-FFF2-40B4-BE49-F238E27FC236}">
                  <a16:creationId xmlns:a16="http://schemas.microsoft.com/office/drawing/2014/main" id="{85F63353-844A-4640-8214-3238876A2B12}"/>
                </a:ext>
              </a:extLst>
            </p:cNvPr>
            <p:cNvGrpSpPr/>
            <p:nvPr/>
          </p:nvGrpSpPr>
          <p:grpSpPr bwMode="auto">
            <a:xfrm rot="10800000">
              <a:off x="698271" y="1392716"/>
              <a:ext cx="4441060" cy="4546174"/>
              <a:chOff x="5936566" y="1392716"/>
              <a:chExt cx="4441060" cy="4546174"/>
            </a:xfrm>
          </p:grpSpPr>
          <p:grpSp>
            <p:nvGrpSpPr>
              <p:cNvPr id="131" name="Group 22">
                <a:extLst>
                  <a:ext uri="{FF2B5EF4-FFF2-40B4-BE49-F238E27FC236}">
                    <a16:creationId xmlns:a16="http://schemas.microsoft.com/office/drawing/2014/main" id="{079E6223-93CE-4BF4-BA18-2CD31B409BE1}"/>
                  </a:ext>
                </a:extLst>
              </p:cNvPr>
              <p:cNvGrpSpPr/>
              <p:nvPr/>
            </p:nvGrpSpPr>
            <p:grpSpPr bwMode="auto">
              <a:xfrm rot="10800000">
                <a:off x="5939773" y="3948352"/>
                <a:ext cx="4431502" cy="1990538"/>
                <a:chOff x="3473946" y="0"/>
                <a:chExt cx="4431502" cy="2574797"/>
              </a:xfrm>
            </p:grpSpPr>
            <p:sp>
              <p:nvSpPr>
                <p:cNvPr id="144" name="Rectangle 15">
                  <a:extLst>
                    <a:ext uri="{FF2B5EF4-FFF2-40B4-BE49-F238E27FC236}">
                      <a16:creationId xmlns:a16="http://schemas.microsoft.com/office/drawing/2014/main" id="{CB7FCEBA-4A76-4244-AF63-9B657D04D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3946" y="0"/>
                  <a:ext cx="2168911" cy="13715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zh-CN" sz="3200">
                    <a:latin typeface="+mn-ea"/>
                    <a:ea typeface="+mn-ea"/>
                  </a:endParaRPr>
                </a:p>
              </p:txBody>
            </p:sp>
            <p:sp>
              <p:nvSpPr>
                <p:cNvPr id="145" name="Freeform 16">
                  <a:extLst>
                    <a:ext uri="{FF2B5EF4-FFF2-40B4-BE49-F238E27FC236}">
                      <a16:creationId xmlns:a16="http://schemas.microsoft.com/office/drawing/2014/main" id="{2F070C3D-5FA5-420C-9C23-F4892060512E}"/>
                    </a:ext>
                  </a:extLst>
                </p:cNvPr>
                <p:cNvSpPr/>
                <p:nvPr/>
              </p:nvSpPr>
              <p:spPr bwMode="auto">
                <a:xfrm>
                  <a:off x="5646032" y="0"/>
                  <a:ext cx="1340089" cy="2560424"/>
                </a:xfrm>
                <a:custGeom>
                  <a:avLst/>
                  <a:gdLst>
                    <a:gd name="T0" fmla="*/ 0 w 633"/>
                    <a:gd name="T1" fmla="*/ 0 h 1210"/>
                    <a:gd name="T2" fmla="*/ 0 w 633"/>
                    <a:gd name="T3" fmla="*/ 648 h 1210"/>
                    <a:gd name="T4" fmla="*/ 628 w 633"/>
                    <a:gd name="T5" fmla="*/ 1210 h 1210"/>
                    <a:gd name="T6" fmla="*/ 633 w 633"/>
                    <a:gd name="T7" fmla="*/ 1002 h 1210"/>
                    <a:gd name="T8" fmla="*/ 0 w 633"/>
                    <a:gd name="T9" fmla="*/ 0 h 1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1210">
                      <a:moveTo>
                        <a:pt x="0" y="0"/>
                      </a:moveTo>
                      <a:lnTo>
                        <a:pt x="0" y="648"/>
                      </a:lnTo>
                      <a:lnTo>
                        <a:pt x="628" y="1210"/>
                      </a:lnTo>
                      <a:lnTo>
                        <a:pt x="633" y="10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+mn-ea"/>
                    <a:ea typeface="+mn-ea"/>
                  </a:endParaRPr>
                </a:p>
              </p:txBody>
            </p:sp>
            <p:sp>
              <p:nvSpPr>
                <p:cNvPr id="146" name="Rectangle 17">
                  <a:extLst>
                    <a:ext uri="{FF2B5EF4-FFF2-40B4-BE49-F238E27FC236}">
                      <a16:creationId xmlns:a16="http://schemas.microsoft.com/office/drawing/2014/main" id="{12799B79-6F86-40F1-B183-2789D18A1B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75007" y="2108705"/>
                  <a:ext cx="930441" cy="46609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zh-CN" sz="320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32" name="Group 23">
                <a:extLst>
                  <a:ext uri="{FF2B5EF4-FFF2-40B4-BE49-F238E27FC236}">
                    <a16:creationId xmlns:a16="http://schemas.microsoft.com/office/drawing/2014/main" id="{38F91A72-10EC-4EF5-A0D9-D80F393FD733}"/>
                  </a:ext>
                </a:extLst>
              </p:cNvPr>
              <p:cNvGrpSpPr/>
              <p:nvPr/>
            </p:nvGrpSpPr>
            <p:grpSpPr bwMode="auto">
              <a:xfrm rot="10800000">
                <a:off x="5936566" y="3570346"/>
                <a:ext cx="4427613" cy="1102454"/>
                <a:chOff x="3481042" y="1813984"/>
                <a:chExt cx="4427613" cy="1494370"/>
              </a:xfrm>
            </p:grpSpPr>
            <p:sp>
              <p:nvSpPr>
                <p:cNvPr id="141" name="Rectangle 18">
                  <a:extLst>
                    <a:ext uri="{FF2B5EF4-FFF2-40B4-BE49-F238E27FC236}">
                      <a16:creationId xmlns:a16="http://schemas.microsoft.com/office/drawing/2014/main" id="{4052873E-D7FD-4BAF-A4D0-1B762471CD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1042" y="1813984"/>
                  <a:ext cx="2168343" cy="13716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zh-CN" sz="3200">
                    <a:latin typeface="+mn-ea"/>
                    <a:ea typeface="+mn-ea"/>
                  </a:endParaRPr>
                </a:p>
              </p:txBody>
            </p:sp>
            <p:sp>
              <p:nvSpPr>
                <p:cNvPr id="142" name="Freeform 19">
                  <a:extLst>
                    <a:ext uri="{FF2B5EF4-FFF2-40B4-BE49-F238E27FC236}">
                      <a16:creationId xmlns:a16="http://schemas.microsoft.com/office/drawing/2014/main" id="{C0581FAC-D952-4ED1-952A-D34B0F2CFD5F}"/>
                    </a:ext>
                  </a:extLst>
                </p:cNvPr>
                <p:cNvSpPr/>
                <p:nvPr/>
              </p:nvSpPr>
              <p:spPr bwMode="auto">
                <a:xfrm>
                  <a:off x="5646032" y="1814819"/>
                  <a:ext cx="1328975" cy="1493242"/>
                </a:xfrm>
                <a:custGeom>
                  <a:avLst/>
                  <a:gdLst>
                    <a:gd name="T0" fmla="*/ 0 w 628"/>
                    <a:gd name="T1" fmla="*/ 648 h 706"/>
                    <a:gd name="T2" fmla="*/ 0 w 628"/>
                    <a:gd name="T3" fmla="*/ 0 h 706"/>
                    <a:gd name="T4" fmla="*/ 628 w 628"/>
                    <a:gd name="T5" fmla="*/ 504 h 706"/>
                    <a:gd name="T6" fmla="*/ 628 w 628"/>
                    <a:gd name="T7" fmla="*/ 706 h 706"/>
                    <a:gd name="T8" fmla="*/ 0 w 628"/>
                    <a:gd name="T9" fmla="*/ 64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8" h="706">
                      <a:moveTo>
                        <a:pt x="0" y="648"/>
                      </a:moveTo>
                      <a:lnTo>
                        <a:pt x="0" y="0"/>
                      </a:lnTo>
                      <a:lnTo>
                        <a:pt x="628" y="504"/>
                      </a:lnTo>
                      <a:lnTo>
                        <a:pt x="628" y="706"/>
                      </a:lnTo>
                      <a:lnTo>
                        <a:pt x="0" y="648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+mn-ea"/>
                    <a:ea typeface="+mn-ea"/>
                  </a:endParaRPr>
                </a:p>
              </p:txBody>
            </p:sp>
            <p:sp>
              <p:nvSpPr>
                <p:cNvPr id="143" name="Rectangle 20">
                  <a:extLst>
                    <a:ext uri="{FF2B5EF4-FFF2-40B4-BE49-F238E27FC236}">
                      <a16:creationId xmlns:a16="http://schemas.microsoft.com/office/drawing/2014/main" id="{2318B668-156E-49F8-93B6-40F57C8C2A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68067" y="2871947"/>
                  <a:ext cx="940588" cy="43640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zh-CN" sz="320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33" name="Group 24">
                <a:extLst>
                  <a:ext uri="{FF2B5EF4-FFF2-40B4-BE49-F238E27FC236}">
                    <a16:creationId xmlns:a16="http://schemas.microsoft.com/office/drawing/2014/main" id="{3D13D803-B643-4489-A9B3-1B5DB59E8470}"/>
                  </a:ext>
                </a:extLst>
              </p:cNvPr>
              <p:cNvGrpSpPr/>
              <p:nvPr/>
            </p:nvGrpSpPr>
            <p:grpSpPr bwMode="auto">
              <a:xfrm rot="10800000">
                <a:off x="5936566" y="2499648"/>
                <a:ext cx="4427613" cy="1024119"/>
                <a:chOff x="3481042" y="3521767"/>
                <a:chExt cx="4427613" cy="1522251"/>
              </a:xfrm>
            </p:grpSpPr>
            <p:sp>
              <p:nvSpPr>
                <p:cNvPr id="138" name="Rectangle 21">
                  <a:extLst>
                    <a:ext uri="{FF2B5EF4-FFF2-40B4-BE49-F238E27FC236}">
                      <a16:creationId xmlns:a16="http://schemas.microsoft.com/office/drawing/2014/main" id="{64F26A07-A420-4A0E-B563-3CA97CBEE3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1042" y="3672417"/>
                  <a:ext cx="2168343" cy="13716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zh-CN" sz="3200">
                    <a:latin typeface="+mn-ea"/>
                    <a:ea typeface="+mn-ea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2D256118-FF9F-45F0-B8D0-5E0B59C13EED}"/>
                    </a:ext>
                  </a:extLst>
                </p:cNvPr>
                <p:cNvSpPr/>
                <p:nvPr/>
              </p:nvSpPr>
              <p:spPr bwMode="auto">
                <a:xfrm>
                  <a:off x="5646032" y="3530072"/>
                  <a:ext cx="1319448" cy="1514760"/>
                </a:xfrm>
                <a:custGeom>
                  <a:avLst/>
                  <a:gdLst>
                    <a:gd name="T0" fmla="*/ 643 w 643"/>
                    <a:gd name="T1" fmla="*/ 223 h 715"/>
                    <a:gd name="T2" fmla="*/ 643 w 643"/>
                    <a:gd name="T3" fmla="*/ 0 h 715"/>
                    <a:gd name="T4" fmla="*/ 0 w 643"/>
                    <a:gd name="T5" fmla="*/ 67 h 715"/>
                    <a:gd name="T6" fmla="*/ 0 w 643"/>
                    <a:gd name="T7" fmla="*/ 715 h 715"/>
                    <a:gd name="T8" fmla="*/ 643 w 643"/>
                    <a:gd name="T9" fmla="*/ 223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3" h="715">
                      <a:moveTo>
                        <a:pt x="643" y="223"/>
                      </a:moveTo>
                      <a:lnTo>
                        <a:pt x="643" y="0"/>
                      </a:lnTo>
                      <a:lnTo>
                        <a:pt x="0" y="67"/>
                      </a:lnTo>
                      <a:lnTo>
                        <a:pt x="0" y="715"/>
                      </a:lnTo>
                      <a:lnTo>
                        <a:pt x="643" y="223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+mn-ea"/>
                    <a:ea typeface="+mn-ea"/>
                  </a:endParaRPr>
                </a:p>
              </p:txBody>
            </p:sp>
            <p:sp>
              <p:nvSpPr>
                <p:cNvPr id="140" name="Rectangle 23">
                  <a:extLst>
                    <a:ext uri="{FF2B5EF4-FFF2-40B4-BE49-F238E27FC236}">
                      <a16:creationId xmlns:a16="http://schemas.microsoft.com/office/drawing/2014/main" id="{3E838F7B-C693-4971-BA4E-6E6579F7C7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68067" y="3521767"/>
                  <a:ext cx="940588" cy="4705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zh-CN" sz="320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34" name="Group 25">
                <a:extLst>
                  <a:ext uri="{FF2B5EF4-FFF2-40B4-BE49-F238E27FC236}">
                    <a16:creationId xmlns:a16="http://schemas.microsoft.com/office/drawing/2014/main" id="{2391EB99-F4FB-4888-9370-23C0D9161A4D}"/>
                  </a:ext>
                </a:extLst>
              </p:cNvPr>
              <p:cNvGrpSpPr/>
              <p:nvPr/>
            </p:nvGrpSpPr>
            <p:grpSpPr bwMode="auto">
              <a:xfrm rot="10800000">
                <a:off x="5936566" y="1392716"/>
                <a:ext cx="4441060" cy="1761833"/>
                <a:chOff x="3467595" y="4272184"/>
                <a:chExt cx="4441060" cy="2585817"/>
              </a:xfrm>
            </p:grpSpPr>
            <p:sp>
              <p:nvSpPr>
                <p:cNvPr id="135" name="Rectangle 24">
                  <a:extLst>
                    <a:ext uri="{FF2B5EF4-FFF2-40B4-BE49-F238E27FC236}">
                      <a16:creationId xmlns:a16="http://schemas.microsoft.com/office/drawing/2014/main" id="{0557DCB7-A3F5-4655-88C4-18B1492AD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7595" y="5486400"/>
                  <a:ext cx="2181790" cy="1371601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zh-CN" sz="3200">
                    <a:latin typeface="+mn-ea"/>
                    <a:ea typeface="+mn-ea"/>
                  </a:endParaRPr>
                </a:p>
              </p:txBody>
            </p:sp>
            <p:sp>
              <p:nvSpPr>
                <p:cNvPr id="136" name="Freeform 25">
                  <a:extLst>
                    <a:ext uri="{FF2B5EF4-FFF2-40B4-BE49-F238E27FC236}">
                      <a16:creationId xmlns:a16="http://schemas.microsoft.com/office/drawing/2014/main" id="{038E91EB-450E-4144-9121-61CEA7DDED72}"/>
                    </a:ext>
                  </a:extLst>
                </p:cNvPr>
                <p:cNvSpPr/>
                <p:nvPr/>
              </p:nvSpPr>
              <p:spPr bwMode="auto">
                <a:xfrm>
                  <a:off x="5646033" y="4278986"/>
                  <a:ext cx="1319448" cy="2579015"/>
                </a:xfrm>
                <a:custGeom>
                  <a:avLst/>
                  <a:gdLst>
                    <a:gd name="T0" fmla="*/ 0 w 633"/>
                    <a:gd name="T1" fmla="*/ 570 h 1218"/>
                    <a:gd name="T2" fmla="*/ 0 w 633"/>
                    <a:gd name="T3" fmla="*/ 1218 h 1218"/>
                    <a:gd name="T4" fmla="*/ 633 w 633"/>
                    <a:gd name="T5" fmla="*/ 233 h 1218"/>
                    <a:gd name="T6" fmla="*/ 633 w 633"/>
                    <a:gd name="T7" fmla="*/ 0 h 1218"/>
                    <a:gd name="T8" fmla="*/ 0 w 633"/>
                    <a:gd name="T9" fmla="*/ 570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3" h="1218">
                      <a:moveTo>
                        <a:pt x="0" y="570"/>
                      </a:moveTo>
                      <a:lnTo>
                        <a:pt x="0" y="1218"/>
                      </a:lnTo>
                      <a:lnTo>
                        <a:pt x="633" y="233"/>
                      </a:lnTo>
                      <a:lnTo>
                        <a:pt x="633" y="0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+mn-ea"/>
                    <a:ea typeface="+mn-ea"/>
                  </a:endParaRPr>
                </a:p>
              </p:txBody>
            </p:sp>
            <p:sp>
              <p:nvSpPr>
                <p:cNvPr id="137" name="Rectangle 26">
                  <a:extLst>
                    <a:ext uri="{FF2B5EF4-FFF2-40B4-BE49-F238E27FC236}">
                      <a16:creationId xmlns:a16="http://schemas.microsoft.com/office/drawing/2014/main" id="{8D3A933F-583C-40BA-BDCB-D9E016808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68068" y="4272184"/>
                  <a:ext cx="940587" cy="497416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zh-CN" sz="320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119" name="Group 10">
              <a:extLst>
                <a:ext uri="{FF2B5EF4-FFF2-40B4-BE49-F238E27FC236}">
                  <a16:creationId xmlns:a16="http://schemas.microsoft.com/office/drawing/2014/main" id="{E1F17B03-96E5-4E28-A8E6-58BED04EF781}"/>
                </a:ext>
              </a:extLst>
            </p:cNvPr>
            <p:cNvGrpSpPr/>
            <p:nvPr/>
          </p:nvGrpSpPr>
          <p:grpSpPr>
            <a:xfrm>
              <a:off x="5120637" y="3023510"/>
              <a:ext cx="998796" cy="360001"/>
              <a:chOff x="4799921" y="2191690"/>
              <a:chExt cx="678062" cy="244397"/>
            </a:xfrm>
            <a:solidFill>
              <a:schemeClr val="accent1"/>
            </a:solidFill>
          </p:grpSpPr>
          <p:sp>
            <p:nvSpPr>
              <p:cNvPr id="129" name="公众号：陈西设计之家。微信搜索即可">
                <a:extLst>
                  <a:ext uri="{FF2B5EF4-FFF2-40B4-BE49-F238E27FC236}">
                    <a16:creationId xmlns:a16="http://schemas.microsoft.com/office/drawing/2014/main" id="{1C7A9122-A7F8-4B96-AB3C-D38B0FBFE515}"/>
                  </a:ext>
                </a:extLst>
              </p:cNvPr>
              <p:cNvSpPr/>
              <p:nvPr/>
            </p:nvSpPr>
            <p:spPr>
              <a:xfrm>
                <a:off x="5257800" y="2191690"/>
                <a:ext cx="220183" cy="244397"/>
              </a:xfrm>
              <a:prstGeom prst="flowChartDelay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130" name="Rectangle 21">
                <a:extLst>
                  <a:ext uri="{FF2B5EF4-FFF2-40B4-BE49-F238E27FC236}">
                    <a16:creationId xmlns:a16="http://schemas.microsoft.com/office/drawing/2014/main" id="{F2687150-5AA5-4F91-A0E0-E7EC331A4FD8}"/>
                  </a:ext>
                </a:extLst>
              </p:cNvPr>
              <p:cNvSpPr/>
              <p:nvPr/>
            </p:nvSpPr>
            <p:spPr>
              <a:xfrm>
                <a:off x="4799915" y="2191690"/>
                <a:ext cx="457885" cy="2443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120" name="Group 11">
              <a:extLst>
                <a:ext uri="{FF2B5EF4-FFF2-40B4-BE49-F238E27FC236}">
                  <a16:creationId xmlns:a16="http://schemas.microsoft.com/office/drawing/2014/main" id="{3B672134-0B0A-4884-ABB1-BF2321123374}"/>
                </a:ext>
              </a:extLst>
            </p:cNvPr>
            <p:cNvGrpSpPr/>
            <p:nvPr/>
          </p:nvGrpSpPr>
          <p:grpSpPr>
            <a:xfrm>
              <a:off x="5120635" y="3439306"/>
              <a:ext cx="1631851" cy="321953"/>
              <a:chOff x="4346806" y="2217520"/>
              <a:chExt cx="1107829" cy="218567"/>
            </a:xfrm>
            <a:solidFill>
              <a:schemeClr val="accent2"/>
            </a:solidFill>
          </p:grpSpPr>
          <p:sp>
            <p:nvSpPr>
              <p:cNvPr id="127" name="Flowchart: Delay 18">
                <a:extLst>
                  <a:ext uri="{FF2B5EF4-FFF2-40B4-BE49-F238E27FC236}">
                    <a16:creationId xmlns:a16="http://schemas.microsoft.com/office/drawing/2014/main" id="{ADB5C0DA-29D0-4741-94A1-6359DD31E1A3}"/>
                  </a:ext>
                </a:extLst>
              </p:cNvPr>
              <p:cNvSpPr/>
              <p:nvPr/>
            </p:nvSpPr>
            <p:spPr>
              <a:xfrm>
                <a:off x="5257800" y="2217520"/>
                <a:ext cx="196835" cy="218567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128" name="Rectangle 19">
                <a:extLst>
                  <a:ext uri="{FF2B5EF4-FFF2-40B4-BE49-F238E27FC236}">
                    <a16:creationId xmlns:a16="http://schemas.microsoft.com/office/drawing/2014/main" id="{BC880BA0-ED57-44AC-9CAF-B6C58A7BA075}"/>
                  </a:ext>
                </a:extLst>
              </p:cNvPr>
              <p:cNvSpPr/>
              <p:nvPr/>
            </p:nvSpPr>
            <p:spPr>
              <a:xfrm>
                <a:off x="4346806" y="2217520"/>
                <a:ext cx="910995" cy="21856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121" name="Group 12">
              <a:extLst>
                <a:ext uri="{FF2B5EF4-FFF2-40B4-BE49-F238E27FC236}">
                  <a16:creationId xmlns:a16="http://schemas.microsoft.com/office/drawing/2014/main" id="{21BC752A-B62E-41C7-9FB4-CDF36193A9A8}"/>
                </a:ext>
              </a:extLst>
            </p:cNvPr>
            <p:cNvGrpSpPr/>
            <p:nvPr/>
          </p:nvGrpSpPr>
          <p:grpSpPr>
            <a:xfrm>
              <a:off x="5063582" y="3807845"/>
              <a:ext cx="1378639" cy="316552"/>
              <a:chOff x="4799915" y="2204373"/>
              <a:chExt cx="935929" cy="214900"/>
            </a:xfrm>
            <a:solidFill>
              <a:schemeClr val="accent4"/>
            </a:solidFill>
          </p:grpSpPr>
          <p:sp>
            <p:nvSpPr>
              <p:cNvPr id="125" name="Flowchart: Delay 16">
                <a:extLst>
                  <a:ext uri="{FF2B5EF4-FFF2-40B4-BE49-F238E27FC236}">
                    <a16:creationId xmlns:a16="http://schemas.microsoft.com/office/drawing/2014/main" id="{CE23F75C-369F-4318-B9CF-0A845984F5B3}"/>
                  </a:ext>
                </a:extLst>
              </p:cNvPr>
              <p:cNvSpPr/>
              <p:nvPr/>
            </p:nvSpPr>
            <p:spPr>
              <a:xfrm>
                <a:off x="5515661" y="2204373"/>
                <a:ext cx="220183" cy="214898"/>
              </a:xfrm>
              <a:prstGeom prst="flowChartDelay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126" name="Rectangle 17">
                <a:extLst>
                  <a:ext uri="{FF2B5EF4-FFF2-40B4-BE49-F238E27FC236}">
                    <a16:creationId xmlns:a16="http://schemas.microsoft.com/office/drawing/2014/main" id="{C4024D3D-8B04-40EE-951A-6B56CADD0315}"/>
                  </a:ext>
                </a:extLst>
              </p:cNvPr>
              <p:cNvSpPr/>
              <p:nvPr/>
            </p:nvSpPr>
            <p:spPr>
              <a:xfrm>
                <a:off x="4799915" y="2204373"/>
                <a:ext cx="715746" cy="214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122" name="Group 13">
              <a:extLst>
                <a:ext uri="{FF2B5EF4-FFF2-40B4-BE49-F238E27FC236}">
                  <a16:creationId xmlns:a16="http://schemas.microsoft.com/office/drawing/2014/main" id="{BBF057C3-4CD9-43BC-886F-E0F4C5135A91}"/>
                </a:ext>
              </a:extLst>
            </p:cNvPr>
            <p:cNvGrpSpPr/>
            <p:nvPr/>
          </p:nvGrpSpPr>
          <p:grpSpPr>
            <a:xfrm>
              <a:off x="4829844" y="4185041"/>
              <a:ext cx="984739" cy="330931"/>
              <a:chOff x="4809465" y="2191690"/>
              <a:chExt cx="668518" cy="234431"/>
            </a:xfrm>
            <a:solidFill>
              <a:schemeClr val="accent5"/>
            </a:solidFill>
          </p:grpSpPr>
          <p:sp>
            <p:nvSpPr>
              <p:cNvPr id="123" name="Flowchart: Delay 14">
                <a:extLst>
                  <a:ext uri="{FF2B5EF4-FFF2-40B4-BE49-F238E27FC236}">
                    <a16:creationId xmlns:a16="http://schemas.microsoft.com/office/drawing/2014/main" id="{CC02CBBD-B857-4BFA-BEF8-F825734DA39E}"/>
                  </a:ext>
                </a:extLst>
              </p:cNvPr>
              <p:cNvSpPr/>
              <p:nvPr/>
            </p:nvSpPr>
            <p:spPr>
              <a:xfrm>
                <a:off x="5257800" y="2191690"/>
                <a:ext cx="220183" cy="234431"/>
              </a:xfrm>
              <a:prstGeom prst="flowChartDelay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124" name="Rectangle 15">
                <a:extLst>
                  <a:ext uri="{FF2B5EF4-FFF2-40B4-BE49-F238E27FC236}">
                    <a16:creationId xmlns:a16="http://schemas.microsoft.com/office/drawing/2014/main" id="{91763919-98E9-4471-AA63-AE09EB99D1B6}"/>
                  </a:ext>
                </a:extLst>
              </p:cNvPr>
              <p:cNvSpPr/>
              <p:nvPr/>
            </p:nvSpPr>
            <p:spPr>
              <a:xfrm>
                <a:off x="4809465" y="2191690"/>
                <a:ext cx="457885" cy="23443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</p:grpSp>
      <p:sp>
        <p:nvSpPr>
          <p:cNvPr id="147" name="公众号：陈西设计之家。微信搜索即可">
            <a:extLst>
              <a:ext uri="{FF2B5EF4-FFF2-40B4-BE49-F238E27FC236}">
                <a16:creationId xmlns:a16="http://schemas.microsoft.com/office/drawing/2014/main" id="{8401101B-7EE7-4EF5-A304-7E184973F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8" y="1609374"/>
            <a:ext cx="7213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尸冷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Rectangle 1436">
            <a:extLst>
              <a:ext uri="{FF2B5EF4-FFF2-40B4-BE49-F238E27FC236}">
                <a16:creationId xmlns:a16="http://schemas.microsoft.com/office/drawing/2014/main" id="{C2EA0EF3-E9B1-4D1D-95F3-41EB3D7C4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8" y="2842861"/>
            <a:ext cx="7181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尸斑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49" name="Rectangle 1436">
            <a:extLst>
              <a:ext uri="{FF2B5EF4-FFF2-40B4-BE49-F238E27FC236}">
                <a16:creationId xmlns:a16="http://schemas.microsoft.com/office/drawing/2014/main" id="{4EB211F6-C0B3-4A1E-9042-E33611C0A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8" y="4041424"/>
            <a:ext cx="7181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尸僵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50" name="Rectangle 1436">
            <a:extLst>
              <a:ext uri="{FF2B5EF4-FFF2-40B4-BE49-F238E27FC236}">
                <a16:creationId xmlns:a16="http://schemas.microsoft.com/office/drawing/2014/main" id="{C46A4A8E-E7A1-4D2C-9EAD-D107D6A67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81" y="5157436"/>
            <a:ext cx="15519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尸体腐败</a:t>
            </a:r>
            <a:endParaRPr lang="en-US" altLang="zh-CN" sz="28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51" name="Rectangle 1436">
            <a:extLst>
              <a:ext uri="{FF2B5EF4-FFF2-40B4-BE49-F238E27FC236}">
                <a16:creationId xmlns:a16="http://schemas.microsoft.com/office/drawing/2014/main" id="{DB26B9DD-685B-4A9F-93D6-535C7D1B3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901" y="2889594"/>
            <a:ext cx="1644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+mn-ea"/>
                <a:ea typeface="+mn-ea"/>
                <a:cs typeface="Arial" panose="020B0604020202020204" pitchFamily="34" charset="0"/>
              </a:rPr>
              <a:t>死后</a:t>
            </a:r>
            <a:r>
              <a:rPr lang="en-US" altLang="zh-CN" sz="2400" dirty="0">
                <a:latin typeface="+mn-ea"/>
                <a:ea typeface="+mn-ea"/>
                <a:cs typeface="Arial" panose="020B0604020202020204" pitchFamily="34" charset="0"/>
              </a:rPr>
              <a:t>10h</a:t>
            </a:r>
            <a:r>
              <a:rPr lang="zh-CN" altLang="en-US" sz="2400" dirty="0">
                <a:latin typeface="+mn-ea"/>
                <a:ea typeface="+mn-ea"/>
                <a:cs typeface="Arial" panose="020B0604020202020204" pitchFamily="34" charset="0"/>
              </a:rPr>
              <a:t>内</a:t>
            </a:r>
            <a:endParaRPr lang="en-US" altLang="zh-CN" sz="24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Rectangle 1436">
            <a:extLst>
              <a:ext uri="{FF2B5EF4-FFF2-40B4-BE49-F238E27FC236}">
                <a16:creationId xmlns:a16="http://schemas.microsoft.com/office/drawing/2014/main" id="{61DFE613-173D-40C9-8C96-BF9DCD7C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902" y="3287406"/>
            <a:ext cx="2240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+mn-ea"/>
                <a:ea typeface="+mn-ea"/>
                <a:cs typeface="Arial" panose="020B0604020202020204" pitchFamily="34" charset="0"/>
              </a:rPr>
              <a:t>死后</a:t>
            </a:r>
            <a:r>
              <a:rPr lang="en-US" altLang="zh-CN" sz="2400" dirty="0">
                <a:latin typeface="+mn-ea"/>
                <a:ea typeface="+mn-ea"/>
                <a:cs typeface="Arial" panose="020B0604020202020204" pitchFamily="34" charset="0"/>
              </a:rPr>
              <a:t>2-4h</a:t>
            </a:r>
          </a:p>
        </p:txBody>
      </p:sp>
      <p:sp>
        <p:nvSpPr>
          <p:cNvPr id="153" name="公众号：陈西设计之家。微信搜索即可">
            <a:extLst>
              <a:ext uri="{FF2B5EF4-FFF2-40B4-BE49-F238E27FC236}">
                <a16:creationId xmlns:a16="http://schemas.microsoft.com/office/drawing/2014/main" id="{E83F1672-7934-4F91-A881-41A4AE0A5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370" y="3654739"/>
            <a:ext cx="19810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+mn-ea"/>
                <a:ea typeface="+mn-ea"/>
                <a:cs typeface="Arial" panose="020B0604020202020204" pitchFamily="34" charset="0"/>
              </a:rPr>
              <a:t>死后</a:t>
            </a:r>
            <a:r>
              <a:rPr lang="en-US" altLang="zh-CN" sz="2400" dirty="0">
                <a:latin typeface="+mn-ea"/>
                <a:ea typeface="+mn-ea"/>
                <a:cs typeface="Arial" panose="020B0604020202020204" pitchFamily="34" charset="0"/>
              </a:rPr>
              <a:t>1-3h</a:t>
            </a:r>
          </a:p>
        </p:txBody>
      </p:sp>
      <p:sp>
        <p:nvSpPr>
          <p:cNvPr id="154" name="Rectangle 1436">
            <a:extLst>
              <a:ext uri="{FF2B5EF4-FFF2-40B4-BE49-F238E27FC236}">
                <a16:creationId xmlns:a16="http://schemas.microsoft.com/office/drawing/2014/main" id="{52E7D1CF-F0D4-4F12-84AC-CC5DA71B6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4042060"/>
            <a:ext cx="1367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+mn-ea"/>
                <a:ea typeface="+mn-ea"/>
                <a:cs typeface="Arial" panose="020B0604020202020204" pitchFamily="34" charset="0"/>
              </a:rPr>
              <a:t>死后</a:t>
            </a: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+mn-ea"/>
                <a:ea typeface="+mn-ea"/>
                <a:cs typeface="Arial" panose="020B0604020202020204" pitchFamily="34" charset="0"/>
              </a:rPr>
              <a:t>24h</a:t>
            </a:r>
          </a:p>
        </p:txBody>
      </p:sp>
      <p:cxnSp>
        <p:nvCxnSpPr>
          <p:cNvPr id="156" name="Straight Connector 47">
            <a:extLst>
              <a:ext uri="{FF2B5EF4-FFF2-40B4-BE49-F238E27FC236}">
                <a16:creationId xmlns:a16="http://schemas.microsoft.com/office/drawing/2014/main" id="{2650B80C-DF2B-429A-BFFC-DEAAAE4BD29C}"/>
              </a:ext>
            </a:extLst>
          </p:cNvPr>
          <p:cNvCxnSpPr/>
          <p:nvPr/>
        </p:nvCxnSpPr>
        <p:spPr bwMode="auto">
          <a:xfrm>
            <a:off x="6816080" y="1360043"/>
            <a:ext cx="0" cy="61560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52">
            <a:extLst>
              <a:ext uri="{FF2B5EF4-FFF2-40B4-BE49-F238E27FC236}">
                <a16:creationId xmlns:a16="http://schemas.microsoft.com/office/drawing/2014/main" id="{25D40BB9-D2B3-4F30-ADAE-411F3672B8A2}"/>
              </a:ext>
            </a:extLst>
          </p:cNvPr>
          <p:cNvCxnSpPr/>
          <p:nvPr/>
        </p:nvCxnSpPr>
        <p:spPr bwMode="auto">
          <a:xfrm>
            <a:off x="6846274" y="2628716"/>
            <a:ext cx="0" cy="6156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53">
            <a:extLst>
              <a:ext uri="{FF2B5EF4-FFF2-40B4-BE49-F238E27FC236}">
                <a16:creationId xmlns:a16="http://schemas.microsoft.com/office/drawing/2014/main" id="{472129DE-2EE5-4267-974C-04344049562F}"/>
              </a:ext>
            </a:extLst>
          </p:cNvPr>
          <p:cNvCxnSpPr/>
          <p:nvPr/>
        </p:nvCxnSpPr>
        <p:spPr bwMode="auto">
          <a:xfrm>
            <a:off x="6910388" y="5194299"/>
            <a:ext cx="0" cy="6156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54">
            <a:extLst>
              <a:ext uri="{FF2B5EF4-FFF2-40B4-BE49-F238E27FC236}">
                <a16:creationId xmlns:a16="http://schemas.microsoft.com/office/drawing/2014/main" id="{54925F7D-A806-4C54-91E0-B417F55C69B5}"/>
              </a:ext>
            </a:extLst>
          </p:cNvPr>
          <p:cNvCxnSpPr/>
          <p:nvPr/>
        </p:nvCxnSpPr>
        <p:spPr bwMode="auto">
          <a:xfrm>
            <a:off x="6896193" y="3933636"/>
            <a:ext cx="0" cy="61560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63">
            <a:extLst>
              <a:ext uri="{FF2B5EF4-FFF2-40B4-BE49-F238E27FC236}">
                <a16:creationId xmlns:a16="http://schemas.microsoft.com/office/drawing/2014/main" id="{92E806E9-8031-404B-83F9-92B03818856B}"/>
              </a:ext>
            </a:extLst>
          </p:cNvPr>
          <p:cNvSpPr txBox="1"/>
          <p:nvPr/>
        </p:nvSpPr>
        <p:spPr>
          <a:xfrm>
            <a:off x="6177209" y="1360043"/>
            <a:ext cx="5982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>
                <a:solidFill>
                  <a:schemeClr val="accent6"/>
                </a:solidFill>
                <a:latin typeface="Lato Light" pitchFamily="34" charset="0"/>
                <a:cs typeface="Lato Light" pitchFamily="34" charset="0"/>
              </a:rPr>
              <a:t>01</a:t>
            </a:r>
          </a:p>
        </p:txBody>
      </p:sp>
      <p:sp>
        <p:nvSpPr>
          <p:cNvPr id="173" name="TextBox 64">
            <a:extLst>
              <a:ext uri="{FF2B5EF4-FFF2-40B4-BE49-F238E27FC236}">
                <a16:creationId xmlns:a16="http://schemas.microsoft.com/office/drawing/2014/main" id="{BC65E1F8-87EE-44D6-8204-725274C63AAF}"/>
              </a:ext>
            </a:extLst>
          </p:cNvPr>
          <p:cNvSpPr txBox="1"/>
          <p:nvPr/>
        </p:nvSpPr>
        <p:spPr>
          <a:xfrm>
            <a:off x="6181972" y="2662679"/>
            <a:ext cx="5982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>
                <a:solidFill>
                  <a:schemeClr val="accent6"/>
                </a:solidFill>
                <a:latin typeface="Lato Light" pitchFamily="34" charset="0"/>
                <a:cs typeface="Lato Light" pitchFamily="34" charset="0"/>
              </a:rPr>
              <a:t>02</a:t>
            </a:r>
          </a:p>
        </p:txBody>
      </p:sp>
      <p:sp>
        <p:nvSpPr>
          <p:cNvPr id="174" name="TextBox 65">
            <a:extLst>
              <a:ext uri="{FF2B5EF4-FFF2-40B4-BE49-F238E27FC236}">
                <a16:creationId xmlns:a16="http://schemas.microsoft.com/office/drawing/2014/main" id="{4B94CB66-34EE-4375-8C14-FEB3D65ABF2E}"/>
              </a:ext>
            </a:extLst>
          </p:cNvPr>
          <p:cNvSpPr txBox="1"/>
          <p:nvPr/>
        </p:nvSpPr>
        <p:spPr>
          <a:xfrm>
            <a:off x="6183558" y="3998639"/>
            <a:ext cx="59824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>
                <a:solidFill>
                  <a:schemeClr val="accent6"/>
                </a:solidFill>
                <a:latin typeface="Lato Light" pitchFamily="34" charset="0"/>
                <a:cs typeface="Lato Light" pitchFamily="34" charset="0"/>
              </a:rPr>
              <a:t>03</a:t>
            </a:r>
          </a:p>
        </p:txBody>
      </p:sp>
      <p:sp>
        <p:nvSpPr>
          <p:cNvPr id="175" name="TextBox 66">
            <a:extLst>
              <a:ext uri="{FF2B5EF4-FFF2-40B4-BE49-F238E27FC236}">
                <a16:creationId xmlns:a16="http://schemas.microsoft.com/office/drawing/2014/main" id="{7C814081-8603-4251-B734-F6A67FFEE9EC}"/>
              </a:ext>
            </a:extLst>
          </p:cNvPr>
          <p:cNvSpPr txBox="1"/>
          <p:nvPr/>
        </p:nvSpPr>
        <p:spPr>
          <a:xfrm>
            <a:off x="6181972" y="5197475"/>
            <a:ext cx="5982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>
                <a:solidFill>
                  <a:schemeClr val="accent6"/>
                </a:solidFill>
                <a:latin typeface="Lato Light" pitchFamily="34" charset="0"/>
                <a:cs typeface="Lato Light" pitchFamily="34" charset="0"/>
              </a:rPr>
              <a:t>04</a:t>
            </a:r>
          </a:p>
        </p:txBody>
      </p:sp>
      <p:sp>
        <p:nvSpPr>
          <p:cNvPr id="2" name="TextBox 60">
            <a:extLst>
              <a:ext uri="{FF2B5EF4-FFF2-40B4-BE49-F238E27FC236}">
                <a16:creationId xmlns:a16="http://schemas.microsoft.com/office/drawing/2014/main" id="{61264C0F-B3EF-48D0-AA4B-31184C8D23CC}"/>
              </a:ext>
            </a:extLst>
          </p:cNvPr>
          <p:cNvSpPr txBox="1"/>
          <p:nvPr/>
        </p:nvSpPr>
        <p:spPr>
          <a:xfrm>
            <a:off x="6910388" y="1216726"/>
            <a:ext cx="5207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最先发生，产热停止，散热持续。死后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 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/h  10h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以后 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0.5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/h</a:t>
            </a:r>
            <a:endParaRPr lang="id-ID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0" name="灯片编号占位符 3">
            <a:extLst>
              <a:ext uri="{FF2B5EF4-FFF2-40B4-BE49-F238E27FC236}">
                <a16:creationId xmlns:a16="http://schemas.microsoft.com/office/drawing/2014/main" id="{62C41E30-0246-4C9E-89BF-96BD6680F9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4F4DA9D-74CF-492C-BF5D-D43A9A975123}"/>
              </a:ext>
            </a:extLst>
          </p:cNvPr>
          <p:cNvSpPr/>
          <p:nvPr/>
        </p:nvSpPr>
        <p:spPr>
          <a:xfrm>
            <a:off x="6312025" y="174826"/>
            <a:ext cx="5742044" cy="7200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C000"/>
                </a:solidFill>
              </a:rPr>
              <a:t>生物学死亡期的发展进程</a:t>
            </a:r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A4B9016B-B87D-4B4E-BA00-2A4428A791FA}"/>
              </a:ext>
            </a:extLst>
          </p:cNvPr>
          <p:cNvSpPr/>
          <p:nvPr/>
        </p:nvSpPr>
        <p:spPr>
          <a:xfrm>
            <a:off x="9048328" y="1732981"/>
            <a:ext cx="117625" cy="233612"/>
          </a:xfrm>
          <a:prstGeom prst="downArrow">
            <a:avLst/>
          </a:pr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31CC8666-7789-45FD-B52C-5F87F1202581}"/>
              </a:ext>
            </a:extLst>
          </p:cNvPr>
          <p:cNvSpPr/>
          <p:nvPr/>
        </p:nvSpPr>
        <p:spPr>
          <a:xfrm>
            <a:off x="11712624" y="1740738"/>
            <a:ext cx="117625" cy="233612"/>
          </a:xfrm>
          <a:prstGeom prst="downArrow">
            <a:avLst/>
          </a:pr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60">
            <a:extLst>
              <a:ext uri="{FF2B5EF4-FFF2-40B4-BE49-F238E27FC236}">
                <a16:creationId xmlns:a16="http://schemas.microsoft.com/office/drawing/2014/main" id="{BA0908EA-A9EB-40B6-A242-95D674943223}"/>
              </a:ext>
            </a:extLst>
          </p:cNvPr>
          <p:cNvSpPr txBox="1"/>
          <p:nvPr/>
        </p:nvSpPr>
        <p:spPr>
          <a:xfrm>
            <a:off x="6970759" y="2305089"/>
            <a:ext cx="5207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血液循环停止，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向最底部坠积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皮肤呈现暗红色斑块或条纹状。</a:t>
            </a:r>
            <a:endParaRPr lang="en-US" altLang="zh-CN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2-4h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出现，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12-24h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高峰，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24-36h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固定</a:t>
            </a:r>
            <a:endParaRPr lang="id-ID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60">
            <a:extLst>
              <a:ext uri="{FF2B5EF4-FFF2-40B4-BE49-F238E27FC236}">
                <a16:creationId xmlns:a16="http://schemas.microsoft.com/office/drawing/2014/main" id="{FCAFF74F-8800-4316-A019-281E699DDF82}"/>
              </a:ext>
            </a:extLst>
          </p:cNvPr>
          <p:cNvSpPr txBox="1"/>
          <p:nvPr/>
        </p:nvSpPr>
        <p:spPr>
          <a:xfrm>
            <a:off x="6970759" y="3723726"/>
            <a:ext cx="5207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尸体肌肉僵硬。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1-3h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出现，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4-6h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扩展至全身，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12-16h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高峰，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后减弱，肌肉变软（尸僵缓解）</a:t>
            </a:r>
            <a:endParaRPr lang="id-ID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60">
            <a:extLst>
              <a:ext uri="{FF2B5EF4-FFF2-40B4-BE49-F238E27FC236}">
                <a16:creationId xmlns:a16="http://schemas.microsoft.com/office/drawing/2014/main" id="{BA955FA3-C94B-4FEA-A67B-FB64EAF22A2F}"/>
              </a:ext>
            </a:extLst>
          </p:cNvPr>
          <p:cNvSpPr txBox="1"/>
          <p:nvPr/>
        </p:nvSpPr>
        <p:spPr>
          <a:xfrm>
            <a:off x="7040564" y="5041109"/>
            <a:ext cx="5207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尸体被腐败菌分解。</a:t>
            </a: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后出现，表现有尸臭、尸绿等。</a:t>
            </a:r>
            <a:endParaRPr lang="en-US" altLang="zh-CN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右下腹→全腹→全身</a:t>
            </a:r>
            <a:endParaRPr lang="id-ID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422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18F763A6-9D19-4433-8096-38498E493A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13A21E-1725-4A75-ADBC-88C2C8F203D2}"/>
              </a:ext>
            </a:extLst>
          </p:cNvPr>
          <p:cNvSpPr txBox="1"/>
          <p:nvPr/>
        </p:nvSpPr>
        <p:spPr>
          <a:xfrm>
            <a:off x="767408" y="1124744"/>
            <a:ext cx="10441160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i="0" dirty="0">
                <a:solidFill>
                  <a:srgbClr val="00206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    指对无法救治的病人停止治疗或使用药物，让病人无痛苦地死去。它包括两层含义，一是安乐的无痛苦死亡；二是无痛致死术。</a:t>
            </a:r>
            <a:endParaRPr lang="zh-CN" altLang="en-US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7DF14B-EFE5-4D75-928C-C430310F1020}"/>
              </a:ext>
            </a:extLst>
          </p:cNvPr>
          <p:cNvSpPr txBox="1"/>
          <p:nvPr/>
        </p:nvSpPr>
        <p:spPr>
          <a:xfrm>
            <a:off x="741752" y="404664"/>
            <a:ext cx="6434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安乐死（</a:t>
            </a:r>
            <a:r>
              <a:rPr lang="en-US" altLang="zh-CN" sz="4000" b="1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Euthanasia</a:t>
            </a:r>
            <a:r>
              <a:rPr lang="zh-CN" altLang="en-US" sz="4000" b="1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）</a:t>
            </a:r>
            <a:endParaRPr lang="zh-CN" altLang="en-US" sz="4000" b="1" dirty="0">
              <a:latin typeface="+mn-ea"/>
              <a:ea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1B26F6-AEF6-4212-BC65-2579CFDCF566}"/>
              </a:ext>
            </a:extLst>
          </p:cNvPr>
          <p:cNvSpPr txBox="1"/>
          <p:nvPr/>
        </p:nvSpPr>
        <p:spPr>
          <a:xfrm>
            <a:off x="875420" y="4612343"/>
            <a:ext cx="10441160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    </a:t>
            </a:r>
            <a:r>
              <a:rPr lang="zh-CN" altLang="en-US" sz="2800" dirty="0">
                <a:solidFill>
                  <a:srgbClr val="333333"/>
                </a:solidFill>
                <a:latin typeface="+mn-ea"/>
                <a:ea typeface="+mn-ea"/>
              </a:rPr>
              <a:t>我国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对安乐死的定义指患不治之症的病人在垂危状态下，由于精神和躯体的极端痛苦，在病人和其</a:t>
            </a:r>
            <a:r>
              <a:rPr lang="zh-CN" altLang="en-US" sz="2800" dirty="0">
                <a:solidFill>
                  <a:srgbClr val="333333"/>
                </a:solidFill>
                <a:latin typeface="+mn-ea"/>
                <a:ea typeface="+mn-ea"/>
              </a:rPr>
              <a:t>家属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的要求下，经医生认可，用人道方法使病人在无痛苦状态中结束生命过程。   </a:t>
            </a:r>
            <a:endParaRPr lang="zh-CN" altLang="en-US" sz="2800" dirty="0">
              <a:latin typeface="+mn-ea"/>
              <a:ea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C8962AB-C3D7-458C-9A83-920F4CBB7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7" y="2316919"/>
            <a:ext cx="2378085" cy="22954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065E5A0-9E5C-4DF1-95F5-09D4CC0C3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297588"/>
            <a:ext cx="3996443" cy="23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0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3677EBD-913D-4218-B64E-34F75C2EF0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33" y="1066082"/>
            <a:ext cx="5122799" cy="1837290"/>
          </a:xfrm>
          <a:prstGeom prst="rect">
            <a:avLst/>
          </a:prstGeom>
        </p:spPr>
      </p:pic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18F763A6-9D19-4433-8096-38498E493A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13A21E-1725-4A75-ADBC-88C2C8F203D2}"/>
              </a:ext>
            </a:extLst>
          </p:cNvPr>
          <p:cNvSpPr txBox="1"/>
          <p:nvPr/>
        </p:nvSpPr>
        <p:spPr>
          <a:xfrm>
            <a:off x="552372" y="1066082"/>
            <a:ext cx="5272360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i="0" dirty="0">
                <a:solidFill>
                  <a:srgbClr val="00206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    乐观开朗型   死亡逃避型   </a:t>
            </a:r>
            <a:endParaRPr lang="en-US" altLang="zh-CN" sz="2800" b="1" i="0" dirty="0">
              <a:solidFill>
                <a:srgbClr val="002060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i="0" dirty="0">
                <a:solidFill>
                  <a:srgbClr val="00206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寻求解脱型   悲观恐惧型   </a:t>
            </a:r>
            <a:endParaRPr lang="en-US" altLang="zh-CN" sz="2800" b="1" i="0" dirty="0">
              <a:solidFill>
                <a:srgbClr val="002060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i="0" dirty="0">
                <a:solidFill>
                  <a:srgbClr val="00206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顺从接受型</a:t>
            </a:r>
            <a:endParaRPr lang="zh-CN" altLang="en-US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7DF14B-EFE5-4D75-928C-C430310F1020}"/>
              </a:ext>
            </a:extLst>
          </p:cNvPr>
          <p:cNvSpPr txBox="1"/>
          <p:nvPr/>
        </p:nvSpPr>
        <p:spPr>
          <a:xfrm>
            <a:off x="1991544" y="159207"/>
            <a:ext cx="2520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spc="300" dirty="0">
                <a:solidFill>
                  <a:srgbClr val="333333"/>
                </a:solidFill>
                <a:latin typeface="+mn-ea"/>
                <a:ea typeface="+mn-ea"/>
              </a:rPr>
              <a:t>死亡教育</a:t>
            </a:r>
            <a:endParaRPr lang="zh-CN" altLang="en-US" sz="4000" b="1" spc="300" dirty="0"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2AF805-093A-41FD-B20E-9B7A422F8DA5}"/>
              </a:ext>
            </a:extLst>
          </p:cNvPr>
          <p:cNvSpPr txBox="1"/>
          <p:nvPr/>
        </p:nvSpPr>
        <p:spPr>
          <a:xfrm>
            <a:off x="5159896" y="3369713"/>
            <a:ext cx="6696744" cy="2522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有利于树立正确的人生观和价值观</a:t>
            </a:r>
            <a:r>
              <a:rPr lang="zh-CN" alt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endParaRPr lang="en-US" altLang="zh-CN" sz="2800" b="1" i="0" dirty="0">
              <a:solidFill>
                <a:schemeClr val="accent1">
                  <a:lumMod val="50000"/>
                </a:schemeClr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有利于提高社会成员生活质量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有利于临终关怀工作的开展和普及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1C36364-2F80-4F63-BCDC-5B5DFB3D9E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189414"/>
            <a:ext cx="3458617" cy="26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4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18F763A6-9D19-4433-8096-38498E493A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7DF14B-EFE5-4D75-928C-C430310F1020}"/>
              </a:ext>
            </a:extLst>
          </p:cNvPr>
          <p:cNvSpPr txBox="1"/>
          <p:nvPr/>
        </p:nvSpPr>
        <p:spPr>
          <a:xfrm>
            <a:off x="2279576" y="404664"/>
            <a:ext cx="2520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spc="300" dirty="0">
                <a:solidFill>
                  <a:srgbClr val="333333"/>
                </a:solidFill>
                <a:latin typeface="+mn-ea"/>
                <a:ea typeface="+mn-ea"/>
              </a:rPr>
              <a:t>死亡教育</a:t>
            </a:r>
            <a:endParaRPr lang="zh-CN" altLang="en-US" sz="4000" b="1" spc="300" dirty="0"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2AF805-093A-41FD-B20E-9B7A422F8DA5}"/>
              </a:ext>
            </a:extLst>
          </p:cNvPr>
          <p:cNvSpPr txBox="1"/>
          <p:nvPr/>
        </p:nvSpPr>
        <p:spPr>
          <a:xfrm>
            <a:off x="1847528" y="1268760"/>
            <a:ext cx="4032448" cy="3384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对死亡本质的认识   </a:t>
            </a:r>
            <a:endParaRPr lang="en-US" altLang="zh-CN" sz="2800" b="1" i="0" dirty="0">
              <a:solidFill>
                <a:schemeClr val="accent1">
                  <a:lumMod val="50000"/>
                </a:schemeClr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人类对死亡的态度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对死亡的调适处理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与死亡相关的知识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BE9B5-A151-4805-BF46-7892EF3613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6" y="692696"/>
            <a:ext cx="3528366" cy="482387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3C78E8E-2C46-44C2-9D26-4F052E750A45}"/>
              </a:ext>
            </a:extLst>
          </p:cNvPr>
          <p:cNvSpPr txBox="1"/>
          <p:nvPr/>
        </p:nvSpPr>
        <p:spPr>
          <a:xfrm>
            <a:off x="1991544" y="5066020"/>
            <a:ext cx="424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“不知死，焉知生”</a:t>
            </a:r>
            <a:endParaRPr lang="zh-CN" altLang="en-US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4447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15">
            <a:extLst>
              <a:ext uri="{FF2B5EF4-FFF2-40B4-BE49-F238E27FC236}">
                <a16:creationId xmlns:a16="http://schemas.microsoft.com/office/drawing/2014/main" id="{931B6B16-2499-4ABC-829A-1273AD21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临终病人及家属的护理</a:t>
            </a:r>
            <a:endParaRPr lang="en-US" altLang="zh-CN" sz="40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7" name="文本框 6">
            <a:extLst>
              <a:ext uri="{FF2B5EF4-FFF2-40B4-BE49-F238E27FC236}">
                <a16:creationId xmlns:a16="http://schemas.microsoft.com/office/drawing/2014/main" id="{A563B0E2-2507-44D4-B7A5-48758EB62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灯片编号占位符 3">
            <a:extLst>
              <a:ext uri="{FF2B5EF4-FFF2-40B4-BE49-F238E27FC236}">
                <a16:creationId xmlns:a16="http://schemas.microsoft.com/office/drawing/2014/main" id="{2989FE55-0392-46DF-8576-42464AC323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288811-4ECE-4B83-976F-C904E90BEFFD}"/>
              </a:ext>
            </a:extLst>
          </p:cNvPr>
          <p:cNvSpPr/>
          <p:nvPr/>
        </p:nvSpPr>
        <p:spPr>
          <a:xfrm>
            <a:off x="371809" y="116632"/>
            <a:ext cx="8032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临终病人的生理变化和护理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3932A7-0226-4D5D-8C69-9CB316A798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5" y="2348880"/>
            <a:ext cx="2266747" cy="1512168"/>
          </a:xfrm>
          <a:prstGeom prst="rect">
            <a:avLst/>
          </a:prstGeom>
        </p:spPr>
      </p:pic>
      <p:sp>
        <p:nvSpPr>
          <p:cNvPr id="8" name="左大括号 7">
            <a:extLst>
              <a:ext uri="{FF2B5EF4-FFF2-40B4-BE49-F238E27FC236}">
                <a16:creationId xmlns:a16="http://schemas.microsoft.com/office/drawing/2014/main" id="{8CC10628-CFDC-4892-9575-9D3F19ED0ED5}"/>
              </a:ext>
            </a:extLst>
          </p:cNvPr>
          <p:cNvSpPr/>
          <p:nvPr/>
        </p:nvSpPr>
        <p:spPr>
          <a:xfrm>
            <a:off x="2192092" y="1556792"/>
            <a:ext cx="214788" cy="3888432"/>
          </a:xfrm>
          <a:prstGeom prst="leftBrace">
            <a:avLst>
              <a:gd name="adj1" fmla="val 63812"/>
              <a:gd name="adj2" fmla="val 50000"/>
            </a:avLst>
          </a:prstGeom>
          <a:solidFill>
            <a:srgbClr val="0B237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56522C-4335-43E3-992A-226385F23851}"/>
              </a:ext>
            </a:extLst>
          </p:cNvPr>
          <p:cNvSpPr txBox="1"/>
          <p:nvPr/>
        </p:nvSpPr>
        <p:spPr>
          <a:xfrm>
            <a:off x="2415758" y="1243178"/>
            <a:ext cx="3708336" cy="451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肌肉张力丧失</a:t>
            </a:r>
            <a:endParaRPr lang="en-US" altLang="zh-CN" sz="28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胃肠道功能更减退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循环功能减退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呼吸功能减退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感知觉改变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意识改变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疼痛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39BD341-1C49-4310-AFF5-8838689E4D77}"/>
              </a:ext>
            </a:extLst>
          </p:cNvPr>
          <p:cNvSpPr txBox="1"/>
          <p:nvPr/>
        </p:nvSpPr>
        <p:spPr>
          <a:xfrm>
            <a:off x="6016283" y="1885407"/>
            <a:ext cx="6094520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恶心、呕吐、腹胀、腹泻等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B400D2C-856E-43BF-8278-EE22E4E38F37}"/>
              </a:ext>
            </a:extLst>
          </p:cNvPr>
          <p:cNvSpPr txBox="1"/>
          <p:nvPr/>
        </p:nvSpPr>
        <p:spPr>
          <a:xfrm>
            <a:off x="5239283" y="1279891"/>
            <a:ext cx="6094520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吞咽困难、大小便失禁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6D57236-8800-405B-84A0-0ECB00C35AF9}"/>
              </a:ext>
            </a:extLst>
          </p:cNvPr>
          <p:cNvSpPr txBox="1"/>
          <p:nvPr/>
        </p:nvSpPr>
        <p:spPr>
          <a:xfrm>
            <a:off x="5231904" y="2517574"/>
            <a:ext cx="7056783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皮肤苍白、四肢湿冷、心率不齐、血压下降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22C8B2E-E77C-44DB-BDE2-D648DEB8AC5C}"/>
              </a:ext>
            </a:extLst>
          </p:cNvPr>
          <p:cNvSpPr txBox="1"/>
          <p:nvPr/>
        </p:nvSpPr>
        <p:spPr>
          <a:xfrm>
            <a:off x="5223027" y="3134303"/>
            <a:ext cx="5337470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频率不规则、由深变浅、痰鸣音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01279F0-7020-4CCC-BF42-76A53A98AD26}"/>
              </a:ext>
            </a:extLst>
          </p:cNvPr>
          <p:cNvSpPr txBox="1"/>
          <p:nvPr/>
        </p:nvSpPr>
        <p:spPr>
          <a:xfrm>
            <a:off x="4871864" y="3801296"/>
            <a:ext cx="4680520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听觉是人体最后消失的感觉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C126583-11E7-4AF0-99FA-AECF94D15A68}"/>
              </a:ext>
            </a:extLst>
          </p:cNvPr>
          <p:cNvSpPr txBox="1"/>
          <p:nvPr/>
        </p:nvSpPr>
        <p:spPr>
          <a:xfrm>
            <a:off x="4511824" y="4468289"/>
            <a:ext cx="729276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意识障碍、谵妄或定向力障碍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6BF0BE0-E609-4449-91AA-716EDA6FC065}"/>
              </a:ext>
            </a:extLst>
          </p:cNvPr>
          <p:cNvSpPr txBox="1"/>
          <p:nvPr/>
        </p:nvSpPr>
        <p:spPr>
          <a:xfrm>
            <a:off x="3863752" y="5114370"/>
            <a:ext cx="729276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全身不适或疼痛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灯片编号占位符 3">
            <a:extLst>
              <a:ext uri="{FF2B5EF4-FFF2-40B4-BE49-F238E27FC236}">
                <a16:creationId xmlns:a16="http://schemas.microsoft.com/office/drawing/2014/main" id="{2989FE55-0392-46DF-8576-42464AC323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288811-4ECE-4B83-976F-C904E90BEFFD}"/>
              </a:ext>
            </a:extLst>
          </p:cNvPr>
          <p:cNvSpPr/>
          <p:nvPr/>
        </p:nvSpPr>
        <p:spPr>
          <a:xfrm>
            <a:off x="371808" y="119180"/>
            <a:ext cx="8032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临终病人的生理变化和护理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B400D2C-856E-43BF-8278-EE22E4E38F37}"/>
              </a:ext>
            </a:extLst>
          </p:cNvPr>
          <p:cNvSpPr txBox="1"/>
          <p:nvPr/>
        </p:nvSpPr>
        <p:spPr>
          <a:xfrm>
            <a:off x="1291949" y="1556792"/>
            <a:ext cx="3096344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病室环境适宜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加强皮肤护理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加强口腔护理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减轻病人疼痛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8D6CBA3-9E2C-4302-97E5-6DE8DBFA0C14}"/>
              </a:ext>
            </a:extLst>
          </p:cNvPr>
          <p:cNvSpPr txBox="1"/>
          <p:nvPr/>
        </p:nvSpPr>
        <p:spPr>
          <a:xfrm>
            <a:off x="764206" y="1028108"/>
            <a:ext cx="4323682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促进病人舒适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43F80A1-6F89-4A46-A87D-3B44F9D30F14}"/>
              </a:ext>
            </a:extLst>
          </p:cNvPr>
          <p:cNvSpPr txBox="1"/>
          <p:nvPr/>
        </p:nvSpPr>
        <p:spPr>
          <a:xfrm>
            <a:off x="764206" y="3547396"/>
            <a:ext cx="4539706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改善营养状况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D3F68A-4DBC-4283-92D4-E21E2A1D7727}"/>
              </a:ext>
            </a:extLst>
          </p:cNvPr>
          <p:cNvSpPr txBox="1"/>
          <p:nvPr/>
        </p:nvSpPr>
        <p:spPr>
          <a:xfrm>
            <a:off x="1291949" y="4104143"/>
            <a:ext cx="3096344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增进食欲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加强营养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1CFFF3-78B7-4CB0-9303-B1F3974D0633}"/>
              </a:ext>
            </a:extLst>
          </p:cNvPr>
          <p:cNvSpPr txBox="1"/>
          <p:nvPr/>
        </p:nvSpPr>
        <p:spPr>
          <a:xfrm>
            <a:off x="764206" y="5161605"/>
            <a:ext cx="4755730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改善血液循环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9BDF38-67FC-400B-9031-B4D2B3934752}"/>
              </a:ext>
            </a:extLst>
          </p:cNvPr>
          <p:cNvSpPr txBox="1"/>
          <p:nvPr/>
        </p:nvSpPr>
        <p:spPr>
          <a:xfrm>
            <a:off x="6576369" y="1039962"/>
            <a:ext cx="4323682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改善呼吸功能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A7D368-E4F2-4DBD-A25D-478EF5352C9A}"/>
              </a:ext>
            </a:extLst>
          </p:cNvPr>
          <p:cNvSpPr txBox="1"/>
          <p:nvPr/>
        </p:nvSpPr>
        <p:spPr>
          <a:xfrm>
            <a:off x="7032104" y="1578736"/>
            <a:ext cx="4968552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通风换气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半坐卧位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仰卧位头偏一侧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协助排痰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吸氧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E30D41-41D1-40ED-8DEE-D4EA560309F0}"/>
              </a:ext>
            </a:extLst>
          </p:cNvPr>
          <p:cNvSpPr txBox="1"/>
          <p:nvPr/>
        </p:nvSpPr>
        <p:spPr>
          <a:xfrm>
            <a:off x="6567496" y="3466468"/>
            <a:ext cx="4539706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减轻感知觉改变的影响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0ECC42E-6C41-4D20-A0FF-27E14DAA3070}"/>
              </a:ext>
            </a:extLst>
          </p:cNvPr>
          <p:cNvSpPr txBox="1"/>
          <p:nvPr/>
        </p:nvSpPr>
        <p:spPr>
          <a:xfrm>
            <a:off x="7032104" y="4096424"/>
            <a:ext cx="3600400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眼部护理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注意交流（听觉）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DE80C2C-B978-4649-8A8D-99AE718FC863}"/>
              </a:ext>
            </a:extLst>
          </p:cNvPr>
          <p:cNvSpPr txBox="1"/>
          <p:nvPr/>
        </p:nvSpPr>
        <p:spPr>
          <a:xfrm>
            <a:off x="6642468" y="5085595"/>
            <a:ext cx="4755730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观察病情变化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0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>
            <a:extLst>
              <a:ext uri="{FF2B5EF4-FFF2-40B4-BE49-F238E27FC236}">
                <a16:creationId xmlns:a16="http://schemas.microsoft.com/office/drawing/2014/main" id="{7110534A-EAE2-4BE9-8FFE-64EFB0B97088}"/>
              </a:ext>
            </a:extLst>
          </p:cNvPr>
          <p:cNvGrpSpPr/>
          <p:nvPr/>
        </p:nvGrpSpPr>
        <p:grpSpPr>
          <a:xfrm>
            <a:off x="953904" y="823166"/>
            <a:ext cx="3467114" cy="4948808"/>
            <a:chOff x="968702" y="1508191"/>
            <a:chExt cx="3467114" cy="4948808"/>
          </a:xfrm>
        </p:grpSpPr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B015141-0E21-4D96-B94D-47E90A9A83DF}"/>
                </a:ext>
              </a:extLst>
            </p:cNvPr>
            <p:cNvSpPr/>
            <p:nvPr/>
          </p:nvSpPr>
          <p:spPr bwMode="auto">
            <a:xfrm>
              <a:off x="1654435" y="2191359"/>
              <a:ext cx="742129" cy="724185"/>
            </a:xfrm>
            <a:custGeom>
              <a:avLst/>
              <a:gdLst>
                <a:gd name="T0" fmla="*/ 4 w 52"/>
                <a:gd name="T1" fmla="*/ 4 h 51"/>
                <a:gd name="T2" fmla="*/ 18 w 52"/>
                <a:gd name="T3" fmla="*/ 4 h 51"/>
                <a:gd name="T4" fmla="*/ 48 w 52"/>
                <a:gd name="T5" fmla="*/ 33 h 51"/>
                <a:gd name="T6" fmla="*/ 48 w 52"/>
                <a:gd name="T7" fmla="*/ 47 h 51"/>
                <a:gd name="T8" fmla="*/ 35 w 52"/>
                <a:gd name="T9" fmla="*/ 47 h 51"/>
                <a:gd name="T10" fmla="*/ 4 w 52"/>
                <a:gd name="T11" fmla="*/ 18 h 51"/>
                <a:gd name="T12" fmla="*/ 4 w 5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1">
                  <a:moveTo>
                    <a:pt x="4" y="4"/>
                  </a:moveTo>
                  <a:cubicBezTo>
                    <a:pt x="8" y="0"/>
                    <a:pt x="14" y="0"/>
                    <a:pt x="18" y="4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52" y="37"/>
                    <a:pt x="52" y="43"/>
                    <a:pt x="48" y="47"/>
                  </a:cubicBezTo>
                  <a:cubicBezTo>
                    <a:pt x="45" y="51"/>
                    <a:pt x="39" y="51"/>
                    <a:pt x="35" y="4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883E73B-8CAE-42F2-AAB1-A261CEF3774A}"/>
                </a:ext>
              </a:extLst>
            </p:cNvPr>
            <p:cNvGrpSpPr/>
            <p:nvPr/>
          </p:nvGrpSpPr>
          <p:grpSpPr>
            <a:xfrm>
              <a:off x="968702" y="1508191"/>
              <a:ext cx="3467114" cy="4948808"/>
              <a:chOff x="968702" y="1508191"/>
              <a:chExt cx="3467114" cy="4948808"/>
            </a:xfrm>
          </p:grpSpPr>
          <p:grpSp>
            <p:nvGrpSpPr>
              <p:cNvPr id="6" name="Group 79">
                <a:extLst>
                  <a:ext uri="{FF2B5EF4-FFF2-40B4-BE49-F238E27FC236}">
                    <a16:creationId xmlns:a16="http://schemas.microsoft.com/office/drawing/2014/main" id="{FA2503BA-BDAA-47B8-9B69-F13C99436B8F}"/>
                  </a:ext>
                </a:extLst>
              </p:cNvPr>
              <p:cNvGrpSpPr/>
              <p:nvPr/>
            </p:nvGrpSpPr>
            <p:grpSpPr>
              <a:xfrm>
                <a:off x="2938741" y="2929643"/>
                <a:ext cx="1454777" cy="214051"/>
                <a:chOff x="2633940" y="3037217"/>
                <a:chExt cx="1454777" cy="214051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8A4B67C3-A6F3-4572-8A0D-466AEDF17E7A}"/>
                    </a:ext>
                  </a:extLst>
                </p:cNvPr>
                <p:cNvSpPr/>
                <p:nvPr/>
              </p:nvSpPr>
              <p:spPr bwMode="auto">
                <a:xfrm>
                  <a:off x="2633940" y="3123094"/>
                  <a:ext cx="1226628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2"/>
                        <a:pt x="86" y="2"/>
                        <a:pt x="86" y="1"/>
                      </a:cubicBezTo>
                      <a:cubicBezTo>
                        <a:pt x="86" y="1"/>
                        <a:pt x="86" y="1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8" name="Freeform 6">
                  <a:extLst>
                    <a:ext uri="{FF2B5EF4-FFF2-40B4-BE49-F238E27FC236}">
                      <a16:creationId xmlns:a16="http://schemas.microsoft.com/office/drawing/2014/main" id="{3B4B0B1C-855C-42CB-B989-B4B59C886370}"/>
                    </a:ext>
                  </a:extLst>
                </p:cNvPr>
                <p:cNvSpPr/>
                <p:nvPr/>
              </p:nvSpPr>
              <p:spPr bwMode="auto">
                <a:xfrm>
                  <a:off x="3860567" y="3037217"/>
                  <a:ext cx="228150" cy="214051"/>
                </a:xfrm>
                <a:custGeom>
                  <a:avLst/>
                  <a:gdLst>
                    <a:gd name="T0" fmla="*/ 8 w 16"/>
                    <a:gd name="T1" fmla="*/ 0 h 15"/>
                    <a:gd name="T2" fmla="*/ 0 w 16"/>
                    <a:gd name="T3" fmla="*/ 6 h 15"/>
                    <a:gd name="T4" fmla="*/ 0 w 16"/>
                    <a:gd name="T5" fmla="*/ 7 h 15"/>
                    <a:gd name="T6" fmla="*/ 0 w 16"/>
                    <a:gd name="T7" fmla="*/ 8 h 15"/>
                    <a:gd name="T8" fmla="*/ 8 w 16"/>
                    <a:gd name="T9" fmla="*/ 15 h 15"/>
                    <a:gd name="T10" fmla="*/ 16 w 16"/>
                    <a:gd name="T11" fmla="*/ 7 h 15"/>
                    <a:gd name="T12" fmla="*/ 8 w 16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5">
                      <a:moveTo>
                        <a:pt x="8" y="0"/>
                      </a:moveTo>
                      <a:cubicBezTo>
                        <a:pt x="4" y="0"/>
                        <a:pt x="1" y="3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4" y="15"/>
                        <a:pt x="8" y="15"/>
                      </a:cubicBezTo>
                      <a:cubicBezTo>
                        <a:pt x="12" y="15"/>
                        <a:pt x="16" y="12"/>
                        <a:pt x="16" y="7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1" name="Group 78">
                <a:extLst>
                  <a:ext uri="{FF2B5EF4-FFF2-40B4-BE49-F238E27FC236}">
                    <a16:creationId xmlns:a16="http://schemas.microsoft.com/office/drawing/2014/main" id="{83BD43BB-66F2-490E-A0CF-DA66C7677FFC}"/>
                  </a:ext>
                </a:extLst>
              </p:cNvPr>
              <p:cNvGrpSpPr/>
              <p:nvPr/>
            </p:nvGrpSpPr>
            <p:grpSpPr>
              <a:xfrm>
                <a:off x="2096635" y="1991407"/>
                <a:ext cx="1454778" cy="228150"/>
                <a:chOff x="1791834" y="2098981"/>
                <a:chExt cx="1454778" cy="228150"/>
              </a:xfrm>
            </p:grpSpPr>
            <p:sp>
              <p:nvSpPr>
                <p:cNvPr id="12" name="Freeform 7">
                  <a:extLst>
                    <a:ext uri="{FF2B5EF4-FFF2-40B4-BE49-F238E27FC236}">
                      <a16:creationId xmlns:a16="http://schemas.microsoft.com/office/drawing/2014/main" id="{72E6E271-4FC1-478A-8EA2-600C8D416277}"/>
                    </a:ext>
                  </a:extLst>
                </p:cNvPr>
                <p:cNvSpPr/>
                <p:nvPr/>
              </p:nvSpPr>
              <p:spPr bwMode="auto">
                <a:xfrm>
                  <a:off x="1791834" y="2198957"/>
                  <a:ext cx="1226628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2"/>
                        <a:pt x="86" y="1"/>
                        <a:pt x="86" y="1"/>
                      </a:cubicBezTo>
                      <a:cubicBezTo>
                        <a:pt x="86" y="1"/>
                        <a:pt x="86" y="0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13" name="Freeform 8">
                  <a:extLst>
                    <a:ext uri="{FF2B5EF4-FFF2-40B4-BE49-F238E27FC236}">
                      <a16:creationId xmlns:a16="http://schemas.microsoft.com/office/drawing/2014/main" id="{CE06C348-BF65-4688-947B-FA02D1282440}"/>
                    </a:ext>
                  </a:extLst>
                </p:cNvPr>
                <p:cNvSpPr/>
                <p:nvPr/>
              </p:nvSpPr>
              <p:spPr bwMode="auto">
                <a:xfrm>
                  <a:off x="3018462" y="2098981"/>
                  <a:ext cx="228150" cy="228150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7 h 16"/>
                    <a:gd name="T4" fmla="*/ 0 w 16"/>
                    <a:gd name="T5" fmla="*/ 8 h 16"/>
                    <a:gd name="T6" fmla="*/ 0 w 16"/>
                    <a:gd name="T7" fmla="*/ 9 h 16"/>
                    <a:gd name="T8" fmla="*/ 8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1" y="3"/>
                        <a:pt x="0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1" y="13"/>
                        <a:pt x="4" y="16"/>
                        <a:pt x="8" y="16"/>
                      </a:cubicBezTo>
                      <a:cubicBezTo>
                        <a:pt x="12" y="16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6" name="Group 81">
                <a:extLst>
                  <a:ext uri="{FF2B5EF4-FFF2-40B4-BE49-F238E27FC236}">
                    <a16:creationId xmlns:a16="http://schemas.microsoft.com/office/drawing/2014/main" id="{C0491507-83E7-459A-9F0E-A1CBF005FB69}"/>
                  </a:ext>
                </a:extLst>
              </p:cNvPr>
              <p:cNvGrpSpPr/>
              <p:nvPr/>
            </p:nvGrpSpPr>
            <p:grpSpPr>
              <a:xfrm>
                <a:off x="2995137" y="4835594"/>
                <a:ext cx="1440679" cy="214051"/>
                <a:chOff x="2690336" y="4943168"/>
                <a:chExt cx="1440679" cy="214051"/>
              </a:xfrm>
            </p:grpSpPr>
            <p:sp>
              <p:nvSpPr>
                <p:cNvPr id="17" name="Freeform 9">
                  <a:extLst>
                    <a:ext uri="{FF2B5EF4-FFF2-40B4-BE49-F238E27FC236}">
                      <a16:creationId xmlns:a16="http://schemas.microsoft.com/office/drawing/2014/main" id="{5363126D-06CC-4322-A4A0-33BEB214E190}"/>
                    </a:ext>
                  </a:extLst>
                </p:cNvPr>
                <p:cNvSpPr/>
                <p:nvPr/>
              </p:nvSpPr>
              <p:spPr bwMode="auto">
                <a:xfrm>
                  <a:off x="2690336" y="5029045"/>
                  <a:ext cx="1227909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2"/>
                        <a:pt x="86" y="2"/>
                        <a:pt x="86" y="1"/>
                      </a:cubicBezTo>
                      <a:cubicBezTo>
                        <a:pt x="86" y="1"/>
                        <a:pt x="86" y="1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18" name="Freeform 10">
                  <a:extLst>
                    <a:ext uri="{FF2B5EF4-FFF2-40B4-BE49-F238E27FC236}">
                      <a16:creationId xmlns:a16="http://schemas.microsoft.com/office/drawing/2014/main" id="{74B3F8CE-204E-44A5-8C2B-ABE0C8B442A7}"/>
                    </a:ext>
                  </a:extLst>
                </p:cNvPr>
                <p:cNvSpPr/>
                <p:nvPr/>
              </p:nvSpPr>
              <p:spPr bwMode="auto">
                <a:xfrm>
                  <a:off x="3918246" y="4943168"/>
                  <a:ext cx="212769" cy="214051"/>
                </a:xfrm>
                <a:custGeom>
                  <a:avLst/>
                  <a:gdLst>
                    <a:gd name="T0" fmla="*/ 8 w 15"/>
                    <a:gd name="T1" fmla="*/ 0 h 15"/>
                    <a:gd name="T2" fmla="*/ 0 w 15"/>
                    <a:gd name="T3" fmla="*/ 6 h 15"/>
                    <a:gd name="T4" fmla="*/ 0 w 15"/>
                    <a:gd name="T5" fmla="*/ 7 h 15"/>
                    <a:gd name="T6" fmla="*/ 0 w 15"/>
                    <a:gd name="T7" fmla="*/ 8 h 15"/>
                    <a:gd name="T8" fmla="*/ 8 w 15"/>
                    <a:gd name="T9" fmla="*/ 15 h 15"/>
                    <a:gd name="T10" fmla="*/ 15 w 15"/>
                    <a:gd name="T11" fmla="*/ 7 h 15"/>
                    <a:gd name="T12" fmla="*/ 8 w 15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5">
                      <a:moveTo>
                        <a:pt x="8" y="0"/>
                      </a:moveTo>
                      <a:cubicBezTo>
                        <a:pt x="4" y="0"/>
                        <a:pt x="1" y="2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4" y="15"/>
                        <a:pt x="8" y="15"/>
                      </a:cubicBezTo>
                      <a:cubicBezTo>
                        <a:pt x="12" y="15"/>
                        <a:pt x="15" y="11"/>
                        <a:pt x="15" y="7"/>
                      </a:cubicBezTo>
                      <a:cubicBezTo>
                        <a:pt x="15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9" name="Group 82">
                <a:extLst>
                  <a:ext uri="{FF2B5EF4-FFF2-40B4-BE49-F238E27FC236}">
                    <a16:creationId xmlns:a16="http://schemas.microsoft.com/office/drawing/2014/main" id="{D4F80FE5-583F-457A-A782-560772922500}"/>
                  </a:ext>
                </a:extLst>
              </p:cNvPr>
              <p:cNvGrpSpPr/>
              <p:nvPr/>
            </p:nvGrpSpPr>
            <p:grpSpPr>
              <a:xfrm>
                <a:off x="2096635" y="5731532"/>
                <a:ext cx="1454778" cy="214051"/>
                <a:chOff x="1791834" y="5839106"/>
                <a:chExt cx="1454778" cy="214051"/>
              </a:xfrm>
            </p:grpSpPr>
            <p:sp>
              <p:nvSpPr>
                <p:cNvPr id="20" name="Freeform 11">
                  <a:extLst>
                    <a:ext uri="{FF2B5EF4-FFF2-40B4-BE49-F238E27FC236}">
                      <a16:creationId xmlns:a16="http://schemas.microsoft.com/office/drawing/2014/main" id="{E68E260A-A7A2-4BD8-BB0E-0C8D3853E1D6}"/>
                    </a:ext>
                  </a:extLst>
                </p:cNvPr>
                <p:cNvSpPr/>
                <p:nvPr/>
              </p:nvSpPr>
              <p:spPr bwMode="auto">
                <a:xfrm>
                  <a:off x="1791834" y="5939082"/>
                  <a:ext cx="1226628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6" y="0"/>
                        <a:pt x="86" y="0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1" name="Freeform 12">
                  <a:extLst>
                    <a:ext uri="{FF2B5EF4-FFF2-40B4-BE49-F238E27FC236}">
                      <a16:creationId xmlns:a16="http://schemas.microsoft.com/office/drawing/2014/main" id="{2FA104F9-8F37-4CD0-AD5F-57C252A4D4C6}"/>
                    </a:ext>
                  </a:extLst>
                </p:cNvPr>
                <p:cNvSpPr/>
                <p:nvPr/>
              </p:nvSpPr>
              <p:spPr bwMode="auto">
                <a:xfrm>
                  <a:off x="3018462" y="5839106"/>
                  <a:ext cx="228150" cy="214051"/>
                </a:xfrm>
                <a:custGeom>
                  <a:avLst/>
                  <a:gdLst>
                    <a:gd name="T0" fmla="*/ 8 w 16"/>
                    <a:gd name="T1" fmla="*/ 0 h 15"/>
                    <a:gd name="T2" fmla="*/ 0 w 16"/>
                    <a:gd name="T3" fmla="*/ 7 h 15"/>
                    <a:gd name="T4" fmla="*/ 0 w 16"/>
                    <a:gd name="T5" fmla="*/ 8 h 15"/>
                    <a:gd name="T6" fmla="*/ 0 w 16"/>
                    <a:gd name="T7" fmla="*/ 9 h 15"/>
                    <a:gd name="T8" fmla="*/ 8 w 16"/>
                    <a:gd name="T9" fmla="*/ 15 h 15"/>
                    <a:gd name="T10" fmla="*/ 16 w 16"/>
                    <a:gd name="T11" fmla="*/ 8 h 15"/>
                    <a:gd name="T12" fmla="*/ 8 w 16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5">
                      <a:moveTo>
                        <a:pt x="8" y="0"/>
                      </a:moveTo>
                      <a:cubicBezTo>
                        <a:pt x="4" y="0"/>
                        <a:pt x="1" y="3"/>
                        <a:pt x="0" y="7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1" y="13"/>
                        <a:pt x="4" y="15"/>
                        <a:pt x="8" y="15"/>
                      </a:cubicBezTo>
                      <a:cubicBezTo>
                        <a:pt x="12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22" name="Group 80">
                <a:extLst>
                  <a:ext uri="{FF2B5EF4-FFF2-40B4-BE49-F238E27FC236}">
                    <a16:creationId xmlns:a16="http://schemas.microsoft.com/office/drawing/2014/main" id="{24D73859-56B7-4E7F-A1DD-4A1DB1F5EFD6}"/>
                  </a:ext>
                </a:extLst>
              </p:cNvPr>
              <p:cNvGrpSpPr/>
              <p:nvPr/>
            </p:nvGrpSpPr>
            <p:grpSpPr>
              <a:xfrm>
                <a:off x="2096635" y="3897359"/>
                <a:ext cx="1454778" cy="212769"/>
                <a:chOff x="1791834" y="4004933"/>
                <a:chExt cx="1454778" cy="212769"/>
              </a:xfrm>
            </p:grpSpPr>
            <p:sp>
              <p:nvSpPr>
                <p:cNvPr id="23" name="Freeform 13">
                  <a:extLst>
                    <a:ext uri="{FF2B5EF4-FFF2-40B4-BE49-F238E27FC236}">
                      <a16:creationId xmlns:a16="http://schemas.microsoft.com/office/drawing/2014/main" id="{AA471619-845F-4ADC-827B-2D483E2F0D66}"/>
                    </a:ext>
                  </a:extLst>
                </p:cNvPr>
                <p:cNvSpPr/>
                <p:nvPr/>
              </p:nvSpPr>
              <p:spPr bwMode="auto">
                <a:xfrm>
                  <a:off x="1791834" y="4104909"/>
                  <a:ext cx="1226628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6" y="0"/>
                        <a:pt x="86" y="0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224BF0EA-8290-4AD8-9BCD-AB2EB6DB442A}"/>
                    </a:ext>
                  </a:extLst>
                </p:cNvPr>
                <p:cNvSpPr/>
                <p:nvPr/>
              </p:nvSpPr>
              <p:spPr bwMode="auto">
                <a:xfrm>
                  <a:off x="3018462" y="4004933"/>
                  <a:ext cx="228150" cy="212769"/>
                </a:xfrm>
                <a:custGeom>
                  <a:avLst/>
                  <a:gdLst>
                    <a:gd name="T0" fmla="*/ 8 w 16"/>
                    <a:gd name="T1" fmla="*/ 0 h 15"/>
                    <a:gd name="T2" fmla="*/ 0 w 16"/>
                    <a:gd name="T3" fmla="*/ 7 h 15"/>
                    <a:gd name="T4" fmla="*/ 0 w 16"/>
                    <a:gd name="T5" fmla="*/ 8 h 15"/>
                    <a:gd name="T6" fmla="*/ 0 w 16"/>
                    <a:gd name="T7" fmla="*/ 9 h 15"/>
                    <a:gd name="T8" fmla="*/ 8 w 16"/>
                    <a:gd name="T9" fmla="*/ 15 h 15"/>
                    <a:gd name="T10" fmla="*/ 16 w 16"/>
                    <a:gd name="T11" fmla="*/ 8 h 15"/>
                    <a:gd name="T12" fmla="*/ 8 w 16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5">
                      <a:moveTo>
                        <a:pt x="8" y="0"/>
                      </a:moveTo>
                      <a:cubicBezTo>
                        <a:pt x="4" y="0"/>
                        <a:pt x="1" y="3"/>
                        <a:pt x="0" y="7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1" y="12"/>
                        <a:pt x="4" y="15"/>
                        <a:pt x="8" y="15"/>
                      </a:cubicBezTo>
                      <a:cubicBezTo>
                        <a:pt x="12" y="15"/>
                        <a:pt x="16" y="12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BAFC4987-BCC1-41E4-88F9-C2360DE7598B}"/>
                  </a:ext>
                </a:extLst>
              </p:cNvPr>
              <p:cNvGrpSpPr/>
              <p:nvPr/>
            </p:nvGrpSpPr>
            <p:grpSpPr>
              <a:xfrm>
                <a:off x="968702" y="1508191"/>
                <a:ext cx="2212288" cy="4948808"/>
                <a:chOff x="968702" y="1508191"/>
                <a:chExt cx="2212288" cy="4948808"/>
              </a:xfrm>
            </p:grpSpPr>
            <p:sp>
              <p:nvSpPr>
                <p:cNvPr id="25" name="Freeform 15">
                  <a:extLst>
                    <a:ext uri="{FF2B5EF4-FFF2-40B4-BE49-F238E27FC236}">
                      <a16:creationId xmlns:a16="http://schemas.microsoft.com/office/drawing/2014/main" id="{A7968344-7DC5-45B2-96D1-1A5E93595D71}"/>
                    </a:ext>
                  </a:extLst>
                </p:cNvPr>
                <p:cNvSpPr/>
                <p:nvPr/>
              </p:nvSpPr>
              <p:spPr bwMode="auto">
                <a:xfrm>
                  <a:off x="1724930" y="5049645"/>
                  <a:ext cx="713931" cy="739566"/>
                </a:xfrm>
                <a:custGeom>
                  <a:avLst/>
                  <a:gdLst>
                    <a:gd name="T0" fmla="*/ 46 w 50"/>
                    <a:gd name="T1" fmla="*/ 4 h 52"/>
                    <a:gd name="T2" fmla="*/ 47 w 50"/>
                    <a:gd name="T3" fmla="*/ 17 h 52"/>
                    <a:gd name="T4" fmla="*/ 17 w 50"/>
                    <a:gd name="T5" fmla="*/ 48 h 52"/>
                    <a:gd name="T6" fmla="*/ 4 w 50"/>
                    <a:gd name="T7" fmla="*/ 48 h 52"/>
                    <a:gd name="T8" fmla="*/ 3 w 50"/>
                    <a:gd name="T9" fmla="*/ 34 h 52"/>
                    <a:gd name="T10" fmla="*/ 33 w 50"/>
                    <a:gd name="T11" fmla="*/ 4 h 52"/>
                    <a:gd name="T12" fmla="*/ 46 w 50"/>
                    <a:gd name="T13" fmla="*/ 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52">
                      <a:moveTo>
                        <a:pt x="46" y="4"/>
                      </a:moveTo>
                      <a:cubicBezTo>
                        <a:pt x="50" y="7"/>
                        <a:pt x="50" y="13"/>
                        <a:pt x="47" y="17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4" y="52"/>
                        <a:pt x="7" y="52"/>
                        <a:pt x="4" y="48"/>
                      </a:cubicBezTo>
                      <a:cubicBezTo>
                        <a:pt x="0" y="44"/>
                        <a:pt x="0" y="38"/>
                        <a:pt x="3" y="34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7" y="0"/>
                        <a:pt x="43" y="0"/>
                        <a:pt x="46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6" name="Freeform 16">
                  <a:extLst>
                    <a:ext uri="{FF2B5EF4-FFF2-40B4-BE49-F238E27FC236}">
                      <a16:creationId xmlns:a16="http://schemas.microsoft.com/office/drawing/2014/main" id="{FCCB6F8F-F955-4A45-8D65-FBDFE9127B68}"/>
                    </a:ext>
                  </a:extLst>
                </p:cNvPr>
                <p:cNvSpPr/>
                <p:nvPr/>
              </p:nvSpPr>
              <p:spPr bwMode="auto">
                <a:xfrm>
                  <a:off x="1668533" y="4053732"/>
                  <a:ext cx="742129" cy="711367"/>
                </a:xfrm>
                <a:custGeom>
                  <a:avLst/>
                  <a:gdLst>
                    <a:gd name="T0" fmla="*/ 4 w 52"/>
                    <a:gd name="T1" fmla="*/ 4 h 50"/>
                    <a:gd name="T2" fmla="*/ 17 w 52"/>
                    <a:gd name="T3" fmla="*/ 3 h 50"/>
                    <a:gd name="T4" fmla="*/ 48 w 52"/>
                    <a:gd name="T5" fmla="*/ 33 h 50"/>
                    <a:gd name="T6" fmla="*/ 48 w 52"/>
                    <a:gd name="T7" fmla="*/ 46 h 50"/>
                    <a:gd name="T8" fmla="*/ 35 w 52"/>
                    <a:gd name="T9" fmla="*/ 47 h 50"/>
                    <a:gd name="T10" fmla="*/ 4 w 52"/>
                    <a:gd name="T11" fmla="*/ 17 h 50"/>
                    <a:gd name="T12" fmla="*/ 4 w 52"/>
                    <a:gd name="T13" fmla="*/ 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50">
                      <a:moveTo>
                        <a:pt x="4" y="4"/>
                      </a:moveTo>
                      <a:cubicBezTo>
                        <a:pt x="8" y="0"/>
                        <a:pt x="14" y="0"/>
                        <a:pt x="17" y="3"/>
                      </a:cubicBezTo>
                      <a:cubicBezTo>
                        <a:pt x="48" y="33"/>
                        <a:pt x="48" y="33"/>
                        <a:pt x="48" y="33"/>
                      </a:cubicBezTo>
                      <a:cubicBezTo>
                        <a:pt x="52" y="36"/>
                        <a:pt x="52" y="42"/>
                        <a:pt x="48" y="46"/>
                      </a:cubicBezTo>
                      <a:cubicBezTo>
                        <a:pt x="44" y="50"/>
                        <a:pt x="38" y="50"/>
                        <a:pt x="35" y="4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0" y="13"/>
                        <a:pt x="0" y="7"/>
                        <a:pt x="4" y="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8" name="Freeform 18">
                  <a:extLst>
                    <a:ext uri="{FF2B5EF4-FFF2-40B4-BE49-F238E27FC236}">
                      <a16:creationId xmlns:a16="http://schemas.microsoft.com/office/drawing/2014/main" id="{774E5ABA-9416-4EA9-9496-92F67DE36CBA}"/>
                    </a:ext>
                  </a:extLst>
                </p:cNvPr>
                <p:cNvSpPr/>
                <p:nvPr/>
              </p:nvSpPr>
              <p:spPr bwMode="auto">
                <a:xfrm>
                  <a:off x="1782609" y="3115496"/>
                  <a:ext cx="728030" cy="725466"/>
                </a:xfrm>
                <a:custGeom>
                  <a:avLst/>
                  <a:gdLst>
                    <a:gd name="T0" fmla="*/ 47 w 51"/>
                    <a:gd name="T1" fmla="*/ 3 h 51"/>
                    <a:gd name="T2" fmla="*/ 47 w 51"/>
                    <a:gd name="T3" fmla="*/ 17 h 51"/>
                    <a:gd name="T4" fmla="*/ 18 w 51"/>
                    <a:gd name="T5" fmla="*/ 47 h 51"/>
                    <a:gd name="T6" fmla="*/ 4 w 51"/>
                    <a:gd name="T7" fmla="*/ 48 h 51"/>
                    <a:gd name="T8" fmla="*/ 4 w 51"/>
                    <a:gd name="T9" fmla="*/ 34 h 51"/>
                    <a:gd name="T10" fmla="*/ 33 w 51"/>
                    <a:gd name="T11" fmla="*/ 4 h 51"/>
                    <a:gd name="T12" fmla="*/ 47 w 51"/>
                    <a:gd name="T13" fmla="*/ 3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1">
                      <a:moveTo>
                        <a:pt x="47" y="3"/>
                      </a:moveTo>
                      <a:cubicBezTo>
                        <a:pt x="51" y="7"/>
                        <a:pt x="51" y="13"/>
                        <a:pt x="47" y="17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4" y="51"/>
                        <a:pt x="8" y="51"/>
                        <a:pt x="4" y="48"/>
                      </a:cubicBezTo>
                      <a:cubicBezTo>
                        <a:pt x="0" y="44"/>
                        <a:pt x="0" y="38"/>
                        <a:pt x="4" y="34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7" y="0"/>
                        <a:pt x="43" y="0"/>
                        <a:pt x="47" y="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grpSp>
              <p:nvGrpSpPr>
                <p:cNvPr id="29" name="Group 21">
                  <a:extLst>
                    <a:ext uri="{FF2B5EF4-FFF2-40B4-BE49-F238E27FC236}">
                      <a16:creationId xmlns:a16="http://schemas.microsoft.com/office/drawing/2014/main" id="{7ACD8F00-4CBD-4ED2-8B82-C2859156D695}"/>
                    </a:ext>
                  </a:extLst>
                </p:cNvPr>
                <p:cNvGrpSpPr/>
                <p:nvPr/>
              </p:nvGrpSpPr>
              <p:grpSpPr>
                <a:xfrm>
                  <a:off x="998182" y="1508191"/>
                  <a:ext cx="1283025" cy="1279179"/>
                  <a:chOff x="693381" y="1615765"/>
                  <a:chExt cx="1283025" cy="1279179"/>
                </a:xfrm>
              </p:grpSpPr>
              <p:sp>
                <p:nvSpPr>
                  <p:cNvPr id="30" name="Freeform 23">
                    <a:extLst>
                      <a:ext uri="{FF2B5EF4-FFF2-40B4-BE49-F238E27FC236}">
                        <a16:creationId xmlns:a16="http://schemas.microsoft.com/office/drawing/2014/main" id="{957E7A82-734B-49F6-94BF-49B6B37318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3381" y="1615765"/>
                    <a:ext cx="1283025" cy="1279179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否认期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1" name="Freeform 23">
                    <a:extLst>
                      <a:ext uri="{FF2B5EF4-FFF2-40B4-BE49-F238E27FC236}">
                        <a16:creationId xmlns:a16="http://schemas.microsoft.com/office/drawing/2014/main" id="{CDA1B837-B464-49E3-805B-78236DE8F4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4868" y="1716947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32" name="Group 23">
                  <a:extLst>
                    <a:ext uri="{FF2B5EF4-FFF2-40B4-BE49-F238E27FC236}">
                      <a16:creationId xmlns:a16="http://schemas.microsoft.com/office/drawing/2014/main" id="{E578F51C-2C46-47EE-8D93-5491C1050E59}"/>
                    </a:ext>
                  </a:extLst>
                </p:cNvPr>
                <p:cNvGrpSpPr/>
                <p:nvPr/>
              </p:nvGrpSpPr>
              <p:grpSpPr>
                <a:xfrm>
                  <a:off x="1854387" y="2404129"/>
                  <a:ext cx="1283025" cy="1279179"/>
                  <a:chOff x="1549586" y="2511703"/>
                  <a:chExt cx="1283025" cy="1279179"/>
                </a:xfrm>
              </p:grpSpPr>
              <p:sp>
                <p:nvSpPr>
                  <p:cNvPr id="33" name="Freeform 25">
                    <a:extLst>
                      <a:ext uri="{FF2B5EF4-FFF2-40B4-BE49-F238E27FC236}">
                        <a16:creationId xmlns:a16="http://schemas.microsoft.com/office/drawing/2014/main" id="{8825FD8E-931A-478F-BDFA-E1B896B3B6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49586" y="2511703"/>
                    <a:ext cx="1283025" cy="1279179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愤怒期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4" name="Freeform 23">
                    <a:extLst>
                      <a:ext uri="{FF2B5EF4-FFF2-40B4-BE49-F238E27FC236}">
                        <a16:creationId xmlns:a16="http://schemas.microsoft.com/office/drawing/2014/main" id="{9C796207-6600-4558-8812-D739D5B32E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51072" y="2610248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35" name="Group 25">
                  <a:extLst>
                    <a:ext uri="{FF2B5EF4-FFF2-40B4-BE49-F238E27FC236}">
                      <a16:creationId xmlns:a16="http://schemas.microsoft.com/office/drawing/2014/main" id="{68566ED0-4D48-4FE5-AE26-59B2CA36A16D}"/>
                    </a:ext>
                  </a:extLst>
                </p:cNvPr>
                <p:cNvGrpSpPr/>
                <p:nvPr/>
              </p:nvGrpSpPr>
              <p:grpSpPr>
                <a:xfrm>
                  <a:off x="1012281" y="3370562"/>
                  <a:ext cx="1284306" cy="1280461"/>
                  <a:chOff x="707480" y="3478136"/>
                  <a:chExt cx="1284306" cy="1280461"/>
                </a:xfrm>
              </p:grpSpPr>
              <p:sp>
                <p:nvSpPr>
                  <p:cNvPr id="36" name="Freeform 27">
                    <a:extLst>
                      <a:ext uri="{FF2B5EF4-FFF2-40B4-BE49-F238E27FC236}">
                        <a16:creationId xmlns:a16="http://schemas.microsoft.com/office/drawing/2014/main" id="{2EC612A9-206C-49D3-9C3D-A7D0BF3D1B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7480" y="3478136"/>
                    <a:ext cx="1284306" cy="1280461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1 h 90"/>
                      <a:gd name="T4" fmla="*/ 51 w 90"/>
                      <a:gd name="T5" fmla="*/ 86 h 90"/>
                      <a:gd name="T6" fmla="*/ 38 w 90"/>
                      <a:gd name="T7" fmla="*/ 86 h 90"/>
                      <a:gd name="T8" fmla="*/ 3 w 90"/>
                      <a:gd name="T9" fmla="*/ 51 h 90"/>
                      <a:gd name="T10" fmla="*/ 3 w 90"/>
                      <a:gd name="T11" fmla="*/ 38 h 90"/>
                      <a:gd name="T12" fmla="*/ 38 w 90"/>
                      <a:gd name="T13" fmla="*/ 3 h 90"/>
                      <a:gd name="T14" fmla="*/ 51 w 90"/>
                      <a:gd name="T15" fmla="*/ 3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1"/>
                        </a:cubicBezTo>
                        <a:cubicBezTo>
                          <a:pt x="51" y="86"/>
                          <a:pt x="51" y="86"/>
                          <a:pt x="51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3" y="51"/>
                          <a:pt x="3" y="51"/>
                          <a:pt x="3" y="51"/>
                        </a:cubicBezTo>
                        <a:cubicBezTo>
                          <a:pt x="0" y="48"/>
                          <a:pt x="0" y="42"/>
                          <a:pt x="3" y="38"/>
                        </a:cubicBezTo>
                        <a:cubicBezTo>
                          <a:pt x="38" y="3"/>
                          <a:pt x="38" y="3"/>
                          <a:pt x="38" y="3"/>
                        </a:cubicBezTo>
                        <a:cubicBezTo>
                          <a:pt x="42" y="0"/>
                          <a:pt x="48" y="0"/>
                          <a:pt x="51" y="3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协议期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7" name="Freeform 23">
                    <a:extLst>
                      <a:ext uri="{FF2B5EF4-FFF2-40B4-BE49-F238E27FC236}">
                        <a16:creationId xmlns:a16="http://schemas.microsoft.com/office/drawing/2014/main" id="{67A8AD45-CCAE-4C7E-9ABE-5392C255BB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9607" y="3584447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38" name="Group 27">
                  <a:extLst>
                    <a:ext uri="{FF2B5EF4-FFF2-40B4-BE49-F238E27FC236}">
                      <a16:creationId xmlns:a16="http://schemas.microsoft.com/office/drawing/2014/main" id="{EC9BB3D4-1D25-4997-B585-5F1866F7DBC4}"/>
                    </a:ext>
                  </a:extLst>
                </p:cNvPr>
                <p:cNvGrpSpPr/>
                <p:nvPr/>
              </p:nvGrpSpPr>
              <p:grpSpPr>
                <a:xfrm>
                  <a:off x="1896684" y="4295980"/>
                  <a:ext cx="1284306" cy="1279179"/>
                  <a:chOff x="1591883" y="4403554"/>
                  <a:chExt cx="1284306" cy="1279179"/>
                </a:xfrm>
              </p:grpSpPr>
              <p:sp>
                <p:nvSpPr>
                  <p:cNvPr id="39" name="Freeform 21">
                    <a:extLst>
                      <a:ext uri="{FF2B5EF4-FFF2-40B4-BE49-F238E27FC236}">
                        <a16:creationId xmlns:a16="http://schemas.microsoft.com/office/drawing/2014/main" id="{6131072E-81FE-45B1-8E63-5F501C2ED6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91883" y="4403554"/>
                    <a:ext cx="1284306" cy="1279179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1 w 90"/>
                      <a:gd name="T5" fmla="*/ 86 h 90"/>
                      <a:gd name="T6" fmla="*/ 38 w 90"/>
                      <a:gd name="T7" fmla="*/ 86 h 90"/>
                      <a:gd name="T8" fmla="*/ 3 w 90"/>
                      <a:gd name="T9" fmla="*/ 52 h 90"/>
                      <a:gd name="T10" fmla="*/ 3 w 90"/>
                      <a:gd name="T11" fmla="*/ 38 h 90"/>
                      <a:gd name="T12" fmla="*/ 38 w 90"/>
                      <a:gd name="T13" fmla="*/ 4 h 90"/>
                      <a:gd name="T14" fmla="*/ 51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1" y="86"/>
                          <a:pt x="51" y="86"/>
                          <a:pt x="51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3" y="52"/>
                          <a:pt x="3" y="52"/>
                          <a:pt x="3" y="52"/>
                        </a:cubicBezTo>
                        <a:cubicBezTo>
                          <a:pt x="0" y="48"/>
                          <a:pt x="0" y="42"/>
                          <a:pt x="3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1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忧郁期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0" name="公众号：陈西设计之家。微信搜索即可">
                    <a:extLst>
                      <a:ext uri="{FF2B5EF4-FFF2-40B4-BE49-F238E27FC236}">
                        <a16:creationId xmlns:a16="http://schemas.microsoft.com/office/drawing/2014/main" id="{9C04A9E0-201C-420C-959F-F71D04A295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94009" y="4504737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41" name="Group 58">
                  <a:extLst>
                    <a:ext uri="{FF2B5EF4-FFF2-40B4-BE49-F238E27FC236}">
                      <a16:creationId xmlns:a16="http://schemas.microsoft.com/office/drawing/2014/main" id="{041EB02F-328B-4DDD-B0A6-49470F2E3A28}"/>
                    </a:ext>
                  </a:extLst>
                </p:cNvPr>
                <p:cNvGrpSpPr/>
                <p:nvPr/>
              </p:nvGrpSpPr>
              <p:grpSpPr>
                <a:xfrm>
                  <a:off x="968702" y="5176538"/>
                  <a:ext cx="1284306" cy="1280461"/>
                  <a:chOff x="663901" y="5284112"/>
                  <a:chExt cx="1284306" cy="1280461"/>
                </a:xfrm>
              </p:grpSpPr>
              <p:sp>
                <p:nvSpPr>
                  <p:cNvPr id="42" name="Freeform 19">
                    <a:extLst>
                      <a:ext uri="{FF2B5EF4-FFF2-40B4-BE49-F238E27FC236}">
                        <a16:creationId xmlns:a16="http://schemas.microsoft.com/office/drawing/2014/main" id="{FC3A7E36-E50B-471E-ADB2-DFD59CECD4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3901" y="5284112"/>
                    <a:ext cx="1284306" cy="1280461"/>
                  </a:xfrm>
                  <a:custGeom>
                    <a:avLst/>
                    <a:gdLst>
                      <a:gd name="T0" fmla="*/ 87 w 90"/>
                      <a:gd name="T1" fmla="*/ 38 h 90"/>
                      <a:gd name="T2" fmla="*/ 87 w 90"/>
                      <a:gd name="T3" fmla="*/ 52 h 90"/>
                      <a:gd name="T4" fmla="*/ 52 w 90"/>
                      <a:gd name="T5" fmla="*/ 86 h 90"/>
                      <a:gd name="T6" fmla="*/ 39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9 w 90"/>
                      <a:gd name="T13" fmla="*/ 4 h 90"/>
                      <a:gd name="T14" fmla="*/ 52 w 90"/>
                      <a:gd name="T15" fmla="*/ 4 h 90"/>
                      <a:gd name="T16" fmla="*/ 87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7" y="38"/>
                        </a:moveTo>
                        <a:cubicBezTo>
                          <a:pt x="90" y="42"/>
                          <a:pt x="90" y="48"/>
                          <a:pt x="87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9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9" y="4"/>
                          <a:pt x="39" y="4"/>
                          <a:pt x="39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接受期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3" name="Freeform 23">
                    <a:extLst>
                      <a:ext uri="{FF2B5EF4-FFF2-40B4-BE49-F238E27FC236}">
                        <a16:creationId xmlns:a16="http://schemas.microsoft.com/office/drawing/2014/main" id="{AEB17435-D071-4A9A-8000-9E7D0C0766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0902" y="5385935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</p:grpSp>
        </p:grp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02A781F9-893C-4D31-BA6A-B9F1610BCFF2}"/>
              </a:ext>
            </a:extLst>
          </p:cNvPr>
          <p:cNvSpPr txBox="1"/>
          <p:nvPr/>
        </p:nvSpPr>
        <p:spPr>
          <a:xfrm>
            <a:off x="3729780" y="1196484"/>
            <a:ext cx="63161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“不，一定是搞错了，不可能是我。”</a:t>
            </a:r>
            <a:endParaRPr lang="id-ID" sz="2800" b="1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639BF48-E59E-439B-9F25-E5485BE253DE}"/>
              </a:ext>
            </a:extLst>
          </p:cNvPr>
          <p:cNvSpPr/>
          <p:nvPr/>
        </p:nvSpPr>
        <p:spPr>
          <a:xfrm>
            <a:off x="2456696" y="60672"/>
            <a:ext cx="6801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临终病人的</a:t>
            </a:r>
            <a:r>
              <a:rPr lang="zh-CN" altLang="en-US" sz="40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心</a:t>
            </a:r>
            <a:r>
              <a:rPr lang="zh-CN" altLang="en-US" sz="40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理变化和护理</a:t>
            </a:r>
          </a:p>
        </p:txBody>
      </p:sp>
      <p:sp>
        <p:nvSpPr>
          <p:cNvPr id="74" name="灯片编号占位符 3">
            <a:extLst>
              <a:ext uri="{FF2B5EF4-FFF2-40B4-BE49-F238E27FC236}">
                <a16:creationId xmlns:a16="http://schemas.microsoft.com/office/drawing/2014/main" id="{CC32D536-8369-4D4F-ADE9-C03656DBAC0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10335" y="6379815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7" name="TextBox 60">
            <a:extLst>
              <a:ext uri="{FF2B5EF4-FFF2-40B4-BE49-F238E27FC236}">
                <a16:creationId xmlns:a16="http://schemas.microsoft.com/office/drawing/2014/main" id="{DC132D11-E719-4B37-900E-3634D1CBCC1B}"/>
              </a:ext>
            </a:extLst>
          </p:cNvPr>
          <p:cNvSpPr txBox="1"/>
          <p:nvPr/>
        </p:nvSpPr>
        <p:spPr>
          <a:xfrm>
            <a:off x="4511824" y="2102345"/>
            <a:ext cx="55948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“为什么是我，这太不公平了。”</a:t>
            </a:r>
            <a:endParaRPr lang="id-ID" sz="2800" b="1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79B6E464-79ED-4795-B387-3B22CDCD1F33}"/>
              </a:ext>
            </a:extLst>
          </p:cNvPr>
          <p:cNvSpPr txBox="1"/>
          <p:nvPr/>
        </p:nvSpPr>
        <p:spPr>
          <a:xfrm>
            <a:off x="3536615" y="3070885"/>
            <a:ext cx="55948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“请让我好起来吧，我一定</a:t>
            </a:r>
            <a:r>
              <a:rPr lang="en-US" altLang="zh-CN" sz="2800" b="1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id-ID" sz="2800" b="1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6EF37D-E16E-4322-A02F-6714E8669284}"/>
              </a:ext>
            </a:extLst>
          </p:cNvPr>
          <p:cNvSpPr txBox="1"/>
          <p:nvPr/>
        </p:nvSpPr>
        <p:spPr>
          <a:xfrm>
            <a:off x="4544375" y="4052371"/>
            <a:ext cx="41520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“好吧，那就是我吧。”</a:t>
            </a:r>
            <a:endParaRPr lang="id-ID" sz="2800" b="1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" name="TextBox 60">
            <a:extLst>
              <a:ext uri="{FF2B5EF4-FFF2-40B4-BE49-F238E27FC236}">
                <a16:creationId xmlns:a16="http://schemas.microsoft.com/office/drawing/2014/main" id="{AB15DCA1-1C1B-4A31-B4F0-F9C9F277B2C5}"/>
              </a:ext>
            </a:extLst>
          </p:cNvPr>
          <p:cNvSpPr txBox="1"/>
          <p:nvPr/>
        </p:nvSpPr>
        <p:spPr>
          <a:xfrm>
            <a:off x="3649936" y="4900910"/>
            <a:ext cx="63161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“好吧，既然是我，那就去面对吧。”</a:t>
            </a:r>
            <a:endParaRPr lang="id-ID" sz="2800" b="1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223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7" grpId="0"/>
      <p:bldP spid="59" grpId="0"/>
      <p:bldP spid="61" grpId="0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>
            <a:extLst>
              <a:ext uri="{FF2B5EF4-FFF2-40B4-BE49-F238E27FC236}">
                <a16:creationId xmlns:a16="http://schemas.microsoft.com/office/drawing/2014/main" id="{7110534A-EAE2-4BE9-8FFE-64EFB0B97088}"/>
              </a:ext>
            </a:extLst>
          </p:cNvPr>
          <p:cNvGrpSpPr/>
          <p:nvPr/>
        </p:nvGrpSpPr>
        <p:grpSpPr>
          <a:xfrm>
            <a:off x="953904" y="823166"/>
            <a:ext cx="3467114" cy="4948808"/>
            <a:chOff x="968702" y="1508191"/>
            <a:chExt cx="3467114" cy="4948808"/>
          </a:xfrm>
        </p:grpSpPr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B015141-0E21-4D96-B94D-47E90A9A83DF}"/>
                </a:ext>
              </a:extLst>
            </p:cNvPr>
            <p:cNvSpPr/>
            <p:nvPr/>
          </p:nvSpPr>
          <p:spPr bwMode="auto">
            <a:xfrm>
              <a:off x="1654435" y="2191359"/>
              <a:ext cx="742129" cy="724185"/>
            </a:xfrm>
            <a:custGeom>
              <a:avLst/>
              <a:gdLst>
                <a:gd name="T0" fmla="*/ 4 w 52"/>
                <a:gd name="T1" fmla="*/ 4 h 51"/>
                <a:gd name="T2" fmla="*/ 18 w 52"/>
                <a:gd name="T3" fmla="*/ 4 h 51"/>
                <a:gd name="T4" fmla="*/ 48 w 52"/>
                <a:gd name="T5" fmla="*/ 33 h 51"/>
                <a:gd name="T6" fmla="*/ 48 w 52"/>
                <a:gd name="T7" fmla="*/ 47 h 51"/>
                <a:gd name="T8" fmla="*/ 35 w 52"/>
                <a:gd name="T9" fmla="*/ 47 h 51"/>
                <a:gd name="T10" fmla="*/ 4 w 52"/>
                <a:gd name="T11" fmla="*/ 18 h 51"/>
                <a:gd name="T12" fmla="*/ 4 w 5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1">
                  <a:moveTo>
                    <a:pt x="4" y="4"/>
                  </a:moveTo>
                  <a:cubicBezTo>
                    <a:pt x="8" y="0"/>
                    <a:pt x="14" y="0"/>
                    <a:pt x="18" y="4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52" y="37"/>
                    <a:pt x="52" y="43"/>
                    <a:pt x="48" y="47"/>
                  </a:cubicBezTo>
                  <a:cubicBezTo>
                    <a:pt x="45" y="51"/>
                    <a:pt x="39" y="51"/>
                    <a:pt x="35" y="4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883E73B-8CAE-42F2-AAB1-A261CEF3774A}"/>
                </a:ext>
              </a:extLst>
            </p:cNvPr>
            <p:cNvGrpSpPr/>
            <p:nvPr/>
          </p:nvGrpSpPr>
          <p:grpSpPr>
            <a:xfrm>
              <a:off x="968702" y="1508191"/>
              <a:ext cx="3467114" cy="4948808"/>
              <a:chOff x="968702" y="1508191"/>
              <a:chExt cx="3467114" cy="4948808"/>
            </a:xfrm>
          </p:grpSpPr>
          <p:grpSp>
            <p:nvGrpSpPr>
              <p:cNvPr id="6" name="Group 79">
                <a:extLst>
                  <a:ext uri="{FF2B5EF4-FFF2-40B4-BE49-F238E27FC236}">
                    <a16:creationId xmlns:a16="http://schemas.microsoft.com/office/drawing/2014/main" id="{FA2503BA-BDAA-47B8-9B69-F13C99436B8F}"/>
                  </a:ext>
                </a:extLst>
              </p:cNvPr>
              <p:cNvGrpSpPr/>
              <p:nvPr/>
            </p:nvGrpSpPr>
            <p:grpSpPr>
              <a:xfrm>
                <a:off x="2938741" y="2929643"/>
                <a:ext cx="1454777" cy="214051"/>
                <a:chOff x="2633940" y="3037217"/>
                <a:chExt cx="1454777" cy="214051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8A4B67C3-A6F3-4572-8A0D-466AEDF17E7A}"/>
                    </a:ext>
                  </a:extLst>
                </p:cNvPr>
                <p:cNvSpPr/>
                <p:nvPr/>
              </p:nvSpPr>
              <p:spPr bwMode="auto">
                <a:xfrm>
                  <a:off x="2633940" y="3123094"/>
                  <a:ext cx="1226628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2"/>
                        <a:pt x="86" y="2"/>
                        <a:pt x="86" y="1"/>
                      </a:cubicBezTo>
                      <a:cubicBezTo>
                        <a:pt x="86" y="1"/>
                        <a:pt x="86" y="1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8" name="Freeform 6">
                  <a:extLst>
                    <a:ext uri="{FF2B5EF4-FFF2-40B4-BE49-F238E27FC236}">
                      <a16:creationId xmlns:a16="http://schemas.microsoft.com/office/drawing/2014/main" id="{3B4B0B1C-855C-42CB-B989-B4B59C886370}"/>
                    </a:ext>
                  </a:extLst>
                </p:cNvPr>
                <p:cNvSpPr/>
                <p:nvPr/>
              </p:nvSpPr>
              <p:spPr bwMode="auto">
                <a:xfrm>
                  <a:off x="3860567" y="3037217"/>
                  <a:ext cx="228150" cy="214051"/>
                </a:xfrm>
                <a:custGeom>
                  <a:avLst/>
                  <a:gdLst>
                    <a:gd name="T0" fmla="*/ 8 w 16"/>
                    <a:gd name="T1" fmla="*/ 0 h 15"/>
                    <a:gd name="T2" fmla="*/ 0 w 16"/>
                    <a:gd name="T3" fmla="*/ 6 h 15"/>
                    <a:gd name="T4" fmla="*/ 0 w 16"/>
                    <a:gd name="T5" fmla="*/ 7 h 15"/>
                    <a:gd name="T6" fmla="*/ 0 w 16"/>
                    <a:gd name="T7" fmla="*/ 8 h 15"/>
                    <a:gd name="T8" fmla="*/ 8 w 16"/>
                    <a:gd name="T9" fmla="*/ 15 h 15"/>
                    <a:gd name="T10" fmla="*/ 16 w 16"/>
                    <a:gd name="T11" fmla="*/ 7 h 15"/>
                    <a:gd name="T12" fmla="*/ 8 w 16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5">
                      <a:moveTo>
                        <a:pt x="8" y="0"/>
                      </a:moveTo>
                      <a:cubicBezTo>
                        <a:pt x="4" y="0"/>
                        <a:pt x="1" y="3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4" y="15"/>
                        <a:pt x="8" y="15"/>
                      </a:cubicBezTo>
                      <a:cubicBezTo>
                        <a:pt x="12" y="15"/>
                        <a:pt x="16" y="12"/>
                        <a:pt x="16" y="7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1" name="Group 78">
                <a:extLst>
                  <a:ext uri="{FF2B5EF4-FFF2-40B4-BE49-F238E27FC236}">
                    <a16:creationId xmlns:a16="http://schemas.microsoft.com/office/drawing/2014/main" id="{83BD43BB-66F2-490E-A0CF-DA66C7677FFC}"/>
                  </a:ext>
                </a:extLst>
              </p:cNvPr>
              <p:cNvGrpSpPr/>
              <p:nvPr/>
            </p:nvGrpSpPr>
            <p:grpSpPr>
              <a:xfrm>
                <a:off x="2096635" y="1991407"/>
                <a:ext cx="1454778" cy="228150"/>
                <a:chOff x="1791834" y="2098981"/>
                <a:chExt cx="1454778" cy="228150"/>
              </a:xfrm>
            </p:grpSpPr>
            <p:sp>
              <p:nvSpPr>
                <p:cNvPr id="12" name="Freeform 7">
                  <a:extLst>
                    <a:ext uri="{FF2B5EF4-FFF2-40B4-BE49-F238E27FC236}">
                      <a16:creationId xmlns:a16="http://schemas.microsoft.com/office/drawing/2014/main" id="{72E6E271-4FC1-478A-8EA2-600C8D416277}"/>
                    </a:ext>
                  </a:extLst>
                </p:cNvPr>
                <p:cNvSpPr/>
                <p:nvPr/>
              </p:nvSpPr>
              <p:spPr bwMode="auto">
                <a:xfrm>
                  <a:off x="1791834" y="2198957"/>
                  <a:ext cx="1226628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2"/>
                        <a:pt x="86" y="1"/>
                        <a:pt x="86" y="1"/>
                      </a:cubicBezTo>
                      <a:cubicBezTo>
                        <a:pt x="86" y="1"/>
                        <a:pt x="86" y="0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13" name="Freeform 8">
                  <a:extLst>
                    <a:ext uri="{FF2B5EF4-FFF2-40B4-BE49-F238E27FC236}">
                      <a16:creationId xmlns:a16="http://schemas.microsoft.com/office/drawing/2014/main" id="{CE06C348-BF65-4688-947B-FA02D1282440}"/>
                    </a:ext>
                  </a:extLst>
                </p:cNvPr>
                <p:cNvSpPr/>
                <p:nvPr/>
              </p:nvSpPr>
              <p:spPr bwMode="auto">
                <a:xfrm>
                  <a:off x="3018462" y="2098981"/>
                  <a:ext cx="228150" cy="228150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7 h 16"/>
                    <a:gd name="T4" fmla="*/ 0 w 16"/>
                    <a:gd name="T5" fmla="*/ 8 h 16"/>
                    <a:gd name="T6" fmla="*/ 0 w 16"/>
                    <a:gd name="T7" fmla="*/ 9 h 16"/>
                    <a:gd name="T8" fmla="*/ 8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1" y="3"/>
                        <a:pt x="0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1" y="13"/>
                        <a:pt x="4" y="16"/>
                        <a:pt x="8" y="16"/>
                      </a:cubicBezTo>
                      <a:cubicBezTo>
                        <a:pt x="12" y="16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6" name="Group 81">
                <a:extLst>
                  <a:ext uri="{FF2B5EF4-FFF2-40B4-BE49-F238E27FC236}">
                    <a16:creationId xmlns:a16="http://schemas.microsoft.com/office/drawing/2014/main" id="{C0491507-83E7-459A-9F0E-A1CBF005FB69}"/>
                  </a:ext>
                </a:extLst>
              </p:cNvPr>
              <p:cNvGrpSpPr/>
              <p:nvPr/>
            </p:nvGrpSpPr>
            <p:grpSpPr>
              <a:xfrm>
                <a:off x="2995137" y="4835594"/>
                <a:ext cx="1440679" cy="214051"/>
                <a:chOff x="2690336" y="4943168"/>
                <a:chExt cx="1440679" cy="214051"/>
              </a:xfrm>
            </p:grpSpPr>
            <p:sp>
              <p:nvSpPr>
                <p:cNvPr id="17" name="Freeform 9">
                  <a:extLst>
                    <a:ext uri="{FF2B5EF4-FFF2-40B4-BE49-F238E27FC236}">
                      <a16:creationId xmlns:a16="http://schemas.microsoft.com/office/drawing/2014/main" id="{5363126D-06CC-4322-A4A0-33BEB214E190}"/>
                    </a:ext>
                  </a:extLst>
                </p:cNvPr>
                <p:cNvSpPr/>
                <p:nvPr/>
              </p:nvSpPr>
              <p:spPr bwMode="auto">
                <a:xfrm>
                  <a:off x="2690336" y="5029045"/>
                  <a:ext cx="1227909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2"/>
                        <a:pt x="86" y="2"/>
                        <a:pt x="86" y="1"/>
                      </a:cubicBezTo>
                      <a:cubicBezTo>
                        <a:pt x="86" y="1"/>
                        <a:pt x="86" y="1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18" name="Freeform 10">
                  <a:extLst>
                    <a:ext uri="{FF2B5EF4-FFF2-40B4-BE49-F238E27FC236}">
                      <a16:creationId xmlns:a16="http://schemas.microsoft.com/office/drawing/2014/main" id="{74B3F8CE-204E-44A5-8C2B-ABE0C8B442A7}"/>
                    </a:ext>
                  </a:extLst>
                </p:cNvPr>
                <p:cNvSpPr/>
                <p:nvPr/>
              </p:nvSpPr>
              <p:spPr bwMode="auto">
                <a:xfrm>
                  <a:off x="3918246" y="4943168"/>
                  <a:ext cx="212769" cy="214051"/>
                </a:xfrm>
                <a:custGeom>
                  <a:avLst/>
                  <a:gdLst>
                    <a:gd name="T0" fmla="*/ 8 w 15"/>
                    <a:gd name="T1" fmla="*/ 0 h 15"/>
                    <a:gd name="T2" fmla="*/ 0 w 15"/>
                    <a:gd name="T3" fmla="*/ 6 h 15"/>
                    <a:gd name="T4" fmla="*/ 0 w 15"/>
                    <a:gd name="T5" fmla="*/ 7 h 15"/>
                    <a:gd name="T6" fmla="*/ 0 w 15"/>
                    <a:gd name="T7" fmla="*/ 8 h 15"/>
                    <a:gd name="T8" fmla="*/ 8 w 15"/>
                    <a:gd name="T9" fmla="*/ 15 h 15"/>
                    <a:gd name="T10" fmla="*/ 15 w 15"/>
                    <a:gd name="T11" fmla="*/ 7 h 15"/>
                    <a:gd name="T12" fmla="*/ 8 w 15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5">
                      <a:moveTo>
                        <a:pt x="8" y="0"/>
                      </a:moveTo>
                      <a:cubicBezTo>
                        <a:pt x="4" y="0"/>
                        <a:pt x="1" y="2"/>
                        <a:pt x="0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4" y="15"/>
                        <a:pt x="8" y="15"/>
                      </a:cubicBezTo>
                      <a:cubicBezTo>
                        <a:pt x="12" y="15"/>
                        <a:pt x="15" y="11"/>
                        <a:pt x="15" y="7"/>
                      </a:cubicBezTo>
                      <a:cubicBezTo>
                        <a:pt x="15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19" name="Group 82">
                <a:extLst>
                  <a:ext uri="{FF2B5EF4-FFF2-40B4-BE49-F238E27FC236}">
                    <a16:creationId xmlns:a16="http://schemas.microsoft.com/office/drawing/2014/main" id="{D4F80FE5-583F-457A-A782-560772922500}"/>
                  </a:ext>
                </a:extLst>
              </p:cNvPr>
              <p:cNvGrpSpPr/>
              <p:nvPr/>
            </p:nvGrpSpPr>
            <p:grpSpPr>
              <a:xfrm>
                <a:off x="2096635" y="5731532"/>
                <a:ext cx="1454778" cy="214051"/>
                <a:chOff x="1791834" y="5839106"/>
                <a:chExt cx="1454778" cy="214051"/>
              </a:xfrm>
            </p:grpSpPr>
            <p:sp>
              <p:nvSpPr>
                <p:cNvPr id="20" name="Freeform 11">
                  <a:extLst>
                    <a:ext uri="{FF2B5EF4-FFF2-40B4-BE49-F238E27FC236}">
                      <a16:creationId xmlns:a16="http://schemas.microsoft.com/office/drawing/2014/main" id="{E68E260A-A7A2-4BD8-BB0E-0C8D3853E1D6}"/>
                    </a:ext>
                  </a:extLst>
                </p:cNvPr>
                <p:cNvSpPr/>
                <p:nvPr/>
              </p:nvSpPr>
              <p:spPr bwMode="auto">
                <a:xfrm>
                  <a:off x="1791834" y="5939082"/>
                  <a:ext cx="1226628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6" y="0"/>
                        <a:pt x="86" y="0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1" name="Freeform 12">
                  <a:extLst>
                    <a:ext uri="{FF2B5EF4-FFF2-40B4-BE49-F238E27FC236}">
                      <a16:creationId xmlns:a16="http://schemas.microsoft.com/office/drawing/2014/main" id="{2FA104F9-8F37-4CD0-AD5F-57C252A4D4C6}"/>
                    </a:ext>
                  </a:extLst>
                </p:cNvPr>
                <p:cNvSpPr/>
                <p:nvPr/>
              </p:nvSpPr>
              <p:spPr bwMode="auto">
                <a:xfrm>
                  <a:off x="3018462" y="5839106"/>
                  <a:ext cx="228150" cy="214051"/>
                </a:xfrm>
                <a:custGeom>
                  <a:avLst/>
                  <a:gdLst>
                    <a:gd name="T0" fmla="*/ 8 w 16"/>
                    <a:gd name="T1" fmla="*/ 0 h 15"/>
                    <a:gd name="T2" fmla="*/ 0 w 16"/>
                    <a:gd name="T3" fmla="*/ 7 h 15"/>
                    <a:gd name="T4" fmla="*/ 0 w 16"/>
                    <a:gd name="T5" fmla="*/ 8 h 15"/>
                    <a:gd name="T6" fmla="*/ 0 w 16"/>
                    <a:gd name="T7" fmla="*/ 9 h 15"/>
                    <a:gd name="T8" fmla="*/ 8 w 16"/>
                    <a:gd name="T9" fmla="*/ 15 h 15"/>
                    <a:gd name="T10" fmla="*/ 16 w 16"/>
                    <a:gd name="T11" fmla="*/ 8 h 15"/>
                    <a:gd name="T12" fmla="*/ 8 w 16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5">
                      <a:moveTo>
                        <a:pt x="8" y="0"/>
                      </a:moveTo>
                      <a:cubicBezTo>
                        <a:pt x="4" y="0"/>
                        <a:pt x="1" y="3"/>
                        <a:pt x="0" y="7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1" y="13"/>
                        <a:pt x="4" y="15"/>
                        <a:pt x="8" y="15"/>
                      </a:cubicBezTo>
                      <a:cubicBezTo>
                        <a:pt x="12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22" name="Group 80">
                <a:extLst>
                  <a:ext uri="{FF2B5EF4-FFF2-40B4-BE49-F238E27FC236}">
                    <a16:creationId xmlns:a16="http://schemas.microsoft.com/office/drawing/2014/main" id="{24D73859-56B7-4E7F-A1DD-4A1DB1F5EFD6}"/>
                  </a:ext>
                </a:extLst>
              </p:cNvPr>
              <p:cNvGrpSpPr/>
              <p:nvPr/>
            </p:nvGrpSpPr>
            <p:grpSpPr>
              <a:xfrm>
                <a:off x="2096635" y="3897359"/>
                <a:ext cx="1454778" cy="212769"/>
                <a:chOff x="1791834" y="4004933"/>
                <a:chExt cx="1454778" cy="212769"/>
              </a:xfrm>
            </p:grpSpPr>
            <p:sp>
              <p:nvSpPr>
                <p:cNvPr id="23" name="Freeform 13">
                  <a:extLst>
                    <a:ext uri="{FF2B5EF4-FFF2-40B4-BE49-F238E27FC236}">
                      <a16:creationId xmlns:a16="http://schemas.microsoft.com/office/drawing/2014/main" id="{AA471619-845F-4ADC-827B-2D483E2F0D66}"/>
                    </a:ext>
                  </a:extLst>
                </p:cNvPr>
                <p:cNvSpPr/>
                <p:nvPr/>
              </p:nvSpPr>
              <p:spPr bwMode="auto">
                <a:xfrm>
                  <a:off x="1791834" y="4104909"/>
                  <a:ext cx="1226628" cy="28198"/>
                </a:xfrm>
                <a:custGeom>
                  <a:avLst/>
                  <a:gdLst>
                    <a:gd name="T0" fmla="*/ 86 w 86"/>
                    <a:gd name="T1" fmla="*/ 0 h 2"/>
                    <a:gd name="T2" fmla="*/ 1 w 86"/>
                    <a:gd name="T3" fmla="*/ 0 h 2"/>
                    <a:gd name="T4" fmla="*/ 0 w 86"/>
                    <a:gd name="T5" fmla="*/ 1 h 2"/>
                    <a:gd name="T6" fmla="*/ 1 w 86"/>
                    <a:gd name="T7" fmla="*/ 2 h 2"/>
                    <a:gd name="T8" fmla="*/ 86 w 86"/>
                    <a:gd name="T9" fmla="*/ 2 h 2"/>
                    <a:gd name="T10" fmla="*/ 86 w 86"/>
                    <a:gd name="T11" fmla="*/ 1 h 2"/>
                    <a:gd name="T12" fmla="*/ 86 w 86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" h="2">
                      <a:moveTo>
                        <a:pt x="8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6" y="0"/>
                        <a:pt x="86" y="0"/>
                        <a:pt x="86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224BF0EA-8290-4AD8-9BCD-AB2EB6DB442A}"/>
                    </a:ext>
                  </a:extLst>
                </p:cNvPr>
                <p:cNvSpPr/>
                <p:nvPr/>
              </p:nvSpPr>
              <p:spPr bwMode="auto">
                <a:xfrm>
                  <a:off x="3018462" y="4004933"/>
                  <a:ext cx="228150" cy="212769"/>
                </a:xfrm>
                <a:custGeom>
                  <a:avLst/>
                  <a:gdLst>
                    <a:gd name="T0" fmla="*/ 8 w 16"/>
                    <a:gd name="T1" fmla="*/ 0 h 15"/>
                    <a:gd name="T2" fmla="*/ 0 w 16"/>
                    <a:gd name="T3" fmla="*/ 7 h 15"/>
                    <a:gd name="T4" fmla="*/ 0 w 16"/>
                    <a:gd name="T5" fmla="*/ 8 h 15"/>
                    <a:gd name="T6" fmla="*/ 0 w 16"/>
                    <a:gd name="T7" fmla="*/ 9 h 15"/>
                    <a:gd name="T8" fmla="*/ 8 w 16"/>
                    <a:gd name="T9" fmla="*/ 15 h 15"/>
                    <a:gd name="T10" fmla="*/ 16 w 16"/>
                    <a:gd name="T11" fmla="*/ 8 h 15"/>
                    <a:gd name="T12" fmla="*/ 8 w 16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5">
                      <a:moveTo>
                        <a:pt x="8" y="0"/>
                      </a:moveTo>
                      <a:cubicBezTo>
                        <a:pt x="4" y="0"/>
                        <a:pt x="1" y="3"/>
                        <a:pt x="0" y="7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1" y="12"/>
                        <a:pt x="4" y="15"/>
                        <a:pt x="8" y="15"/>
                      </a:cubicBezTo>
                      <a:cubicBezTo>
                        <a:pt x="12" y="15"/>
                        <a:pt x="16" y="12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BAFC4987-BCC1-41E4-88F9-C2360DE7598B}"/>
                  </a:ext>
                </a:extLst>
              </p:cNvPr>
              <p:cNvGrpSpPr/>
              <p:nvPr/>
            </p:nvGrpSpPr>
            <p:grpSpPr>
              <a:xfrm>
                <a:off x="968702" y="1508191"/>
                <a:ext cx="2212288" cy="4948808"/>
                <a:chOff x="968702" y="1508191"/>
                <a:chExt cx="2212288" cy="4948808"/>
              </a:xfrm>
            </p:grpSpPr>
            <p:sp>
              <p:nvSpPr>
                <p:cNvPr id="25" name="Freeform 15">
                  <a:extLst>
                    <a:ext uri="{FF2B5EF4-FFF2-40B4-BE49-F238E27FC236}">
                      <a16:creationId xmlns:a16="http://schemas.microsoft.com/office/drawing/2014/main" id="{A7968344-7DC5-45B2-96D1-1A5E93595D71}"/>
                    </a:ext>
                  </a:extLst>
                </p:cNvPr>
                <p:cNvSpPr/>
                <p:nvPr/>
              </p:nvSpPr>
              <p:spPr bwMode="auto">
                <a:xfrm>
                  <a:off x="1724930" y="5049645"/>
                  <a:ext cx="713931" cy="739566"/>
                </a:xfrm>
                <a:custGeom>
                  <a:avLst/>
                  <a:gdLst>
                    <a:gd name="T0" fmla="*/ 46 w 50"/>
                    <a:gd name="T1" fmla="*/ 4 h 52"/>
                    <a:gd name="T2" fmla="*/ 47 w 50"/>
                    <a:gd name="T3" fmla="*/ 17 h 52"/>
                    <a:gd name="T4" fmla="*/ 17 w 50"/>
                    <a:gd name="T5" fmla="*/ 48 h 52"/>
                    <a:gd name="T6" fmla="*/ 4 w 50"/>
                    <a:gd name="T7" fmla="*/ 48 h 52"/>
                    <a:gd name="T8" fmla="*/ 3 w 50"/>
                    <a:gd name="T9" fmla="*/ 34 h 52"/>
                    <a:gd name="T10" fmla="*/ 33 w 50"/>
                    <a:gd name="T11" fmla="*/ 4 h 52"/>
                    <a:gd name="T12" fmla="*/ 46 w 50"/>
                    <a:gd name="T13" fmla="*/ 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52">
                      <a:moveTo>
                        <a:pt x="46" y="4"/>
                      </a:moveTo>
                      <a:cubicBezTo>
                        <a:pt x="50" y="7"/>
                        <a:pt x="50" y="13"/>
                        <a:pt x="47" y="17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4" y="52"/>
                        <a:pt x="7" y="52"/>
                        <a:pt x="4" y="48"/>
                      </a:cubicBezTo>
                      <a:cubicBezTo>
                        <a:pt x="0" y="44"/>
                        <a:pt x="0" y="38"/>
                        <a:pt x="3" y="34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7" y="0"/>
                        <a:pt x="43" y="0"/>
                        <a:pt x="46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6" name="Freeform 16">
                  <a:extLst>
                    <a:ext uri="{FF2B5EF4-FFF2-40B4-BE49-F238E27FC236}">
                      <a16:creationId xmlns:a16="http://schemas.microsoft.com/office/drawing/2014/main" id="{FCCB6F8F-F955-4A45-8D65-FBDFE9127B68}"/>
                    </a:ext>
                  </a:extLst>
                </p:cNvPr>
                <p:cNvSpPr/>
                <p:nvPr/>
              </p:nvSpPr>
              <p:spPr bwMode="auto">
                <a:xfrm>
                  <a:off x="1668533" y="4053732"/>
                  <a:ext cx="742129" cy="711367"/>
                </a:xfrm>
                <a:custGeom>
                  <a:avLst/>
                  <a:gdLst>
                    <a:gd name="T0" fmla="*/ 4 w 52"/>
                    <a:gd name="T1" fmla="*/ 4 h 50"/>
                    <a:gd name="T2" fmla="*/ 17 w 52"/>
                    <a:gd name="T3" fmla="*/ 3 h 50"/>
                    <a:gd name="T4" fmla="*/ 48 w 52"/>
                    <a:gd name="T5" fmla="*/ 33 h 50"/>
                    <a:gd name="T6" fmla="*/ 48 w 52"/>
                    <a:gd name="T7" fmla="*/ 46 h 50"/>
                    <a:gd name="T8" fmla="*/ 35 w 52"/>
                    <a:gd name="T9" fmla="*/ 47 h 50"/>
                    <a:gd name="T10" fmla="*/ 4 w 52"/>
                    <a:gd name="T11" fmla="*/ 17 h 50"/>
                    <a:gd name="T12" fmla="*/ 4 w 52"/>
                    <a:gd name="T13" fmla="*/ 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50">
                      <a:moveTo>
                        <a:pt x="4" y="4"/>
                      </a:moveTo>
                      <a:cubicBezTo>
                        <a:pt x="8" y="0"/>
                        <a:pt x="14" y="0"/>
                        <a:pt x="17" y="3"/>
                      </a:cubicBezTo>
                      <a:cubicBezTo>
                        <a:pt x="48" y="33"/>
                        <a:pt x="48" y="33"/>
                        <a:pt x="48" y="33"/>
                      </a:cubicBezTo>
                      <a:cubicBezTo>
                        <a:pt x="52" y="36"/>
                        <a:pt x="52" y="42"/>
                        <a:pt x="48" y="46"/>
                      </a:cubicBezTo>
                      <a:cubicBezTo>
                        <a:pt x="44" y="50"/>
                        <a:pt x="38" y="50"/>
                        <a:pt x="35" y="4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0" y="13"/>
                        <a:pt x="0" y="7"/>
                        <a:pt x="4" y="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8" name="Freeform 18">
                  <a:extLst>
                    <a:ext uri="{FF2B5EF4-FFF2-40B4-BE49-F238E27FC236}">
                      <a16:creationId xmlns:a16="http://schemas.microsoft.com/office/drawing/2014/main" id="{774E5ABA-9416-4EA9-9496-92F67DE36CBA}"/>
                    </a:ext>
                  </a:extLst>
                </p:cNvPr>
                <p:cNvSpPr/>
                <p:nvPr/>
              </p:nvSpPr>
              <p:spPr bwMode="auto">
                <a:xfrm>
                  <a:off x="1782609" y="3115496"/>
                  <a:ext cx="728030" cy="725466"/>
                </a:xfrm>
                <a:custGeom>
                  <a:avLst/>
                  <a:gdLst>
                    <a:gd name="T0" fmla="*/ 47 w 51"/>
                    <a:gd name="T1" fmla="*/ 3 h 51"/>
                    <a:gd name="T2" fmla="*/ 47 w 51"/>
                    <a:gd name="T3" fmla="*/ 17 h 51"/>
                    <a:gd name="T4" fmla="*/ 18 w 51"/>
                    <a:gd name="T5" fmla="*/ 47 h 51"/>
                    <a:gd name="T6" fmla="*/ 4 w 51"/>
                    <a:gd name="T7" fmla="*/ 48 h 51"/>
                    <a:gd name="T8" fmla="*/ 4 w 51"/>
                    <a:gd name="T9" fmla="*/ 34 h 51"/>
                    <a:gd name="T10" fmla="*/ 33 w 51"/>
                    <a:gd name="T11" fmla="*/ 4 h 51"/>
                    <a:gd name="T12" fmla="*/ 47 w 51"/>
                    <a:gd name="T13" fmla="*/ 3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1">
                      <a:moveTo>
                        <a:pt x="47" y="3"/>
                      </a:moveTo>
                      <a:cubicBezTo>
                        <a:pt x="51" y="7"/>
                        <a:pt x="51" y="13"/>
                        <a:pt x="47" y="17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4" y="51"/>
                        <a:pt x="8" y="51"/>
                        <a:pt x="4" y="48"/>
                      </a:cubicBezTo>
                      <a:cubicBezTo>
                        <a:pt x="0" y="44"/>
                        <a:pt x="0" y="38"/>
                        <a:pt x="4" y="34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7" y="0"/>
                        <a:pt x="43" y="0"/>
                        <a:pt x="47" y="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grpSp>
              <p:nvGrpSpPr>
                <p:cNvPr id="29" name="Group 21">
                  <a:extLst>
                    <a:ext uri="{FF2B5EF4-FFF2-40B4-BE49-F238E27FC236}">
                      <a16:creationId xmlns:a16="http://schemas.microsoft.com/office/drawing/2014/main" id="{7ACD8F00-4CBD-4ED2-8B82-C2859156D695}"/>
                    </a:ext>
                  </a:extLst>
                </p:cNvPr>
                <p:cNvGrpSpPr/>
                <p:nvPr/>
              </p:nvGrpSpPr>
              <p:grpSpPr>
                <a:xfrm>
                  <a:off x="998182" y="1508191"/>
                  <a:ext cx="1283025" cy="1279179"/>
                  <a:chOff x="693381" y="1615765"/>
                  <a:chExt cx="1283025" cy="1279179"/>
                </a:xfrm>
              </p:grpSpPr>
              <p:sp>
                <p:nvSpPr>
                  <p:cNvPr id="30" name="Freeform 23">
                    <a:extLst>
                      <a:ext uri="{FF2B5EF4-FFF2-40B4-BE49-F238E27FC236}">
                        <a16:creationId xmlns:a16="http://schemas.microsoft.com/office/drawing/2014/main" id="{957E7A82-734B-49F6-94BF-49B6B37318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3381" y="1615765"/>
                    <a:ext cx="1283025" cy="1279179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否认期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1" name="Freeform 23">
                    <a:extLst>
                      <a:ext uri="{FF2B5EF4-FFF2-40B4-BE49-F238E27FC236}">
                        <a16:creationId xmlns:a16="http://schemas.microsoft.com/office/drawing/2014/main" id="{CDA1B837-B464-49E3-805B-78236DE8F4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4868" y="1716947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32" name="Group 23">
                  <a:extLst>
                    <a:ext uri="{FF2B5EF4-FFF2-40B4-BE49-F238E27FC236}">
                      <a16:creationId xmlns:a16="http://schemas.microsoft.com/office/drawing/2014/main" id="{E578F51C-2C46-47EE-8D93-5491C1050E59}"/>
                    </a:ext>
                  </a:extLst>
                </p:cNvPr>
                <p:cNvGrpSpPr/>
                <p:nvPr/>
              </p:nvGrpSpPr>
              <p:grpSpPr>
                <a:xfrm>
                  <a:off x="1854387" y="2404129"/>
                  <a:ext cx="1283025" cy="1279179"/>
                  <a:chOff x="1549586" y="2511703"/>
                  <a:chExt cx="1283025" cy="1279179"/>
                </a:xfrm>
              </p:grpSpPr>
              <p:sp>
                <p:nvSpPr>
                  <p:cNvPr id="33" name="Freeform 25">
                    <a:extLst>
                      <a:ext uri="{FF2B5EF4-FFF2-40B4-BE49-F238E27FC236}">
                        <a16:creationId xmlns:a16="http://schemas.microsoft.com/office/drawing/2014/main" id="{8825FD8E-931A-478F-BDFA-E1B896B3B6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49586" y="2511703"/>
                    <a:ext cx="1283025" cy="1279179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愤怒期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4" name="Freeform 23">
                    <a:extLst>
                      <a:ext uri="{FF2B5EF4-FFF2-40B4-BE49-F238E27FC236}">
                        <a16:creationId xmlns:a16="http://schemas.microsoft.com/office/drawing/2014/main" id="{9C796207-6600-4558-8812-D739D5B32E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51072" y="2610248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35" name="Group 25">
                  <a:extLst>
                    <a:ext uri="{FF2B5EF4-FFF2-40B4-BE49-F238E27FC236}">
                      <a16:creationId xmlns:a16="http://schemas.microsoft.com/office/drawing/2014/main" id="{68566ED0-4D48-4FE5-AE26-59B2CA36A16D}"/>
                    </a:ext>
                  </a:extLst>
                </p:cNvPr>
                <p:cNvGrpSpPr/>
                <p:nvPr/>
              </p:nvGrpSpPr>
              <p:grpSpPr>
                <a:xfrm>
                  <a:off x="1012281" y="3370562"/>
                  <a:ext cx="1284306" cy="1280461"/>
                  <a:chOff x="707480" y="3478136"/>
                  <a:chExt cx="1284306" cy="1280461"/>
                </a:xfrm>
              </p:grpSpPr>
              <p:sp>
                <p:nvSpPr>
                  <p:cNvPr id="36" name="Freeform 27">
                    <a:extLst>
                      <a:ext uri="{FF2B5EF4-FFF2-40B4-BE49-F238E27FC236}">
                        <a16:creationId xmlns:a16="http://schemas.microsoft.com/office/drawing/2014/main" id="{2EC612A9-206C-49D3-9C3D-A7D0BF3D1B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7480" y="3478136"/>
                    <a:ext cx="1284306" cy="1280461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1 h 90"/>
                      <a:gd name="T4" fmla="*/ 51 w 90"/>
                      <a:gd name="T5" fmla="*/ 86 h 90"/>
                      <a:gd name="T6" fmla="*/ 38 w 90"/>
                      <a:gd name="T7" fmla="*/ 86 h 90"/>
                      <a:gd name="T8" fmla="*/ 3 w 90"/>
                      <a:gd name="T9" fmla="*/ 51 h 90"/>
                      <a:gd name="T10" fmla="*/ 3 w 90"/>
                      <a:gd name="T11" fmla="*/ 38 h 90"/>
                      <a:gd name="T12" fmla="*/ 38 w 90"/>
                      <a:gd name="T13" fmla="*/ 3 h 90"/>
                      <a:gd name="T14" fmla="*/ 51 w 90"/>
                      <a:gd name="T15" fmla="*/ 3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1"/>
                        </a:cubicBezTo>
                        <a:cubicBezTo>
                          <a:pt x="51" y="86"/>
                          <a:pt x="51" y="86"/>
                          <a:pt x="51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3" y="51"/>
                          <a:pt x="3" y="51"/>
                          <a:pt x="3" y="51"/>
                        </a:cubicBezTo>
                        <a:cubicBezTo>
                          <a:pt x="0" y="48"/>
                          <a:pt x="0" y="42"/>
                          <a:pt x="3" y="38"/>
                        </a:cubicBezTo>
                        <a:cubicBezTo>
                          <a:pt x="38" y="3"/>
                          <a:pt x="38" y="3"/>
                          <a:pt x="38" y="3"/>
                        </a:cubicBezTo>
                        <a:cubicBezTo>
                          <a:pt x="42" y="0"/>
                          <a:pt x="48" y="0"/>
                          <a:pt x="51" y="3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协议期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7" name="Freeform 23">
                    <a:extLst>
                      <a:ext uri="{FF2B5EF4-FFF2-40B4-BE49-F238E27FC236}">
                        <a16:creationId xmlns:a16="http://schemas.microsoft.com/office/drawing/2014/main" id="{67A8AD45-CCAE-4C7E-9ABE-5392C255BB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9607" y="3584447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38" name="Group 27">
                  <a:extLst>
                    <a:ext uri="{FF2B5EF4-FFF2-40B4-BE49-F238E27FC236}">
                      <a16:creationId xmlns:a16="http://schemas.microsoft.com/office/drawing/2014/main" id="{EC9BB3D4-1D25-4997-B585-5F1866F7DBC4}"/>
                    </a:ext>
                  </a:extLst>
                </p:cNvPr>
                <p:cNvGrpSpPr/>
                <p:nvPr/>
              </p:nvGrpSpPr>
              <p:grpSpPr>
                <a:xfrm>
                  <a:off x="1896684" y="4295980"/>
                  <a:ext cx="1284306" cy="1279179"/>
                  <a:chOff x="1591883" y="4403554"/>
                  <a:chExt cx="1284306" cy="1279179"/>
                </a:xfrm>
              </p:grpSpPr>
              <p:sp>
                <p:nvSpPr>
                  <p:cNvPr id="39" name="Freeform 21">
                    <a:extLst>
                      <a:ext uri="{FF2B5EF4-FFF2-40B4-BE49-F238E27FC236}">
                        <a16:creationId xmlns:a16="http://schemas.microsoft.com/office/drawing/2014/main" id="{6131072E-81FE-45B1-8E63-5F501C2ED6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91883" y="4403554"/>
                    <a:ext cx="1284306" cy="1279179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1 w 90"/>
                      <a:gd name="T5" fmla="*/ 86 h 90"/>
                      <a:gd name="T6" fmla="*/ 38 w 90"/>
                      <a:gd name="T7" fmla="*/ 86 h 90"/>
                      <a:gd name="T8" fmla="*/ 3 w 90"/>
                      <a:gd name="T9" fmla="*/ 52 h 90"/>
                      <a:gd name="T10" fmla="*/ 3 w 90"/>
                      <a:gd name="T11" fmla="*/ 38 h 90"/>
                      <a:gd name="T12" fmla="*/ 38 w 90"/>
                      <a:gd name="T13" fmla="*/ 4 h 90"/>
                      <a:gd name="T14" fmla="*/ 51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1" y="86"/>
                          <a:pt x="51" y="86"/>
                          <a:pt x="51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3" y="52"/>
                          <a:pt x="3" y="52"/>
                          <a:pt x="3" y="52"/>
                        </a:cubicBezTo>
                        <a:cubicBezTo>
                          <a:pt x="0" y="48"/>
                          <a:pt x="0" y="42"/>
                          <a:pt x="3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1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忧郁期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0" name="公众号：陈西设计之家。微信搜索即可">
                    <a:extLst>
                      <a:ext uri="{FF2B5EF4-FFF2-40B4-BE49-F238E27FC236}">
                        <a16:creationId xmlns:a16="http://schemas.microsoft.com/office/drawing/2014/main" id="{9C04A9E0-201C-420C-959F-F71D04A295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94009" y="4504737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41" name="Group 58">
                  <a:extLst>
                    <a:ext uri="{FF2B5EF4-FFF2-40B4-BE49-F238E27FC236}">
                      <a16:creationId xmlns:a16="http://schemas.microsoft.com/office/drawing/2014/main" id="{041EB02F-328B-4DDD-B0A6-49470F2E3A28}"/>
                    </a:ext>
                  </a:extLst>
                </p:cNvPr>
                <p:cNvGrpSpPr/>
                <p:nvPr/>
              </p:nvGrpSpPr>
              <p:grpSpPr>
                <a:xfrm>
                  <a:off x="968702" y="5176538"/>
                  <a:ext cx="1284306" cy="1280461"/>
                  <a:chOff x="663901" y="5284112"/>
                  <a:chExt cx="1284306" cy="1280461"/>
                </a:xfrm>
              </p:grpSpPr>
              <p:sp>
                <p:nvSpPr>
                  <p:cNvPr id="42" name="Freeform 19">
                    <a:extLst>
                      <a:ext uri="{FF2B5EF4-FFF2-40B4-BE49-F238E27FC236}">
                        <a16:creationId xmlns:a16="http://schemas.microsoft.com/office/drawing/2014/main" id="{FC3A7E36-E50B-471E-ADB2-DFD59CECD4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3901" y="5284112"/>
                    <a:ext cx="1284306" cy="1280461"/>
                  </a:xfrm>
                  <a:custGeom>
                    <a:avLst/>
                    <a:gdLst>
                      <a:gd name="T0" fmla="*/ 87 w 90"/>
                      <a:gd name="T1" fmla="*/ 38 h 90"/>
                      <a:gd name="T2" fmla="*/ 87 w 90"/>
                      <a:gd name="T3" fmla="*/ 52 h 90"/>
                      <a:gd name="T4" fmla="*/ 52 w 90"/>
                      <a:gd name="T5" fmla="*/ 86 h 90"/>
                      <a:gd name="T6" fmla="*/ 39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9 w 90"/>
                      <a:gd name="T13" fmla="*/ 4 h 90"/>
                      <a:gd name="T14" fmla="*/ 52 w 90"/>
                      <a:gd name="T15" fmla="*/ 4 h 90"/>
                      <a:gd name="T16" fmla="*/ 87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7" y="38"/>
                        </a:moveTo>
                        <a:cubicBezTo>
                          <a:pt x="90" y="42"/>
                          <a:pt x="90" y="48"/>
                          <a:pt x="87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9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9" y="4"/>
                          <a:pt x="39" y="4"/>
                          <a:pt x="39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ea"/>
                        <a:ea typeface="+mn-ea"/>
                      </a:rPr>
                      <a:t>接受期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43" name="Freeform 23">
                    <a:extLst>
                      <a:ext uri="{FF2B5EF4-FFF2-40B4-BE49-F238E27FC236}">
                        <a16:creationId xmlns:a16="http://schemas.microsoft.com/office/drawing/2014/main" id="{AEB17435-D071-4A9A-8000-9E7D0C0766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0902" y="5385935"/>
                    <a:ext cx="1080052" cy="1076814"/>
                  </a:xfrm>
                  <a:custGeom>
                    <a:avLst/>
                    <a:gdLst>
                      <a:gd name="T0" fmla="*/ 86 w 90"/>
                      <a:gd name="T1" fmla="*/ 38 h 90"/>
                      <a:gd name="T2" fmla="*/ 86 w 90"/>
                      <a:gd name="T3" fmla="*/ 52 h 90"/>
                      <a:gd name="T4" fmla="*/ 52 w 90"/>
                      <a:gd name="T5" fmla="*/ 86 h 90"/>
                      <a:gd name="T6" fmla="*/ 38 w 90"/>
                      <a:gd name="T7" fmla="*/ 86 h 90"/>
                      <a:gd name="T8" fmla="*/ 4 w 90"/>
                      <a:gd name="T9" fmla="*/ 52 h 90"/>
                      <a:gd name="T10" fmla="*/ 4 w 90"/>
                      <a:gd name="T11" fmla="*/ 38 h 90"/>
                      <a:gd name="T12" fmla="*/ 38 w 90"/>
                      <a:gd name="T13" fmla="*/ 4 h 90"/>
                      <a:gd name="T14" fmla="*/ 52 w 90"/>
                      <a:gd name="T15" fmla="*/ 4 h 90"/>
                      <a:gd name="T16" fmla="*/ 86 w 90"/>
                      <a:gd name="T17" fmla="*/ 38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0" h="90">
                        <a:moveTo>
                          <a:pt x="86" y="38"/>
                        </a:moveTo>
                        <a:cubicBezTo>
                          <a:pt x="90" y="42"/>
                          <a:pt x="90" y="48"/>
                          <a:pt x="86" y="52"/>
                        </a:cubicBezTo>
                        <a:cubicBezTo>
                          <a:pt x="52" y="86"/>
                          <a:pt x="52" y="86"/>
                          <a:pt x="52" y="86"/>
                        </a:cubicBezTo>
                        <a:cubicBezTo>
                          <a:pt x="48" y="90"/>
                          <a:pt x="42" y="90"/>
                          <a:pt x="38" y="86"/>
                        </a:cubicBezTo>
                        <a:cubicBezTo>
                          <a:pt x="4" y="52"/>
                          <a:pt x="4" y="52"/>
                          <a:pt x="4" y="52"/>
                        </a:cubicBezTo>
                        <a:cubicBezTo>
                          <a:pt x="0" y="48"/>
                          <a:pt x="0" y="42"/>
                          <a:pt x="4" y="38"/>
                        </a:cubicBez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2" y="0"/>
                          <a:pt x="48" y="0"/>
                          <a:pt x="52" y="4"/>
                        </a:cubicBezTo>
                        <a:lnTo>
                          <a:pt x="86" y="38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ctr" anchorCtr="0" compatLnSpc="1"/>
                  <a:lstStyle/>
                  <a:p>
                    <a:pPr algn="ctr"/>
                    <a:endParaRPr lang="en-US" sz="2400"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</p:grpSp>
        </p:grpSp>
      </p:grpSp>
      <p:sp>
        <p:nvSpPr>
          <p:cNvPr id="2" name="TextBox 60">
            <a:extLst>
              <a:ext uri="{FF2B5EF4-FFF2-40B4-BE49-F238E27FC236}">
                <a16:creationId xmlns:a16="http://schemas.microsoft.com/office/drawing/2014/main" id="{02A781F9-893C-4D31-BA6A-B9F1610BCFF2}"/>
              </a:ext>
            </a:extLst>
          </p:cNvPr>
          <p:cNvSpPr txBox="1"/>
          <p:nvPr/>
        </p:nvSpPr>
        <p:spPr>
          <a:xfrm>
            <a:off x="3729780" y="1196484"/>
            <a:ext cx="41520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倾听、陪伴，坦诚沟通。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639BF48-E59E-439B-9F25-E5485BE253DE}"/>
              </a:ext>
            </a:extLst>
          </p:cNvPr>
          <p:cNvSpPr/>
          <p:nvPr/>
        </p:nvSpPr>
        <p:spPr>
          <a:xfrm>
            <a:off x="2456696" y="60672"/>
            <a:ext cx="6801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临终病人的</a:t>
            </a:r>
            <a:r>
              <a:rPr lang="zh-CN" altLang="en-US" sz="40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心</a:t>
            </a:r>
            <a:r>
              <a:rPr lang="zh-CN" altLang="en-US" sz="40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理变化和护理</a:t>
            </a:r>
          </a:p>
        </p:txBody>
      </p:sp>
      <p:sp>
        <p:nvSpPr>
          <p:cNvPr id="74" name="灯片编号占位符 3">
            <a:extLst>
              <a:ext uri="{FF2B5EF4-FFF2-40B4-BE49-F238E27FC236}">
                <a16:creationId xmlns:a16="http://schemas.microsoft.com/office/drawing/2014/main" id="{CC32D536-8369-4D4F-ADE9-C03656DBAC0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10335" y="6379815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7" name="TextBox 60">
            <a:extLst>
              <a:ext uri="{FF2B5EF4-FFF2-40B4-BE49-F238E27FC236}">
                <a16:creationId xmlns:a16="http://schemas.microsoft.com/office/drawing/2014/main" id="{DC132D11-E719-4B37-900E-3634D1CBCC1B}"/>
              </a:ext>
            </a:extLst>
          </p:cNvPr>
          <p:cNvSpPr txBox="1"/>
          <p:nvPr/>
        </p:nvSpPr>
        <p:spPr>
          <a:xfrm>
            <a:off x="4531788" y="2024149"/>
            <a:ext cx="66768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允许发怒、抱怨，加强心理疏导和安慰。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79B6E464-79ED-4795-B387-3B22CDCD1F33}"/>
              </a:ext>
            </a:extLst>
          </p:cNvPr>
          <p:cNvSpPr txBox="1"/>
          <p:nvPr/>
        </p:nvSpPr>
        <p:spPr>
          <a:xfrm>
            <a:off x="3729780" y="2999396"/>
            <a:ext cx="73981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加强护理，对于病人的合理要求，尽量满足。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6EF37D-E16E-4322-A02F-6714E8669284}"/>
              </a:ext>
            </a:extLst>
          </p:cNvPr>
          <p:cNvSpPr txBox="1"/>
          <p:nvPr/>
        </p:nvSpPr>
        <p:spPr>
          <a:xfrm>
            <a:off x="4531788" y="4001926"/>
            <a:ext cx="73981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给予关心和照顾、鼓励和支持，增强自信心。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" name="TextBox 60">
            <a:extLst>
              <a:ext uri="{FF2B5EF4-FFF2-40B4-BE49-F238E27FC236}">
                <a16:creationId xmlns:a16="http://schemas.microsoft.com/office/drawing/2014/main" id="{AB15DCA1-1C1B-4A31-B4F0-F9C9F277B2C5}"/>
              </a:ext>
            </a:extLst>
          </p:cNvPr>
          <p:cNvSpPr txBox="1"/>
          <p:nvPr/>
        </p:nvSpPr>
        <p:spPr>
          <a:xfrm>
            <a:off x="3729779" y="4877149"/>
            <a:ext cx="73981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提高生活质量，尊重其选择，减少外界干扰。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97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7" grpId="0"/>
      <p:bldP spid="59" grpId="0"/>
      <p:bldP spid="61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占位符 70">
            <a:extLst>
              <a:ext uri="{FF2B5EF4-FFF2-40B4-BE49-F238E27FC236}">
                <a16:creationId xmlns:a16="http://schemas.microsoft.com/office/drawing/2014/main" id="{3F174960-EDDC-4031-AAB7-408C08CAC1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991" y="94226"/>
            <a:ext cx="2527093" cy="575005"/>
          </a:xfrm>
        </p:spPr>
        <p:txBody>
          <a:bodyPr/>
          <a:lstStyle/>
          <a:p>
            <a:r>
              <a:rPr lang="zh-CN" altLang="en-US" sz="3200" spc="300" dirty="0"/>
              <a:t>本章节框架</a:t>
            </a:r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68164DFE-6C13-4F06-B053-B2B03045EF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240B199D-66F0-4395-835D-98872FBFADE4}"/>
              </a:ext>
            </a:extLst>
          </p:cNvPr>
          <p:cNvGrpSpPr/>
          <p:nvPr/>
        </p:nvGrpSpPr>
        <p:grpSpPr>
          <a:xfrm>
            <a:off x="1343472" y="764704"/>
            <a:ext cx="9104312" cy="5541963"/>
            <a:chOff x="1127448" y="723900"/>
            <a:chExt cx="9104312" cy="5541963"/>
          </a:xfrm>
        </p:grpSpPr>
        <p:grpSp>
          <p:nvGrpSpPr>
            <p:cNvPr id="48" name="组合 28016">
              <a:extLst>
                <a:ext uri="{FF2B5EF4-FFF2-40B4-BE49-F238E27FC236}">
                  <a16:creationId xmlns:a16="http://schemas.microsoft.com/office/drawing/2014/main" id="{5C25FDFE-73A9-4D32-8391-A374D7E4E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7963" y="5032375"/>
              <a:ext cx="6965950" cy="1233488"/>
              <a:chOff x="1731" y="3170"/>
              <a:chExt cx="4388" cy="777"/>
            </a:xfrm>
          </p:grpSpPr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B6B24CFB-D057-4E69-B478-C747E78D95EC}"/>
                  </a:ext>
                </a:extLst>
              </p:cNvPr>
              <p:cNvCxnSpPr/>
              <p:nvPr/>
            </p:nvCxnSpPr>
            <p:spPr>
              <a:xfrm>
                <a:off x="1731" y="3710"/>
                <a:ext cx="376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组合 28015">
                <a:extLst>
                  <a:ext uri="{FF2B5EF4-FFF2-40B4-BE49-F238E27FC236}">
                    <a16:creationId xmlns:a16="http://schemas.microsoft.com/office/drawing/2014/main" id="{0FD4C642-5C72-4BA3-9674-C29C5BCC22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0" y="3170"/>
                <a:ext cx="4069" cy="777"/>
                <a:chOff x="3116" y="3101"/>
                <a:chExt cx="4069" cy="777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962A401C-F82E-460C-9009-DCD4725ACD15}"/>
                    </a:ext>
                  </a:extLst>
                </p:cNvPr>
                <p:cNvSpPr/>
                <p:nvPr/>
              </p:nvSpPr>
              <p:spPr>
                <a:xfrm>
                  <a:off x="3116" y="3379"/>
                  <a:ext cx="912" cy="404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800" b="0" i="0" u="none" kern="1200" baseline="0">
                      <a:solidFill>
                        <a:schemeClr val="tx1"/>
                      </a:solidFill>
                      <a:latin typeface="等线"/>
                      <a:ea typeface="等线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</a:lstStyle>
                <a:p>
                  <a:pPr algn="ctr">
                    <a:defRPr/>
                  </a:pPr>
                  <a:r>
                    <a:rPr lang="zh-CN" altLang="en-US" noProof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死亡后护理</a:t>
                  </a:r>
                </a:p>
              </p:txBody>
            </p:sp>
            <p:cxnSp>
              <p:nvCxnSpPr>
                <p:cNvPr id="52" name="直接连接符 51">
                  <a:extLst>
                    <a:ext uri="{FF2B5EF4-FFF2-40B4-BE49-F238E27FC236}">
                      <a16:creationId xmlns:a16="http://schemas.microsoft.com/office/drawing/2014/main" id="{1464F5C6-9A39-4574-AAE0-400E7B3207A1}"/>
                    </a:ext>
                  </a:extLst>
                </p:cNvPr>
                <p:cNvCxnSpPr/>
                <p:nvPr/>
              </p:nvCxnSpPr>
              <p:spPr>
                <a:xfrm>
                  <a:off x="4029" y="3577"/>
                  <a:ext cx="365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" name="组合 28014">
                  <a:extLst>
                    <a:ext uri="{FF2B5EF4-FFF2-40B4-BE49-F238E27FC236}">
                      <a16:creationId xmlns:a16="http://schemas.microsoft.com/office/drawing/2014/main" id="{5757AE22-AD14-4BC5-94C7-03CC73487E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94" y="3101"/>
                  <a:ext cx="2791" cy="777"/>
                  <a:chOff x="3964" y="3153"/>
                  <a:chExt cx="2791" cy="777"/>
                </a:xfrm>
              </p:grpSpPr>
              <p:grpSp>
                <p:nvGrpSpPr>
                  <p:cNvPr id="54" name="组合 28011">
                    <a:extLst>
                      <a:ext uri="{FF2B5EF4-FFF2-40B4-BE49-F238E27FC236}">
                        <a16:creationId xmlns:a16="http://schemas.microsoft.com/office/drawing/2014/main" id="{B5A628D1-7455-4D79-ABD8-C64AD06B1F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04" y="3153"/>
                    <a:ext cx="1151" cy="681"/>
                    <a:chOff x="5329" y="3187"/>
                    <a:chExt cx="1151" cy="681"/>
                  </a:xfrm>
                </p:grpSpPr>
                <p:cxnSp>
                  <p:nvCxnSpPr>
                    <p:cNvPr id="60" name="直接连接符 59">
                      <a:extLst>
                        <a:ext uri="{FF2B5EF4-FFF2-40B4-BE49-F238E27FC236}">
                          <a16:creationId xmlns:a16="http://schemas.microsoft.com/office/drawing/2014/main" id="{32EB326B-F0F9-48C5-8465-01FD2F526A0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29" y="3278"/>
                      <a:ext cx="33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圆角矩形 136">
                      <a:extLst>
                        <a:ext uri="{FF2B5EF4-FFF2-40B4-BE49-F238E27FC236}">
                          <a16:creationId xmlns:a16="http://schemas.microsoft.com/office/drawing/2014/main" id="{AC37D291-F5C3-4C20-8E25-8576A0AA03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6" y="3187"/>
                      <a:ext cx="844" cy="201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sz="1600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</a:p>
                  </p:txBody>
                </p:sp>
                <p:cxnSp>
                  <p:nvCxnSpPr>
                    <p:cNvPr id="62" name="直接连接符 53">
                      <a:extLst>
                        <a:ext uri="{FF2B5EF4-FFF2-40B4-BE49-F238E27FC236}">
                          <a16:creationId xmlns:a16="http://schemas.microsoft.com/office/drawing/2014/main" id="{721F58CF-90FE-4F04-A2D4-81E6A62672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32" y="3517"/>
                      <a:ext cx="33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接连接符 53">
                      <a:extLst>
                        <a:ext uri="{FF2B5EF4-FFF2-40B4-BE49-F238E27FC236}">
                          <a16:creationId xmlns:a16="http://schemas.microsoft.com/office/drawing/2014/main" id="{687B76D0-B8AA-4C0F-9393-44648845D94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34" y="3766"/>
                      <a:ext cx="33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4" name="圆角矩形 136">
                      <a:extLst>
                        <a:ext uri="{FF2B5EF4-FFF2-40B4-BE49-F238E27FC236}">
                          <a16:creationId xmlns:a16="http://schemas.microsoft.com/office/drawing/2014/main" id="{67A5D972-9F6C-4D71-817B-4217F49F4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6" y="3423"/>
                      <a:ext cx="844" cy="201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sz="1600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操作程序</a:t>
                      </a:r>
                    </a:p>
                  </p:txBody>
                </p:sp>
                <p:sp>
                  <p:nvSpPr>
                    <p:cNvPr id="65" name="圆角矩形 136">
                      <a:extLst>
                        <a:ext uri="{FF2B5EF4-FFF2-40B4-BE49-F238E27FC236}">
                          <a16:creationId xmlns:a16="http://schemas.microsoft.com/office/drawing/2014/main" id="{41E8F011-A766-46F9-9422-AD8E809C25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6" y="3667"/>
                      <a:ext cx="844" cy="201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sz="1600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注意事项</a:t>
                      </a:r>
                    </a:p>
                  </p:txBody>
                </p:sp>
              </p:grpSp>
              <p:grpSp>
                <p:nvGrpSpPr>
                  <p:cNvPr id="55" name="组合 28013">
                    <a:extLst>
                      <a:ext uri="{FF2B5EF4-FFF2-40B4-BE49-F238E27FC236}">
                        <a16:creationId xmlns:a16="http://schemas.microsoft.com/office/drawing/2014/main" id="{981968BF-B490-4ED9-81FC-C5A99DFC60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64" y="3238"/>
                    <a:ext cx="1300" cy="692"/>
                    <a:chOff x="3947" y="3230"/>
                    <a:chExt cx="1300" cy="692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79AA2E8B-C7D2-4228-84E5-3F1D67DEB7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954" y="3830"/>
                      <a:ext cx="294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圆角矩形 41">
                      <a:extLst>
                        <a:ext uri="{FF2B5EF4-FFF2-40B4-BE49-F238E27FC236}">
                          <a16:creationId xmlns:a16="http://schemas.microsoft.com/office/drawing/2014/main" id="{AA92F9DC-3E60-4AB0-91B5-754936DBA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1" y="3647"/>
                      <a:ext cx="1006" cy="275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丧亲者护理</a:t>
                      </a:r>
                    </a:p>
                  </p:txBody>
                </p:sp>
                <p:sp>
                  <p:nvSpPr>
                    <p:cNvPr id="58" name="圆角矩形 40">
                      <a:extLst>
                        <a:ext uri="{FF2B5EF4-FFF2-40B4-BE49-F238E27FC236}">
                          <a16:creationId xmlns:a16="http://schemas.microsoft.com/office/drawing/2014/main" id="{6383942D-E0FF-4404-9293-17ACCAFE8F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1" y="3230"/>
                      <a:ext cx="999" cy="275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尸体护理</a:t>
                      </a:r>
                    </a:p>
                  </p:txBody>
                </p:sp>
                <p:cxnSp>
                  <p:nvCxnSpPr>
                    <p:cNvPr id="59" name="直接连接符 44">
                      <a:extLst>
                        <a:ext uri="{FF2B5EF4-FFF2-40B4-BE49-F238E27FC236}">
                          <a16:creationId xmlns:a16="http://schemas.microsoft.com/office/drawing/2014/main" id="{AD25D557-2C05-49A5-87D6-5BF8830363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947" y="3358"/>
                      <a:ext cx="294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83A28244-0DF0-4879-95FB-8EB19525DB85}"/>
                </a:ext>
              </a:extLst>
            </p:cNvPr>
            <p:cNvGrpSpPr/>
            <p:nvPr/>
          </p:nvGrpSpPr>
          <p:grpSpPr>
            <a:xfrm>
              <a:off x="1127448" y="723900"/>
              <a:ext cx="9104312" cy="5410200"/>
              <a:chOff x="1147763" y="714375"/>
              <a:chExt cx="9104312" cy="5410200"/>
            </a:xfrm>
          </p:grpSpPr>
          <p:grpSp>
            <p:nvGrpSpPr>
              <p:cNvPr id="3" name="组合 28017">
                <a:extLst>
                  <a:ext uri="{FF2B5EF4-FFF2-40B4-BE49-F238E27FC236}">
                    <a16:creationId xmlns:a16="http://schemas.microsoft.com/office/drawing/2014/main" id="{EDD508F4-176F-4AE4-8271-A6C07E8672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7763" y="714375"/>
                <a:ext cx="9104312" cy="5180013"/>
                <a:chOff x="723" y="450"/>
                <a:chExt cx="5735" cy="3263"/>
              </a:xfrm>
            </p:grpSpPr>
            <p:sp>
              <p:nvSpPr>
                <p:cNvPr id="4" name="圆角矩形 27">
                  <a:extLst>
                    <a:ext uri="{FF2B5EF4-FFF2-40B4-BE49-F238E27FC236}">
                      <a16:creationId xmlns:a16="http://schemas.microsoft.com/office/drawing/2014/main" id="{207288D7-11FA-49BD-8F89-D26A2FD22C06}"/>
                    </a:ext>
                  </a:extLst>
                </p:cNvPr>
                <p:cNvSpPr/>
                <p:nvPr/>
              </p:nvSpPr>
              <p:spPr>
                <a:xfrm>
                  <a:off x="723" y="2017"/>
                  <a:ext cx="872" cy="517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800" b="0" i="0" u="none" kern="1200" baseline="0">
                      <a:solidFill>
                        <a:schemeClr val="tx1"/>
                      </a:solidFill>
                      <a:latin typeface="等线"/>
                      <a:ea typeface="等线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</a:lstStyle>
                <a:p>
                  <a:pPr algn="ctr">
                    <a:defRPr/>
                  </a:pPr>
                  <a:r>
                    <a:rPr lang="zh-CN" altLang="en-US" noProof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临终病人的护理</a:t>
                  </a:r>
                </a:p>
              </p:txBody>
            </p:sp>
            <p:sp>
              <p:nvSpPr>
                <p:cNvPr id="5" name="左大括号 4">
                  <a:extLst>
                    <a:ext uri="{FF2B5EF4-FFF2-40B4-BE49-F238E27FC236}">
                      <a16:creationId xmlns:a16="http://schemas.microsoft.com/office/drawing/2014/main" id="{6DA3AE42-EAD9-474E-A27C-2FFD06201759}"/>
                    </a:ext>
                  </a:extLst>
                </p:cNvPr>
                <p:cNvSpPr/>
                <p:nvPr/>
              </p:nvSpPr>
              <p:spPr>
                <a:xfrm>
                  <a:off x="1632" y="839"/>
                  <a:ext cx="105" cy="2874"/>
                </a:xfrm>
                <a:prstGeom prst="leftBrac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zh-CN" altLang="en-US">
                    <a:ln w="19050">
                      <a:solidFill>
                        <a:schemeClr val="tx1"/>
                      </a:solidFill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6" name="组合 27902">
                  <a:extLst>
                    <a:ext uri="{FF2B5EF4-FFF2-40B4-BE49-F238E27FC236}">
                      <a16:creationId xmlns:a16="http://schemas.microsoft.com/office/drawing/2014/main" id="{BE8A5E2A-A580-4637-8817-555A1769B5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7" y="450"/>
                  <a:ext cx="3293" cy="1306"/>
                  <a:chOff x="1737" y="450"/>
                  <a:chExt cx="3293" cy="1306"/>
                </a:xfrm>
              </p:grpSpPr>
              <p:cxnSp>
                <p:nvCxnSpPr>
                  <p:cNvPr id="33" name="直接连接符 32">
                    <a:extLst>
                      <a:ext uri="{FF2B5EF4-FFF2-40B4-BE49-F238E27FC236}">
                        <a16:creationId xmlns:a16="http://schemas.microsoft.com/office/drawing/2014/main" id="{A8AED0D6-C9E6-42A2-A1C1-CEE32D524737}"/>
                      </a:ext>
                    </a:extLst>
                  </p:cNvPr>
                  <p:cNvCxnSpPr>
                    <a:stCxn id="5" idx="0"/>
                  </p:cNvCxnSpPr>
                  <p:nvPr/>
                </p:nvCxnSpPr>
                <p:spPr>
                  <a:xfrm>
                    <a:off x="1737" y="833"/>
                    <a:ext cx="346" cy="0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4" name="组合 27856">
                    <a:extLst>
                      <a:ext uri="{FF2B5EF4-FFF2-40B4-BE49-F238E27FC236}">
                        <a16:creationId xmlns:a16="http://schemas.microsoft.com/office/drawing/2014/main" id="{87B81484-B371-411A-B198-AC37D53BC8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450"/>
                    <a:ext cx="1721" cy="1306"/>
                    <a:chOff x="3309" y="442"/>
                    <a:chExt cx="1721" cy="1306"/>
                  </a:xfrm>
                </p:grpSpPr>
                <p:sp>
                  <p:nvSpPr>
                    <p:cNvPr id="37" name="圆角矩形 123">
                      <a:extLst>
                        <a:ext uri="{FF2B5EF4-FFF2-40B4-BE49-F238E27FC236}">
                          <a16:creationId xmlns:a16="http://schemas.microsoft.com/office/drawing/2014/main" id="{B3F81B3C-CC78-43A5-9A5B-D9585A927F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9" y="442"/>
                      <a:ext cx="1362" cy="200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临终关怀</a:t>
                      </a:r>
                    </a:p>
                  </p:txBody>
                </p:sp>
                <p:sp>
                  <p:nvSpPr>
                    <p:cNvPr id="38" name="圆角矩形 124">
                      <a:extLst>
                        <a:ext uri="{FF2B5EF4-FFF2-40B4-BE49-F238E27FC236}">
                          <a16:creationId xmlns:a16="http://schemas.microsoft.com/office/drawing/2014/main" id="{FC85A0BA-85BD-4A24-801E-097B8E4383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" y="704"/>
                      <a:ext cx="1368" cy="223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濒死及死亡的定义</a:t>
                      </a:r>
                    </a:p>
                  </p:txBody>
                </p:sp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62AFD978-C0EA-417E-B180-55EB7522ADF2}"/>
                        </a:ext>
                      </a:extLst>
                    </p:cNvPr>
                    <p:cNvCxnSpPr>
                      <a:stCxn id="5" idx="0"/>
                    </p:cNvCxnSpPr>
                    <p:nvPr/>
                  </p:nvCxnSpPr>
                  <p:spPr>
                    <a:xfrm>
                      <a:off x="3325" y="1388"/>
                      <a:ext cx="335" cy="0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E50F5122-3325-49DA-B6A7-1AE99F4957C8}"/>
                        </a:ext>
                      </a:extLst>
                    </p:cNvPr>
                    <p:cNvCxnSpPr>
                      <a:stCxn id="5" idx="0"/>
                    </p:cNvCxnSpPr>
                    <p:nvPr/>
                  </p:nvCxnSpPr>
                  <p:spPr>
                    <a:xfrm>
                      <a:off x="3327" y="1096"/>
                      <a:ext cx="335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0838A26A-04DB-4DB1-9F89-C545549758DC}"/>
                        </a:ext>
                      </a:extLst>
                    </p:cNvPr>
                    <p:cNvCxnSpPr>
                      <a:stCxn id="5" idx="0"/>
                    </p:cNvCxnSpPr>
                    <p:nvPr/>
                  </p:nvCxnSpPr>
                  <p:spPr>
                    <a:xfrm>
                      <a:off x="3309" y="812"/>
                      <a:ext cx="335" cy="0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14EF4114-B74F-416E-BDD7-E0BBB29929D7}"/>
                        </a:ext>
                      </a:extLst>
                    </p:cNvPr>
                    <p:cNvCxnSpPr>
                      <a:stCxn id="5" idx="0"/>
                    </p:cNvCxnSpPr>
                    <p:nvPr/>
                  </p:nvCxnSpPr>
                  <p:spPr>
                    <a:xfrm>
                      <a:off x="3316" y="543"/>
                      <a:ext cx="17" cy="1118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499C1F53-8AB0-4625-AE6E-34B77FFD53D2}"/>
                        </a:ext>
                      </a:extLst>
                    </p:cNvPr>
                    <p:cNvCxnSpPr>
                      <a:stCxn id="5" idx="0"/>
                    </p:cNvCxnSpPr>
                    <p:nvPr/>
                  </p:nvCxnSpPr>
                  <p:spPr>
                    <a:xfrm>
                      <a:off x="3318" y="543"/>
                      <a:ext cx="335" cy="0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直接连接符 30">
                      <a:extLst>
                        <a:ext uri="{FF2B5EF4-FFF2-40B4-BE49-F238E27FC236}">
                          <a16:creationId xmlns:a16="http://schemas.microsoft.com/office/drawing/2014/main" id="{769F0176-8E39-4FE7-9B58-F76D17E48327}"/>
                        </a:ext>
                      </a:extLst>
                    </p:cNvPr>
                    <p:cNvCxnSpPr>
                      <a:stCxn id="5" idx="0"/>
                    </p:cNvCxnSpPr>
                    <p:nvPr/>
                  </p:nvCxnSpPr>
                  <p:spPr>
                    <a:xfrm>
                      <a:off x="3331" y="1653"/>
                      <a:ext cx="346" cy="0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圆角矩形 129">
                      <a:extLst>
                        <a:ext uri="{FF2B5EF4-FFF2-40B4-BE49-F238E27FC236}">
                          <a16:creationId xmlns:a16="http://schemas.microsoft.com/office/drawing/2014/main" id="{BF071319-640E-4480-A481-C3C5230E8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9" y="1547"/>
                      <a:ext cx="1362" cy="201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死亡教育</a:t>
                      </a:r>
                    </a:p>
                  </p:txBody>
                </p:sp>
                <p:sp>
                  <p:nvSpPr>
                    <p:cNvPr id="46" name="圆角矩形 129">
                      <a:extLst>
                        <a:ext uri="{FF2B5EF4-FFF2-40B4-BE49-F238E27FC236}">
                          <a16:creationId xmlns:a16="http://schemas.microsoft.com/office/drawing/2014/main" id="{A606A341-C4F0-4424-A13A-9CAA6D399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" y="1285"/>
                      <a:ext cx="1377" cy="201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安乐死</a:t>
                      </a:r>
                    </a:p>
                  </p:txBody>
                </p:sp>
                <p:sp>
                  <p:nvSpPr>
                    <p:cNvPr id="47" name="圆角矩形 127">
                      <a:extLst>
                        <a:ext uri="{FF2B5EF4-FFF2-40B4-BE49-F238E27FC236}">
                          <a16:creationId xmlns:a16="http://schemas.microsoft.com/office/drawing/2014/main" id="{757615C7-1968-413F-9655-789F171F6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" y="988"/>
                      <a:ext cx="1374" cy="229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死亡过程的分期</a:t>
                      </a:r>
                    </a:p>
                  </p:txBody>
                </p:sp>
              </p:grpSp>
              <p:cxnSp>
                <p:nvCxnSpPr>
                  <p:cNvPr id="35" name="直接连接符 30">
                    <a:extLst>
                      <a:ext uri="{FF2B5EF4-FFF2-40B4-BE49-F238E27FC236}">
                        <a16:creationId xmlns:a16="http://schemas.microsoft.com/office/drawing/2014/main" id="{3DDDD9C8-75CE-4124-8B6E-69A624102950}"/>
                      </a:ext>
                    </a:extLst>
                  </p:cNvPr>
                  <p:cNvCxnSpPr>
                    <a:stCxn id="36" idx="3"/>
                  </p:cNvCxnSpPr>
                  <p:nvPr/>
                </p:nvCxnSpPr>
                <p:spPr>
                  <a:xfrm flipV="1">
                    <a:off x="2958" y="831"/>
                    <a:ext cx="361" cy="9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圆角矩形 29">
                    <a:extLst>
                      <a:ext uri="{FF2B5EF4-FFF2-40B4-BE49-F238E27FC236}">
                        <a16:creationId xmlns:a16="http://schemas.microsoft.com/office/drawing/2014/main" id="{FDD83E3B-15DC-4224-A90D-B5DEE20E7A23}"/>
                      </a:ext>
                    </a:extLst>
                  </p:cNvPr>
                  <p:cNvSpPr/>
                  <p:nvPr/>
                </p:nvSpPr>
                <p:spPr>
                  <a:xfrm>
                    <a:off x="2050" y="637"/>
                    <a:ext cx="908" cy="405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>
                    <a:lvl1pPr marL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sz="1800" b="0" i="0" u="none" kern="1200" baseline="0">
                        <a:solidFill>
                          <a:schemeClr val="tx1"/>
                        </a:solidFill>
                        <a:latin typeface="等线"/>
                        <a:ea typeface="等线"/>
                      </a:defRPr>
                    </a:lvl1pPr>
                    <a:lvl2pPr marL="457200" lvl="1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b="0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lvl="2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b="0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lvl="3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b="0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lvl="4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b="0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</a:lstStyle>
                  <a:p>
                    <a:pPr algn="ctr">
                      <a:defRPr/>
                    </a:pPr>
                    <a:r>
                      <a:rPr lang="zh-CN" altLang="en-US" noProof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概述</a:t>
                    </a:r>
                  </a:p>
                </p:txBody>
              </p:sp>
            </p:grpSp>
            <p:grpSp>
              <p:nvGrpSpPr>
                <p:cNvPr id="7" name="组合 27901">
                  <a:extLst>
                    <a:ext uri="{FF2B5EF4-FFF2-40B4-BE49-F238E27FC236}">
                      <a16:creationId xmlns:a16="http://schemas.microsoft.com/office/drawing/2014/main" id="{D299CF01-D7B2-4A1C-B743-06644E1CD5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81" y="1707"/>
                  <a:ext cx="4777" cy="1370"/>
                  <a:chOff x="1681" y="1707"/>
                  <a:chExt cx="4777" cy="1370"/>
                </a:xfrm>
              </p:grpSpPr>
              <p:cxnSp>
                <p:nvCxnSpPr>
                  <p:cNvPr id="8" name="直接连接符 7">
                    <a:extLst>
                      <a:ext uri="{FF2B5EF4-FFF2-40B4-BE49-F238E27FC236}">
                        <a16:creationId xmlns:a16="http://schemas.microsoft.com/office/drawing/2014/main" id="{0477BD1B-5FF1-4F4B-B913-E92A01AB7D90}"/>
                      </a:ext>
                    </a:extLst>
                  </p:cNvPr>
                  <p:cNvCxnSpPr>
                    <a:stCxn id="36" idx="3"/>
                  </p:cNvCxnSpPr>
                  <p:nvPr/>
                </p:nvCxnSpPr>
                <p:spPr>
                  <a:xfrm>
                    <a:off x="1681" y="2272"/>
                    <a:ext cx="402" cy="0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圆角矩形 37">
                    <a:extLst>
                      <a:ext uri="{FF2B5EF4-FFF2-40B4-BE49-F238E27FC236}">
                        <a16:creationId xmlns:a16="http://schemas.microsoft.com/office/drawing/2014/main" id="{E8B24F6D-446D-4C53-B23A-A8C2C8AAA1C9}"/>
                      </a:ext>
                    </a:extLst>
                  </p:cNvPr>
                  <p:cNvSpPr/>
                  <p:nvPr/>
                </p:nvSpPr>
                <p:spPr>
                  <a:xfrm>
                    <a:off x="2050" y="2069"/>
                    <a:ext cx="909" cy="405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>
                    <a:lvl1pPr marL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sz="1800" b="0" i="0" u="none" kern="1200" baseline="0">
                        <a:solidFill>
                          <a:schemeClr val="tx1"/>
                        </a:solidFill>
                        <a:latin typeface="等线"/>
                        <a:ea typeface="等线"/>
                      </a:defRPr>
                    </a:lvl1pPr>
                    <a:lvl2pPr marL="457200" lvl="1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b="0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lvl="2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b="0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lvl="3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b="0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lvl="4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 b="0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</a:lstStyle>
                  <a:p>
                    <a:pPr algn="ctr">
                      <a:defRPr/>
                    </a:pPr>
                    <a:r>
                      <a:rPr lang="zh-CN" altLang="en-US" noProof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临终病人及家属的护理</a:t>
                    </a:r>
                  </a:p>
                </p:txBody>
              </p:sp>
              <p:cxnSp>
                <p:nvCxnSpPr>
                  <p:cNvPr id="10" name="直接连接符 9">
                    <a:extLst>
                      <a:ext uri="{FF2B5EF4-FFF2-40B4-BE49-F238E27FC236}">
                        <a16:creationId xmlns:a16="http://schemas.microsoft.com/office/drawing/2014/main" id="{0006CE93-B9FC-4A3B-AAB1-330DCFD94036}"/>
                      </a:ext>
                    </a:extLst>
                  </p:cNvPr>
                  <p:cNvCxnSpPr>
                    <a:stCxn id="36" idx="3"/>
                  </p:cNvCxnSpPr>
                  <p:nvPr/>
                </p:nvCxnSpPr>
                <p:spPr>
                  <a:xfrm>
                    <a:off x="2962" y="2272"/>
                    <a:ext cx="365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" name="组合 27859">
                    <a:extLst>
                      <a:ext uri="{FF2B5EF4-FFF2-40B4-BE49-F238E27FC236}">
                        <a16:creationId xmlns:a16="http://schemas.microsoft.com/office/drawing/2014/main" id="{1B0D4D18-C844-445E-B608-05366582F2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22" y="1772"/>
                    <a:ext cx="1306" cy="1305"/>
                    <a:chOff x="3322" y="1772"/>
                    <a:chExt cx="1306" cy="1305"/>
                  </a:xfrm>
                </p:grpSpPr>
                <p:cxnSp>
                  <p:nvCxnSpPr>
                    <p:cNvPr id="25" name="直接连接符 24">
                      <a:extLst>
                        <a:ext uri="{FF2B5EF4-FFF2-40B4-BE49-F238E27FC236}">
                          <a16:creationId xmlns:a16="http://schemas.microsoft.com/office/drawing/2014/main" id="{294E34CA-CE9C-4AD7-91BF-2C8982640FAC}"/>
                        </a:ext>
                      </a:extLst>
                    </p:cNvPr>
                    <p:cNvCxnSpPr>
                      <a:stCxn id="36" idx="3"/>
                      <a:endCxn id="32" idx="1"/>
                    </p:cNvCxnSpPr>
                    <p:nvPr/>
                  </p:nvCxnSpPr>
                  <p:spPr>
                    <a:xfrm>
                      <a:off x="3330" y="2893"/>
                      <a:ext cx="315" cy="0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6" name="组合 27858">
                      <a:extLst>
                        <a:ext uri="{FF2B5EF4-FFF2-40B4-BE49-F238E27FC236}">
                          <a16:creationId xmlns:a16="http://schemas.microsoft.com/office/drawing/2014/main" id="{6A570596-69A3-458D-BEF6-E8043477767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22" y="1772"/>
                      <a:ext cx="1306" cy="1305"/>
                      <a:chOff x="3330" y="2091"/>
                      <a:chExt cx="1306" cy="1305"/>
                    </a:xfrm>
                  </p:grpSpPr>
                  <p:sp>
                    <p:nvSpPr>
                      <p:cNvPr id="27" name="圆角矩形 46">
                        <a:extLst>
                          <a:ext uri="{FF2B5EF4-FFF2-40B4-BE49-F238E27FC236}">
                            <a16:creationId xmlns:a16="http://schemas.microsoft.com/office/drawing/2014/main" id="{D82C6D55-5FA5-4EBC-B102-52DB14CCAF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7" y="2091"/>
                        <a:ext cx="969" cy="405"/>
                      </a:xfrm>
                      <a:prstGeom prst="round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>
                        <a:lvl1pPr marL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等线"/>
                            <a:ea typeface="等线"/>
                          </a:defRPr>
                        </a:lvl1pPr>
                        <a:lvl2pPr marL="45720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lvl="2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lvl="3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lvl="4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</a:lstStyle>
                      <a:p>
                        <a:pPr algn="ctr">
                          <a:defRPr/>
                        </a:pPr>
                        <a:r>
                          <a:rPr lang="zh-CN" altLang="en-US" sz="1600" noProof="1">
                            <a:solidFill>
                              <a:srgbClr val="00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临终病人生理变化及护理</a:t>
                        </a:r>
                      </a:p>
                    </p:txBody>
                  </p:sp>
                  <p:sp>
                    <p:nvSpPr>
                      <p:cNvPr id="28" name="圆角矩形 47">
                        <a:extLst>
                          <a:ext uri="{FF2B5EF4-FFF2-40B4-BE49-F238E27FC236}">
                            <a16:creationId xmlns:a16="http://schemas.microsoft.com/office/drawing/2014/main" id="{1881551A-C8AB-404A-844B-A6F28561BC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7" y="2571"/>
                        <a:ext cx="969" cy="405"/>
                      </a:xfrm>
                      <a:prstGeom prst="round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>
                        <a:lvl1pPr marL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等线"/>
                            <a:ea typeface="等线"/>
                          </a:defRPr>
                        </a:lvl1pPr>
                        <a:lvl2pPr marL="45720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lvl="2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lvl="3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lvl="4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</a:lstStyle>
                      <a:p>
                        <a:pPr algn="ctr">
                          <a:defRPr/>
                        </a:pPr>
                        <a:r>
                          <a:rPr lang="zh-CN" altLang="en-US" sz="1600" noProof="1">
                            <a:solidFill>
                              <a:srgbClr val="00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临终病人心理变化及护理</a:t>
                        </a:r>
                      </a:p>
                    </p:txBody>
                  </p:sp>
                  <p:cxnSp>
                    <p:nvCxnSpPr>
                      <p:cNvPr id="29" name="直接连接符 28">
                        <a:extLst>
                          <a:ext uri="{FF2B5EF4-FFF2-40B4-BE49-F238E27FC236}">
                            <a16:creationId xmlns:a16="http://schemas.microsoft.com/office/drawing/2014/main" id="{B3E292DE-02A7-4FD1-8A26-44440404B0DE}"/>
                          </a:ext>
                        </a:extLst>
                      </p:cNvPr>
                      <p:cNvCxnSpPr>
                        <a:stCxn id="36" idx="3"/>
                        <a:endCxn id="32" idx="1"/>
                      </p:cNvCxnSpPr>
                      <p:nvPr/>
                    </p:nvCxnSpPr>
                    <p:spPr>
                      <a:xfrm>
                        <a:off x="3337" y="2293"/>
                        <a:ext cx="0" cy="92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直接连接符 29">
                        <a:extLst>
                          <a:ext uri="{FF2B5EF4-FFF2-40B4-BE49-F238E27FC236}">
                            <a16:creationId xmlns:a16="http://schemas.microsoft.com/office/drawing/2014/main" id="{13B2A36C-E917-437F-B275-3DCC317C5F2A}"/>
                          </a:ext>
                        </a:extLst>
                      </p:cNvPr>
                      <p:cNvCxnSpPr>
                        <a:stCxn id="36" idx="3"/>
                        <a:endCxn id="27" idx="1"/>
                      </p:cNvCxnSpPr>
                      <p:nvPr/>
                    </p:nvCxnSpPr>
                    <p:spPr>
                      <a:xfrm flipV="1">
                        <a:off x="3330" y="2294"/>
                        <a:ext cx="337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直接连接符 30">
                        <a:extLst>
                          <a:ext uri="{FF2B5EF4-FFF2-40B4-BE49-F238E27FC236}">
                            <a16:creationId xmlns:a16="http://schemas.microsoft.com/office/drawing/2014/main" id="{16B0340E-E3DE-46D7-949A-6FB39C1F3992}"/>
                          </a:ext>
                        </a:extLst>
                      </p:cNvPr>
                      <p:cNvCxnSpPr>
                        <a:stCxn id="36" idx="3"/>
                        <a:endCxn id="28" idx="1"/>
                      </p:cNvCxnSpPr>
                      <p:nvPr/>
                    </p:nvCxnSpPr>
                    <p:spPr>
                      <a:xfrm>
                        <a:off x="3350" y="2773"/>
                        <a:ext cx="317" cy="1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" name="圆角矩形 52">
                        <a:extLst>
                          <a:ext uri="{FF2B5EF4-FFF2-40B4-BE49-F238E27FC236}">
                            <a16:creationId xmlns:a16="http://schemas.microsoft.com/office/drawing/2014/main" id="{DBCC6DC7-62B3-4308-AFB9-A72FD8067A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3" y="3028"/>
                        <a:ext cx="983" cy="368"/>
                      </a:xfrm>
                      <a:prstGeom prst="round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>
                        <a:lvl1pPr marL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等线"/>
                            <a:ea typeface="等线"/>
                          </a:defRPr>
                        </a:lvl1pPr>
                        <a:lvl2pPr marL="45720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lvl="2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lvl="3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lvl="4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</a:lstStyle>
                      <a:p>
                        <a:pPr algn="ctr">
                          <a:defRPr/>
                        </a:pPr>
                        <a:r>
                          <a:rPr lang="zh-CN" altLang="en-US" sz="1600" noProof="1">
                            <a:solidFill>
                              <a:srgbClr val="00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临终病人家属的护理</a:t>
                        </a:r>
                      </a:p>
                    </p:txBody>
                  </p:sp>
                </p:grpSp>
              </p:grpSp>
              <p:grpSp>
                <p:nvGrpSpPr>
                  <p:cNvPr id="12" name="组合 27900">
                    <a:extLst>
                      <a:ext uri="{FF2B5EF4-FFF2-40B4-BE49-F238E27FC236}">
                        <a16:creationId xmlns:a16="http://schemas.microsoft.com/office/drawing/2014/main" id="{99598CF8-108B-4982-A033-CE3652E266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67" y="1707"/>
                    <a:ext cx="1191" cy="1280"/>
                    <a:chOff x="5252" y="1692"/>
                    <a:chExt cx="1191" cy="1280"/>
                  </a:xfrm>
                </p:grpSpPr>
                <p:cxnSp>
                  <p:nvCxnSpPr>
                    <p:cNvPr id="14" name="直接连接符 131">
                      <a:extLst>
                        <a:ext uri="{FF2B5EF4-FFF2-40B4-BE49-F238E27FC236}">
                          <a16:creationId xmlns:a16="http://schemas.microsoft.com/office/drawing/2014/main" id="{5767191D-95F2-4B0F-A48A-7B333C7D69C5}"/>
                        </a:ext>
                      </a:extLst>
                    </p:cNvPr>
                    <p:cNvCxnSpPr>
                      <a:stCxn id="36" idx="3"/>
                      <a:endCxn id="28" idx="1"/>
                    </p:cNvCxnSpPr>
                    <p:nvPr/>
                  </p:nvCxnSpPr>
                  <p:spPr>
                    <a:xfrm>
                      <a:off x="5266" y="2589"/>
                      <a:ext cx="307" cy="7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直接连接符 132">
                      <a:extLst>
                        <a:ext uri="{FF2B5EF4-FFF2-40B4-BE49-F238E27FC236}">
                          <a16:creationId xmlns:a16="http://schemas.microsoft.com/office/drawing/2014/main" id="{C79577B4-1DF6-4635-854A-B8096F67031E}"/>
                        </a:ext>
                      </a:extLst>
                    </p:cNvPr>
                    <p:cNvCxnSpPr>
                      <a:stCxn id="36" idx="3"/>
                      <a:endCxn id="28" idx="1"/>
                    </p:cNvCxnSpPr>
                    <p:nvPr/>
                  </p:nvCxnSpPr>
                  <p:spPr>
                    <a:xfrm>
                      <a:off x="5268" y="2332"/>
                      <a:ext cx="338" cy="9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直接连接符 126">
                      <a:extLst>
                        <a:ext uri="{FF2B5EF4-FFF2-40B4-BE49-F238E27FC236}">
                          <a16:creationId xmlns:a16="http://schemas.microsoft.com/office/drawing/2014/main" id="{9FD5C21E-0B7F-4BCA-8C55-64A365657674}"/>
                        </a:ext>
                      </a:extLst>
                    </p:cNvPr>
                    <p:cNvCxnSpPr>
                      <a:stCxn id="36" idx="3"/>
                      <a:endCxn id="28" idx="1"/>
                    </p:cNvCxnSpPr>
                    <p:nvPr/>
                  </p:nvCxnSpPr>
                  <p:spPr>
                    <a:xfrm>
                      <a:off x="5257" y="2062"/>
                      <a:ext cx="299" cy="1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直接连接符 125">
                      <a:extLst>
                        <a:ext uri="{FF2B5EF4-FFF2-40B4-BE49-F238E27FC236}">
                          <a16:creationId xmlns:a16="http://schemas.microsoft.com/office/drawing/2014/main" id="{B249F8F5-FF4F-4A46-B3DF-779921D3BAB2}"/>
                        </a:ext>
                      </a:extLst>
                    </p:cNvPr>
                    <p:cNvCxnSpPr>
                      <a:stCxn id="36" idx="3"/>
                      <a:endCxn id="28" idx="1"/>
                    </p:cNvCxnSpPr>
                    <p:nvPr/>
                  </p:nvCxnSpPr>
                  <p:spPr>
                    <a:xfrm flipH="1">
                      <a:off x="5254" y="1793"/>
                      <a:ext cx="7" cy="1087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直接连接符 128">
                      <a:extLst>
                        <a:ext uri="{FF2B5EF4-FFF2-40B4-BE49-F238E27FC236}">
                          <a16:creationId xmlns:a16="http://schemas.microsoft.com/office/drawing/2014/main" id="{49FF1D7A-64AF-48C4-80F6-772AEB04B244}"/>
                        </a:ext>
                      </a:extLst>
                    </p:cNvPr>
                    <p:cNvCxnSpPr>
                      <a:stCxn id="36" idx="3"/>
                      <a:endCxn id="28" idx="1"/>
                    </p:cNvCxnSpPr>
                    <p:nvPr/>
                  </p:nvCxnSpPr>
                  <p:spPr>
                    <a:xfrm>
                      <a:off x="5252" y="1786"/>
                      <a:ext cx="276" cy="7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直接连接符 30">
                      <a:extLst>
                        <a:ext uri="{FF2B5EF4-FFF2-40B4-BE49-F238E27FC236}">
                          <a16:creationId xmlns:a16="http://schemas.microsoft.com/office/drawing/2014/main" id="{1AE73C07-A0B1-452B-8416-1AC2822818DC}"/>
                        </a:ext>
                      </a:extLst>
                    </p:cNvPr>
                    <p:cNvCxnSpPr>
                      <a:stCxn id="36" idx="3"/>
                      <a:endCxn id="28" idx="1"/>
                    </p:cNvCxnSpPr>
                    <p:nvPr/>
                  </p:nvCxnSpPr>
                  <p:spPr>
                    <a:xfrm>
                      <a:off x="5258" y="2868"/>
                      <a:ext cx="291" cy="7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圆角矩形 129">
                      <a:extLst>
                        <a:ext uri="{FF2B5EF4-FFF2-40B4-BE49-F238E27FC236}">
                          <a16:creationId xmlns:a16="http://schemas.microsoft.com/office/drawing/2014/main" id="{AB3FE015-8C55-423E-B00F-134BB77B1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8" y="2771"/>
                      <a:ext cx="915" cy="201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sz="1600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接受期</a:t>
                      </a:r>
                    </a:p>
                  </p:txBody>
                </p:sp>
                <p:sp>
                  <p:nvSpPr>
                    <p:cNvPr id="21" name="圆角矩形 123">
                      <a:extLst>
                        <a:ext uri="{FF2B5EF4-FFF2-40B4-BE49-F238E27FC236}">
                          <a16:creationId xmlns:a16="http://schemas.microsoft.com/office/drawing/2014/main" id="{D5C0F326-E2E6-47FB-8385-5B0580A1D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8" y="1692"/>
                      <a:ext cx="915" cy="200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sz="1600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否认期</a:t>
                      </a:r>
                    </a:p>
                  </p:txBody>
                </p:sp>
                <p:sp>
                  <p:nvSpPr>
                    <p:cNvPr id="22" name="圆角矩形 124">
                      <a:extLst>
                        <a:ext uri="{FF2B5EF4-FFF2-40B4-BE49-F238E27FC236}">
                          <a16:creationId xmlns:a16="http://schemas.microsoft.com/office/drawing/2014/main" id="{50EC4FB4-7D8A-46DF-AA28-DBFB63D7B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8" y="1968"/>
                      <a:ext cx="914" cy="193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sz="1600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愤怒期</a:t>
                      </a:r>
                    </a:p>
                  </p:txBody>
                </p:sp>
                <p:sp>
                  <p:nvSpPr>
                    <p:cNvPr id="23" name="圆角矩形 127">
                      <a:extLst>
                        <a:ext uri="{FF2B5EF4-FFF2-40B4-BE49-F238E27FC236}">
                          <a16:creationId xmlns:a16="http://schemas.microsoft.com/office/drawing/2014/main" id="{F101EF5B-1C35-4135-9636-1EF5A2C7F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8" y="2238"/>
                      <a:ext cx="914" cy="190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sz="1600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协议期</a:t>
                      </a:r>
                    </a:p>
                  </p:txBody>
                </p:sp>
                <p:sp>
                  <p:nvSpPr>
                    <p:cNvPr id="24" name="圆角矩形 129">
                      <a:extLst>
                        <a:ext uri="{FF2B5EF4-FFF2-40B4-BE49-F238E27FC236}">
                          <a16:creationId xmlns:a16="http://schemas.microsoft.com/office/drawing/2014/main" id="{A207E9C8-24DC-4A36-BC94-5734A14220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8" y="2493"/>
                      <a:ext cx="914" cy="201"/>
                    </a:xfrm>
                    <a:prstGeom prst="round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等线"/>
                          <a:ea typeface="等线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algn="ctr">
                        <a:defRPr/>
                      </a:pPr>
                      <a:r>
                        <a:rPr lang="zh-CN" altLang="en-US" sz="1600" noProof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忧郁期</a:t>
                      </a:r>
                    </a:p>
                  </p:txBody>
                </p:sp>
              </p:grpSp>
              <p:cxnSp>
                <p:nvCxnSpPr>
                  <p:cNvPr id="13" name="直接连接符 30">
                    <a:extLst>
                      <a:ext uri="{FF2B5EF4-FFF2-40B4-BE49-F238E27FC236}">
                        <a16:creationId xmlns:a16="http://schemas.microsoft.com/office/drawing/2014/main" id="{485DBC57-BD63-4C33-BEBE-B0AA72C88F29}"/>
                      </a:ext>
                    </a:extLst>
                  </p:cNvPr>
                  <p:cNvCxnSpPr>
                    <a:stCxn id="36" idx="3"/>
                    <a:endCxn id="28" idx="1"/>
                  </p:cNvCxnSpPr>
                  <p:nvPr/>
                </p:nvCxnSpPr>
                <p:spPr>
                  <a:xfrm>
                    <a:off x="4621" y="2449"/>
                    <a:ext cx="649" cy="0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61B8449-163B-4495-8A00-1A4B481C34E6}"/>
                  </a:ext>
                </a:extLst>
              </p:cNvPr>
              <p:cNvCxnSpPr/>
              <p:nvPr/>
            </p:nvCxnSpPr>
            <p:spPr>
              <a:xfrm>
                <a:off x="5283200" y="5364163"/>
                <a:ext cx="9525" cy="760412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A48C2C82-6CBD-413A-ACAB-2F26DAAC8711}"/>
                  </a:ext>
                </a:extLst>
              </p:cNvPr>
              <p:cNvCxnSpPr/>
              <p:nvPr/>
            </p:nvCxnSpPr>
            <p:spPr>
              <a:xfrm>
                <a:off x="7893050" y="5187950"/>
                <a:ext cx="9525" cy="76200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53">
                <a:extLst>
                  <a:ext uri="{FF2B5EF4-FFF2-40B4-BE49-F238E27FC236}">
                    <a16:creationId xmlns:a16="http://schemas.microsoft.com/office/drawing/2014/main" id="{8AC8797A-C70F-469C-AE41-3B9EDCE616C7}"/>
                  </a:ext>
                </a:extLst>
              </p:cNvPr>
              <p:cNvCxnSpPr/>
              <p:nvPr/>
            </p:nvCxnSpPr>
            <p:spPr>
              <a:xfrm>
                <a:off x="7327900" y="5424488"/>
                <a:ext cx="558800" cy="635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0862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83B603CA-23FC-4C0C-BB84-AFA71A64CE82}"/>
              </a:ext>
            </a:extLst>
          </p:cNvPr>
          <p:cNvGrpSpPr/>
          <p:nvPr/>
        </p:nvGrpSpPr>
        <p:grpSpPr>
          <a:xfrm>
            <a:off x="3979446" y="1424967"/>
            <a:ext cx="4195964" cy="3961666"/>
            <a:chOff x="3886132" y="2100720"/>
            <a:chExt cx="4195964" cy="396166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BD8052-057A-439A-92BE-273C4BB30871}"/>
                </a:ext>
              </a:extLst>
            </p:cNvPr>
            <p:cNvGrpSpPr/>
            <p:nvPr/>
          </p:nvGrpSpPr>
          <p:grpSpPr>
            <a:xfrm>
              <a:off x="4052319" y="2239299"/>
              <a:ext cx="3715430" cy="3672350"/>
              <a:chOff x="2882997" y="1263845"/>
              <a:chExt cx="2697115" cy="2665842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7F27EE1-5F3C-43E2-85B5-433EA4493D00}"/>
                  </a:ext>
                </a:extLst>
              </p:cNvPr>
              <p:cNvSpPr/>
              <p:nvPr/>
            </p:nvSpPr>
            <p:spPr>
              <a:xfrm>
                <a:off x="2915816" y="1263845"/>
                <a:ext cx="2664296" cy="2664296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2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C1D605A5-973D-444A-B499-6EEF2A75182A}"/>
                  </a:ext>
                </a:extLst>
              </p:cNvPr>
              <p:cNvSpPr/>
              <p:nvPr/>
            </p:nvSpPr>
            <p:spPr>
              <a:xfrm>
                <a:off x="5378912" y="2974108"/>
                <a:ext cx="201200" cy="20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2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EE88F303-4FA1-4DD8-9BA2-646AB0C99EAC}"/>
                  </a:ext>
                </a:extLst>
              </p:cNvPr>
              <p:cNvSpPr/>
              <p:nvPr/>
            </p:nvSpPr>
            <p:spPr>
              <a:xfrm>
                <a:off x="4644008" y="1284212"/>
                <a:ext cx="175334" cy="1753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2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公众号：陈西设计之家。微信搜索即可">
                <a:extLst>
                  <a:ext uri="{FF2B5EF4-FFF2-40B4-BE49-F238E27FC236}">
                    <a16:creationId xmlns:a16="http://schemas.microsoft.com/office/drawing/2014/main" id="{6818F652-8894-432E-ADBF-49B5B6914293}"/>
                  </a:ext>
                </a:extLst>
              </p:cNvPr>
              <p:cNvSpPr/>
              <p:nvPr/>
            </p:nvSpPr>
            <p:spPr>
              <a:xfrm>
                <a:off x="3709886" y="3754353"/>
                <a:ext cx="175334" cy="1753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2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0D719955-F1BB-42CA-95B0-042D753C8A03}"/>
                  </a:ext>
                </a:extLst>
              </p:cNvPr>
              <p:cNvSpPr/>
              <p:nvPr/>
            </p:nvSpPr>
            <p:spPr>
              <a:xfrm>
                <a:off x="2882997" y="2131209"/>
                <a:ext cx="175334" cy="1753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2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六边形 15">
              <a:extLst>
                <a:ext uri="{FF2B5EF4-FFF2-40B4-BE49-F238E27FC236}">
                  <a16:creationId xmlns:a16="http://schemas.microsoft.com/office/drawing/2014/main" id="{13B0B260-2489-43C4-8777-99CEB651B36D}"/>
                </a:ext>
              </a:extLst>
            </p:cNvPr>
            <p:cNvSpPr/>
            <p:nvPr/>
          </p:nvSpPr>
          <p:spPr>
            <a:xfrm rot="20402482">
              <a:off x="6384696" y="5246048"/>
              <a:ext cx="905860" cy="816338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2"/>
              <a:r>
                <a:rPr lang="en-US" altLang="zh-CN" sz="2800" b="1" dirty="0">
                  <a:solidFill>
                    <a:prstClr val="white"/>
                  </a:solidFill>
                </a:rPr>
                <a:t>03</a:t>
              </a:r>
              <a:endParaRPr lang="zh-CN" altLang="en-US" sz="2800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六边形 16">
              <a:extLst>
                <a:ext uri="{FF2B5EF4-FFF2-40B4-BE49-F238E27FC236}">
                  <a16:creationId xmlns:a16="http://schemas.microsoft.com/office/drawing/2014/main" id="{BD2842DA-4C4E-48D7-AC4D-D699831D09BB}"/>
                </a:ext>
              </a:extLst>
            </p:cNvPr>
            <p:cNvSpPr/>
            <p:nvPr/>
          </p:nvSpPr>
          <p:spPr>
            <a:xfrm rot="20402482">
              <a:off x="4658636" y="2100720"/>
              <a:ext cx="905860" cy="816338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2"/>
              <a:r>
                <a:rPr lang="en-US" altLang="zh-CN" sz="2800" b="1" dirty="0">
                  <a:solidFill>
                    <a:prstClr val="white"/>
                  </a:solidFill>
                </a:rPr>
                <a:t>01</a:t>
              </a:r>
              <a:endParaRPr lang="zh-CN" altLang="en-US" sz="2800" b="1" dirty="0">
                <a:solidFill>
                  <a:prstClr val="white"/>
                </a:solidFill>
              </a:endParaRPr>
            </a:p>
          </p:txBody>
        </p:sp>
        <p:sp>
          <p:nvSpPr>
            <p:cNvPr id="18" name="六边形 17">
              <a:extLst>
                <a:ext uri="{FF2B5EF4-FFF2-40B4-BE49-F238E27FC236}">
                  <a16:creationId xmlns:a16="http://schemas.microsoft.com/office/drawing/2014/main" id="{AF3E93DE-B2C5-46A8-8EBC-1C7E96261E8B}"/>
                </a:ext>
              </a:extLst>
            </p:cNvPr>
            <p:cNvSpPr/>
            <p:nvPr/>
          </p:nvSpPr>
          <p:spPr>
            <a:xfrm rot="20305270">
              <a:off x="7176236" y="2907646"/>
              <a:ext cx="905860" cy="816338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2"/>
              <a:r>
                <a:rPr lang="en-US" altLang="zh-CN" sz="2800" b="1" dirty="0">
                  <a:solidFill>
                    <a:prstClr val="white"/>
                  </a:solidFill>
                </a:rPr>
                <a:t>02</a:t>
              </a:r>
              <a:endParaRPr lang="zh-CN" altLang="en-US" sz="2800" b="1" dirty="0">
                <a:solidFill>
                  <a:prstClr val="white"/>
                </a:solidFill>
              </a:endParaRPr>
            </a:p>
          </p:txBody>
        </p:sp>
        <p:sp>
          <p:nvSpPr>
            <p:cNvPr id="19" name="六边形 18">
              <a:extLst>
                <a:ext uri="{FF2B5EF4-FFF2-40B4-BE49-F238E27FC236}">
                  <a16:creationId xmlns:a16="http://schemas.microsoft.com/office/drawing/2014/main" id="{53D5C099-11A0-42FE-AE08-FD371FC4E55B}"/>
                </a:ext>
              </a:extLst>
            </p:cNvPr>
            <p:cNvSpPr/>
            <p:nvPr/>
          </p:nvSpPr>
          <p:spPr>
            <a:xfrm rot="19463434">
              <a:off x="3886132" y="4464280"/>
              <a:ext cx="905860" cy="816338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2"/>
              <a:r>
                <a:rPr lang="en-US" altLang="zh-CN" sz="2800" b="1" dirty="0">
                  <a:solidFill>
                    <a:prstClr val="white"/>
                  </a:solidFill>
                </a:rPr>
                <a:t>04</a:t>
              </a:r>
              <a:endParaRPr lang="zh-CN" altLang="en-US" sz="2800" b="1" dirty="0">
                <a:solidFill>
                  <a:prstClr val="white"/>
                </a:solidFill>
              </a:endParaRPr>
            </a:p>
          </p:txBody>
        </p:sp>
        <p:grpSp>
          <p:nvGrpSpPr>
            <p:cNvPr id="28" name="组合 14">
              <a:extLst>
                <a:ext uri="{FF2B5EF4-FFF2-40B4-BE49-F238E27FC236}">
                  <a16:creationId xmlns:a16="http://schemas.microsoft.com/office/drawing/2014/main" id="{6E2249A0-1B6B-44BA-A789-EBCBD12C8E2F}"/>
                </a:ext>
              </a:extLst>
            </p:cNvPr>
            <p:cNvGrpSpPr/>
            <p:nvPr/>
          </p:nvGrpSpPr>
          <p:grpSpPr>
            <a:xfrm>
              <a:off x="4891091" y="3010171"/>
              <a:ext cx="2048875" cy="2048875"/>
              <a:chOff x="3491880" y="1823438"/>
              <a:chExt cx="1487325" cy="1487325"/>
            </a:xfrm>
          </p:grpSpPr>
          <p:sp>
            <p:nvSpPr>
              <p:cNvPr id="29" name="公众号：陈西设计之家。微信搜索即可">
                <a:extLst>
                  <a:ext uri="{FF2B5EF4-FFF2-40B4-BE49-F238E27FC236}">
                    <a16:creationId xmlns:a16="http://schemas.microsoft.com/office/drawing/2014/main" id="{A48F207C-AA8B-4076-AD5D-8EA8A01E9BFD}"/>
                  </a:ext>
                </a:extLst>
              </p:cNvPr>
              <p:cNvSpPr/>
              <p:nvPr/>
            </p:nvSpPr>
            <p:spPr>
              <a:xfrm>
                <a:off x="3491880" y="1823438"/>
                <a:ext cx="1487325" cy="1487325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2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TextBox 28">
                <a:extLst>
                  <a:ext uri="{FF2B5EF4-FFF2-40B4-BE49-F238E27FC236}">
                    <a16:creationId xmlns:a16="http://schemas.microsoft.com/office/drawing/2014/main" id="{E1FF8C07-D604-4256-A96F-03DEB72C5CD1}"/>
                  </a:ext>
                </a:extLst>
              </p:cNvPr>
              <p:cNvSpPr txBox="1"/>
              <p:nvPr/>
            </p:nvSpPr>
            <p:spPr>
              <a:xfrm>
                <a:off x="3735616" y="2395938"/>
                <a:ext cx="1027741" cy="335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282">
                  <a:defRPr/>
                </a:pPr>
                <a:r>
                  <a:rPr lang="zh-CN" altLang="en-US" sz="2400" b="1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方正兰亭中粗黑_GBK" pitchFamily="2" charset="-122"/>
                    <a:ea typeface="方正兰亭中粗黑_GBK" pitchFamily="2" charset="-122"/>
                  </a:rPr>
                  <a:t>家属反应</a:t>
                </a:r>
              </a:p>
            </p:txBody>
          </p:sp>
        </p:grpSp>
      </p:grpSp>
      <p:sp>
        <p:nvSpPr>
          <p:cNvPr id="3" name="TextBox 60">
            <a:extLst>
              <a:ext uri="{FF2B5EF4-FFF2-40B4-BE49-F238E27FC236}">
                <a16:creationId xmlns:a16="http://schemas.microsoft.com/office/drawing/2014/main" id="{FC871CE6-1AA5-4017-8EBD-40129F459117}"/>
              </a:ext>
            </a:extLst>
          </p:cNvPr>
          <p:cNvSpPr txBox="1"/>
          <p:nvPr/>
        </p:nvSpPr>
        <p:spPr>
          <a:xfrm>
            <a:off x="8293783" y="1909729"/>
            <a:ext cx="9060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委屈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57">
            <a:extLst>
              <a:ext uri="{FF2B5EF4-FFF2-40B4-BE49-F238E27FC236}">
                <a16:creationId xmlns:a16="http://schemas.microsoft.com/office/drawing/2014/main" id="{5FEE5830-FED1-49FD-8BD4-10B8A3C5D6E8}"/>
              </a:ext>
            </a:extLst>
          </p:cNvPr>
          <p:cNvSpPr txBox="1"/>
          <p:nvPr/>
        </p:nvSpPr>
        <p:spPr>
          <a:xfrm>
            <a:off x="234684" y="1855852"/>
            <a:ext cx="388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病人治疗无望，家属极度悲伤，无法克制时，会影响病人情绪，加重病情。</a:t>
            </a:r>
            <a:endParaRPr lang="en-US" altLang="zh-CN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3" name="TextBox 60">
            <a:extLst>
              <a:ext uri="{FF2B5EF4-FFF2-40B4-BE49-F238E27FC236}">
                <a16:creationId xmlns:a16="http://schemas.microsoft.com/office/drawing/2014/main" id="{CE5CDB1E-4A30-4E1B-9A98-393E59678136}"/>
              </a:ext>
            </a:extLst>
          </p:cNvPr>
          <p:cNvSpPr txBox="1"/>
          <p:nvPr/>
        </p:nvSpPr>
        <p:spPr>
          <a:xfrm>
            <a:off x="7711478" y="4778747"/>
            <a:ext cx="19880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忧虑与烦恼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60">
            <a:extLst>
              <a:ext uri="{FF2B5EF4-FFF2-40B4-BE49-F238E27FC236}">
                <a16:creationId xmlns:a16="http://schemas.microsoft.com/office/drawing/2014/main" id="{38D2A448-F3E4-43B5-9289-CECED2664CC8}"/>
              </a:ext>
            </a:extLst>
          </p:cNvPr>
          <p:cNvSpPr txBox="1"/>
          <p:nvPr/>
        </p:nvSpPr>
        <p:spPr>
          <a:xfrm>
            <a:off x="2303480" y="1303224"/>
            <a:ext cx="19880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忧伤、悲痛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TextBox 60">
            <a:extLst>
              <a:ext uri="{FF2B5EF4-FFF2-40B4-BE49-F238E27FC236}">
                <a16:creationId xmlns:a16="http://schemas.microsoft.com/office/drawing/2014/main" id="{F1AB61F4-3C7F-4ADA-A406-FB5834EF4996}"/>
              </a:ext>
            </a:extLst>
          </p:cNvPr>
          <p:cNvSpPr txBox="1"/>
          <p:nvPr/>
        </p:nvSpPr>
        <p:spPr>
          <a:xfrm>
            <a:off x="2055371" y="3862650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悲观失望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灯片编号占位符 3">
            <a:extLst>
              <a:ext uri="{FF2B5EF4-FFF2-40B4-BE49-F238E27FC236}">
                <a16:creationId xmlns:a16="http://schemas.microsoft.com/office/drawing/2014/main" id="{25EC6AB6-C8EF-46D7-895E-AAE3D9E45FE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3B8228C-9609-428B-8A75-F770E1975750}"/>
              </a:ext>
            </a:extLst>
          </p:cNvPr>
          <p:cNvSpPr/>
          <p:nvPr/>
        </p:nvSpPr>
        <p:spPr>
          <a:xfrm>
            <a:off x="3579279" y="142765"/>
            <a:ext cx="45961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临终病人家属护理</a:t>
            </a:r>
          </a:p>
        </p:txBody>
      </p:sp>
      <p:sp>
        <p:nvSpPr>
          <p:cNvPr id="20" name="TextBox 57">
            <a:extLst>
              <a:ext uri="{FF2B5EF4-FFF2-40B4-BE49-F238E27FC236}">
                <a16:creationId xmlns:a16="http://schemas.microsoft.com/office/drawing/2014/main" id="{AC98F608-FC94-4071-B4A9-D67B0BD2207B}"/>
              </a:ext>
            </a:extLst>
          </p:cNvPr>
          <p:cNvSpPr txBox="1"/>
          <p:nvPr/>
        </p:nvSpPr>
        <p:spPr>
          <a:xfrm>
            <a:off x="8175410" y="2456016"/>
            <a:ext cx="388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病人向家属发泄情绪，家属忍气吞声、委曲求全。</a:t>
            </a:r>
            <a:endParaRPr lang="en-US" altLang="zh-CN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1" name="TextBox 57">
            <a:extLst>
              <a:ext uri="{FF2B5EF4-FFF2-40B4-BE49-F238E27FC236}">
                <a16:creationId xmlns:a16="http://schemas.microsoft.com/office/drawing/2014/main" id="{E5A2F4A7-8AFC-425B-8A59-042E804330AA}"/>
              </a:ext>
            </a:extLst>
          </p:cNvPr>
          <p:cNvSpPr txBox="1"/>
          <p:nvPr/>
        </p:nvSpPr>
        <p:spPr>
          <a:xfrm>
            <a:off x="308854" y="4436671"/>
            <a:ext cx="388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长期精神、体力及经济的耗费，流露出嫌弃、不耐烦的情绪。</a:t>
            </a:r>
            <a:endParaRPr lang="en-US" altLang="zh-CN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A3AD6045-C3E3-4381-B0F6-322CD403A8F6}"/>
              </a:ext>
            </a:extLst>
          </p:cNvPr>
          <p:cNvSpPr txBox="1"/>
          <p:nvPr/>
        </p:nvSpPr>
        <p:spPr>
          <a:xfrm>
            <a:off x="7711478" y="5373741"/>
            <a:ext cx="41716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24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家属生活和工作秩序大乱，难以应付，出现忧虑、烦恼。</a:t>
            </a:r>
            <a:endParaRPr lang="en-US" altLang="zh-CN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322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2">
            <a:extLst>
              <a:ext uri="{FF2B5EF4-FFF2-40B4-BE49-F238E27FC236}">
                <a16:creationId xmlns:a16="http://schemas.microsoft.com/office/drawing/2014/main" id="{8C834075-B6F9-4499-BCC4-B59588FE571F}"/>
              </a:ext>
            </a:extLst>
          </p:cNvPr>
          <p:cNvSpPr/>
          <p:nvPr/>
        </p:nvSpPr>
        <p:spPr>
          <a:xfrm>
            <a:off x="1595930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10">
            <a:extLst>
              <a:ext uri="{FF2B5EF4-FFF2-40B4-BE49-F238E27FC236}">
                <a16:creationId xmlns:a16="http://schemas.microsoft.com/office/drawing/2014/main" id="{38C20223-BF61-4319-9A14-71331740137A}"/>
              </a:ext>
            </a:extLst>
          </p:cNvPr>
          <p:cNvSpPr/>
          <p:nvPr/>
        </p:nvSpPr>
        <p:spPr>
          <a:xfrm>
            <a:off x="3343052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17">
            <a:extLst>
              <a:ext uri="{FF2B5EF4-FFF2-40B4-BE49-F238E27FC236}">
                <a16:creationId xmlns:a16="http://schemas.microsoft.com/office/drawing/2014/main" id="{BA15BBF7-22C2-49D3-BCC4-89FDF0B09F59}"/>
              </a:ext>
            </a:extLst>
          </p:cNvPr>
          <p:cNvSpPr/>
          <p:nvPr/>
        </p:nvSpPr>
        <p:spPr>
          <a:xfrm>
            <a:off x="5090174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23">
            <a:extLst>
              <a:ext uri="{FF2B5EF4-FFF2-40B4-BE49-F238E27FC236}">
                <a16:creationId xmlns:a16="http://schemas.microsoft.com/office/drawing/2014/main" id="{B5659F0D-EBAA-4E82-A131-984255519BAC}"/>
              </a:ext>
            </a:extLst>
          </p:cNvPr>
          <p:cNvSpPr/>
          <p:nvPr/>
        </p:nvSpPr>
        <p:spPr>
          <a:xfrm>
            <a:off x="6837296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28">
            <a:extLst>
              <a:ext uri="{FF2B5EF4-FFF2-40B4-BE49-F238E27FC236}">
                <a16:creationId xmlns:a16="http://schemas.microsoft.com/office/drawing/2014/main" id="{40055F0F-6C0E-4338-8B8A-A9A22CD5474E}"/>
              </a:ext>
            </a:extLst>
          </p:cNvPr>
          <p:cNvSpPr/>
          <p:nvPr/>
        </p:nvSpPr>
        <p:spPr>
          <a:xfrm>
            <a:off x="8584420" y="3824276"/>
            <a:ext cx="2143270" cy="37422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38">
            <a:extLst>
              <a:ext uri="{FF2B5EF4-FFF2-40B4-BE49-F238E27FC236}">
                <a16:creationId xmlns:a16="http://schemas.microsoft.com/office/drawing/2014/main" id="{9A563F68-1DD8-4899-A969-3D3632D837FC}"/>
              </a:ext>
            </a:extLst>
          </p:cNvPr>
          <p:cNvGrpSpPr/>
          <p:nvPr/>
        </p:nvGrpSpPr>
        <p:grpSpPr>
          <a:xfrm>
            <a:off x="1484035" y="2279281"/>
            <a:ext cx="621400" cy="1851176"/>
            <a:chOff x="1257197" y="1480295"/>
            <a:chExt cx="714513" cy="2128565"/>
          </a:xfrm>
        </p:grpSpPr>
        <p:cxnSp>
          <p:nvCxnSpPr>
            <p:cNvPr id="60" name="Straight Connector 5">
              <a:extLst>
                <a:ext uri="{FF2B5EF4-FFF2-40B4-BE49-F238E27FC236}">
                  <a16:creationId xmlns:a16="http://schemas.microsoft.com/office/drawing/2014/main" id="{18745D52-DFA0-42D8-ABBD-AAE151F012C0}"/>
                </a:ext>
              </a:extLst>
            </p:cNvPr>
            <p:cNvCxnSpPr/>
            <p:nvPr/>
          </p:nvCxnSpPr>
          <p:spPr>
            <a:xfrm flipV="1">
              <a:off x="1618732" y="2168221"/>
              <a:ext cx="0" cy="115520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">
              <a:extLst>
                <a:ext uri="{FF2B5EF4-FFF2-40B4-BE49-F238E27FC236}">
                  <a16:creationId xmlns:a16="http://schemas.microsoft.com/office/drawing/2014/main" id="{886BB3B9-611C-48E1-A2EE-DE2CEAB7A639}"/>
                </a:ext>
              </a:extLst>
            </p:cNvPr>
            <p:cNvSpPr/>
            <p:nvPr/>
          </p:nvSpPr>
          <p:spPr>
            <a:xfrm>
              <a:off x="1257197" y="1480295"/>
              <a:ext cx="714513" cy="714513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33">
              <a:extLst>
                <a:ext uri="{FF2B5EF4-FFF2-40B4-BE49-F238E27FC236}">
                  <a16:creationId xmlns:a16="http://schemas.microsoft.com/office/drawing/2014/main" id="{BDB13B80-B91B-44E7-9762-7D0FA9E32B56}"/>
                </a:ext>
              </a:extLst>
            </p:cNvPr>
            <p:cNvSpPr/>
            <p:nvPr/>
          </p:nvSpPr>
          <p:spPr>
            <a:xfrm>
              <a:off x="1477541" y="3335035"/>
              <a:ext cx="273825" cy="2738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39">
            <a:extLst>
              <a:ext uri="{FF2B5EF4-FFF2-40B4-BE49-F238E27FC236}">
                <a16:creationId xmlns:a16="http://schemas.microsoft.com/office/drawing/2014/main" id="{7A87C83F-7D02-49C4-8784-CC9AEB89F703}"/>
              </a:ext>
            </a:extLst>
          </p:cNvPr>
          <p:cNvGrpSpPr/>
          <p:nvPr/>
        </p:nvGrpSpPr>
        <p:grpSpPr>
          <a:xfrm>
            <a:off x="3231157" y="3892316"/>
            <a:ext cx="621400" cy="1851176"/>
            <a:chOff x="3266116" y="3335035"/>
            <a:chExt cx="714513" cy="2128565"/>
          </a:xfrm>
        </p:grpSpPr>
        <p:cxnSp>
          <p:nvCxnSpPr>
            <p:cNvPr id="64" name="Straight Connector 13">
              <a:extLst>
                <a:ext uri="{FF2B5EF4-FFF2-40B4-BE49-F238E27FC236}">
                  <a16:creationId xmlns:a16="http://schemas.microsoft.com/office/drawing/2014/main" id="{8AE2A37A-FF7C-41EC-80DC-B06473FD6F94}"/>
                </a:ext>
              </a:extLst>
            </p:cNvPr>
            <p:cNvCxnSpPr/>
            <p:nvPr/>
          </p:nvCxnSpPr>
          <p:spPr>
            <a:xfrm flipV="1">
              <a:off x="3627651" y="3608860"/>
              <a:ext cx="0" cy="115520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14">
              <a:extLst>
                <a:ext uri="{FF2B5EF4-FFF2-40B4-BE49-F238E27FC236}">
                  <a16:creationId xmlns:a16="http://schemas.microsoft.com/office/drawing/2014/main" id="{0ECD3A19-F78C-4C8A-A4DD-E6BEC89C9A69}"/>
                </a:ext>
              </a:extLst>
            </p:cNvPr>
            <p:cNvSpPr/>
            <p:nvPr/>
          </p:nvSpPr>
          <p:spPr>
            <a:xfrm>
              <a:off x="3266116" y="4749087"/>
              <a:ext cx="714513" cy="714513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34">
              <a:extLst>
                <a:ext uri="{FF2B5EF4-FFF2-40B4-BE49-F238E27FC236}">
                  <a16:creationId xmlns:a16="http://schemas.microsoft.com/office/drawing/2014/main" id="{B37701AD-AD9D-440F-9984-F5912F6B6D00}"/>
                </a:ext>
              </a:extLst>
            </p:cNvPr>
            <p:cNvSpPr/>
            <p:nvPr/>
          </p:nvSpPr>
          <p:spPr>
            <a:xfrm>
              <a:off x="3486460" y="3335035"/>
              <a:ext cx="273825" cy="27382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40">
            <a:extLst>
              <a:ext uri="{FF2B5EF4-FFF2-40B4-BE49-F238E27FC236}">
                <a16:creationId xmlns:a16="http://schemas.microsoft.com/office/drawing/2014/main" id="{88AE69EA-D85A-4A0F-ABDA-5BF98C9CE592}"/>
              </a:ext>
            </a:extLst>
          </p:cNvPr>
          <p:cNvGrpSpPr/>
          <p:nvPr/>
        </p:nvGrpSpPr>
        <p:grpSpPr>
          <a:xfrm>
            <a:off x="4978279" y="2279281"/>
            <a:ext cx="621400" cy="1851176"/>
            <a:chOff x="5275035" y="1480295"/>
            <a:chExt cx="714513" cy="2128565"/>
          </a:xfrm>
        </p:grpSpPr>
        <p:cxnSp>
          <p:nvCxnSpPr>
            <p:cNvPr id="68" name="Straight Connector 20">
              <a:extLst>
                <a:ext uri="{FF2B5EF4-FFF2-40B4-BE49-F238E27FC236}">
                  <a16:creationId xmlns:a16="http://schemas.microsoft.com/office/drawing/2014/main" id="{9BE35FAE-43F6-414A-BDB2-ACAD73EDD678}"/>
                </a:ext>
              </a:extLst>
            </p:cNvPr>
            <p:cNvCxnSpPr/>
            <p:nvPr/>
          </p:nvCxnSpPr>
          <p:spPr>
            <a:xfrm flipV="1">
              <a:off x="5636570" y="2168221"/>
              <a:ext cx="0" cy="115520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21">
              <a:extLst>
                <a:ext uri="{FF2B5EF4-FFF2-40B4-BE49-F238E27FC236}">
                  <a16:creationId xmlns:a16="http://schemas.microsoft.com/office/drawing/2014/main" id="{FEBF1404-CFAF-4A87-ADFC-1ADC739CA9E1}"/>
                </a:ext>
              </a:extLst>
            </p:cNvPr>
            <p:cNvSpPr/>
            <p:nvPr/>
          </p:nvSpPr>
          <p:spPr>
            <a:xfrm>
              <a:off x="5275035" y="1480295"/>
              <a:ext cx="714513" cy="714513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35">
              <a:extLst>
                <a:ext uri="{FF2B5EF4-FFF2-40B4-BE49-F238E27FC236}">
                  <a16:creationId xmlns:a16="http://schemas.microsoft.com/office/drawing/2014/main" id="{DF9D9CB6-C086-443E-BC96-7D159C0D6590}"/>
                </a:ext>
              </a:extLst>
            </p:cNvPr>
            <p:cNvSpPr/>
            <p:nvPr/>
          </p:nvSpPr>
          <p:spPr>
            <a:xfrm>
              <a:off x="5495379" y="3335035"/>
              <a:ext cx="273825" cy="273825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41">
            <a:extLst>
              <a:ext uri="{FF2B5EF4-FFF2-40B4-BE49-F238E27FC236}">
                <a16:creationId xmlns:a16="http://schemas.microsoft.com/office/drawing/2014/main" id="{233EE349-9D16-4647-985A-7B11D9282FC8}"/>
              </a:ext>
            </a:extLst>
          </p:cNvPr>
          <p:cNvGrpSpPr/>
          <p:nvPr/>
        </p:nvGrpSpPr>
        <p:grpSpPr>
          <a:xfrm>
            <a:off x="6725401" y="3892316"/>
            <a:ext cx="621400" cy="1851176"/>
            <a:chOff x="7283954" y="3335035"/>
            <a:chExt cx="714513" cy="2128565"/>
          </a:xfrm>
        </p:grpSpPr>
        <p:cxnSp>
          <p:nvCxnSpPr>
            <p:cNvPr id="72" name="Straight Connector 25">
              <a:extLst>
                <a:ext uri="{FF2B5EF4-FFF2-40B4-BE49-F238E27FC236}">
                  <a16:creationId xmlns:a16="http://schemas.microsoft.com/office/drawing/2014/main" id="{8F1C5F83-0B22-4D1B-8B05-9756A41C3124}"/>
                </a:ext>
              </a:extLst>
            </p:cNvPr>
            <p:cNvCxnSpPr/>
            <p:nvPr/>
          </p:nvCxnSpPr>
          <p:spPr>
            <a:xfrm flipV="1">
              <a:off x="7645489" y="3608860"/>
              <a:ext cx="0" cy="115520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26">
              <a:extLst>
                <a:ext uri="{FF2B5EF4-FFF2-40B4-BE49-F238E27FC236}">
                  <a16:creationId xmlns:a16="http://schemas.microsoft.com/office/drawing/2014/main" id="{E620A93B-6966-443F-9C04-12D619E71ED5}"/>
                </a:ext>
              </a:extLst>
            </p:cNvPr>
            <p:cNvSpPr/>
            <p:nvPr/>
          </p:nvSpPr>
          <p:spPr>
            <a:xfrm>
              <a:off x="7283954" y="4749087"/>
              <a:ext cx="714513" cy="714513"/>
            </a:xfrm>
            <a:prstGeom prst="ellipse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36">
              <a:extLst>
                <a:ext uri="{FF2B5EF4-FFF2-40B4-BE49-F238E27FC236}">
                  <a16:creationId xmlns:a16="http://schemas.microsoft.com/office/drawing/2014/main" id="{E833A44C-3C1D-4F52-A92D-04E1DC4E26C7}"/>
                </a:ext>
              </a:extLst>
            </p:cNvPr>
            <p:cNvSpPr/>
            <p:nvPr/>
          </p:nvSpPr>
          <p:spPr>
            <a:xfrm>
              <a:off x="7504298" y="3335035"/>
              <a:ext cx="273825" cy="273825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42">
            <a:extLst>
              <a:ext uri="{FF2B5EF4-FFF2-40B4-BE49-F238E27FC236}">
                <a16:creationId xmlns:a16="http://schemas.microsoft.com/office/drawing/2014/main" id="{84472628-590E-4EAC-855B-06A06076C8AC}"/>
              </a:ext>
            </a:extLst>
          </p:cNvPr>
          <p:cNvGrpSpPr/>
          <p:nvPr/>
        </p:nvGrpSpPr>
        <p:grpSpPr>
          <a:xfrm>
            <a:off x="8472525" y="2279281"/>
            <a:ext cx="621400" cy="1851176"/>
            <a:chOff x="9292875" y="1480295"/>
            <a:chExt cx="714513" cy="2128565"/>
          </a:xfrm>
        </p:grpSpPr>
        <p:cxnSp>
          <p:nvCxnSpPr>
            <p:cNvPr id="76" name="Straight Connector 31">
              <a:extLst>
                <a:ext uri="{FF2B5EF4-FFF2-40B4-BE49-F238E27FC236}">
                  <a16:creationId xmlns:a16="http://schemas.microsoft.com/office/drawing/2014/main" id="{10BD6F4A-2889-4E48-B380-689EC1B83A61}"/>
                </a:ext>
              </a:extLst>
            </p:cNvPr>
            <p:cNvCxnSpPr/>
            <p:nvPr/>
          </p:nvCxnSpPr>
          <p:spPr>
            <a:xfrm flipV="1">
              <a:off x="9654410" y="2168221"/>
              <a:ext cx="0" cy="115520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32">
              <a:extLst>
                <a:ext uri="{FF2B5EF4-FFF2-40B4-BE49-F238E27FC236}">
                  <a16:creationId xmlns:a16="http://schemas.microsoft.com/office/drawing/2014/main" id="{B10E7221-962C-4CB8-8C7D-875DEDE39B21}"/>
                </a:ext>
              </a:extLst>
            </p:cNvPr>
            <p:cNvSpPr/>
            <p:nvPr/>
          </p:nvSpPr>
          <p:spPr>
            <a:xfrm>
              <a:off x="9292875" y="1480295"/>
              <a:ext cx="714513" cy="714513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37">
              <a:extLst>
                <a:ext uri="{FF2B5EF4-FFF2-40B4-BE49-F238E27FC236}">
                  <a16:creationId xmlns:a16="http://schemas.microsoft.com/office/drawing/2014/main" id="{849D9167-59E0-4F1C-A24C-FC3A04C9740B}"/>
                </a:ext>
              </a:extLst>
            </p:cNvPr>
            <p:cNvSpPr/>
            <p:nvPr/>
          </p:nvSpPr>
          <p:spPr>
            <a:xfrm>
              <a:off x="9513219" y="3335035"/>
              <a:ext cx="273825" cy="273825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Inhaltsplatzhalter 4">
            <a:extLst>
              <a:ext uri="{FF2B5EF4-FFF2-40B4-BE49-F238E27FC236}">
                <a16:creationId xmlns:a16="http://schemas.microsoft.com/office/drawing/2014/main" id="{F55B838C-2C23-459C-AEB1-AC25C815278C}"/>
              </a:ext>
            </a:extLst>
          </p:cNvPr>
          <p:cNvSpPr txBox="1"/>
          <p:nvPr/>
        </p:nvSpPr>
        <p:spPr>
          <a:xfrm>
            <a:off x="1079343" y="4225970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1"/>
                </a:solidFill>
                <a:latin typeface="+mj-lt"/>
              </a:rPr>
              <a:t>1</a:t>
            </a:r>
            <a:endParaRPr 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Inhaltsplatzhalter 4">
            <a:extLst>
              <a:ext uri="{FF2B5EF4-FFF2-40B4-BE49-F238E27FC236}">
                <a16:creationId xmlns:a16="http://schemas.microsoft.com/office/drawing/2014/main" id="{592B0ADD-59E8-4E06-B259-CAC9AA635202}"/>
              </a:ext>
            </a:extLst>
          </p:cNvPr>
          <p:cNvSpPr txBox="1"/>
          <p:nvPr/>
        </p:nvSpPr>
        <p:spPr>
          <a:xfrm>
            <a:off x="2861774" y="3352866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2"/>
                </a:solidFill>
                <a:latin typeface="+mj-lt"/>
              </a:rPr>
              <a:t>2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1" name="Inhaltsplatzhalter 4">
            <a:extLst>
              <a:ext uri="{FF2B5EF4-FFF2-40B4-BE49-F238E27FC236}">
                <a16:creationId xmlns:a16="http://schemas.microsoft.com/office/drawing/2014/main" id="{B8DC1059-942D-4F50-ADF8-57389AD4F17C}"/>
              </a:ext>
            </a:extLst>
          </p:cNvPr>
          <p:cNvSpPr txBox="1"/>
          <p:nvPr/>
        </p:nvSpPr>
        <p:spPr>
          <a:xfrm>
            <a:off x="4568088" y="4259462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3"/>
                </a:solidFill>
                <a:latin typeface="+mj-lt"/>
              </a:rPr>
              <a:t>3</a:t>
            </a:r>
            <a:endParaRPr lang="en-US" sz="20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2" name="Inhaltsplatzhalter 4">
            <a:extLst>
              <a:ext uri="{FF2B5EF4-FFF2-40B4-BE49-F238E27FC236}">
                <a16:creationId xmlns:a16="http://schemas.microsoft.com/office/drawing/2014/main" id="{9A791241-363B-4D6B-BFDC-6FBC3BD3CC4B}"/>
              </a:ext>
            </a:extLst>
          </p:cNvPr>
          <p:cNvSpPr txBox="1"/>
          <p:nvPr/>
        </p:nvSpPr>
        <p:spPr>
          <a:xfrm>
            <a:off x="6314237" y="3352866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4"/>
                </a:solidFill>
                <a:latin typeface="+mj-lt"/>
              </a:rPr>
              <a:t>4</a:t>
            </a:r>
            <a:endParaRPr lang="en-US" sz="2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7" name="Inhaltsplatzhalter 4">
            <a:extLst>
              <a:ext uri="{FF2B5EF4-FFF2-40B4-BE49-F238E27FC236}">
                <a16:creationId xmlns:a16="http://schemas.microsoft.com/office/drawing/2014/main" id="{160B176F-60CB-474D-B8E8-98C673FF4FAB}"/>
              </a:ext>
            </a:extLst>
          </p:cNvPr>
          <p:cNvSpPr txBox="1"/>
          <p:nvPr/>
        </p:nvSpPr>
        <p:spPr>
          <a:xfrm>
            <a:off x="8070770" y="4259462"/>
            <a:ext cx="14437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800" b="1" dirty="0">
                <a:solidFill>
                  <a:schemeClr val="accent5"/>
                </a:solidFill>
                <a:latin typeface="+mj-lt"/>
              </a:rPr>
              <a:t>5</a:t>
            </a:r>
            <a:endParaRPr lang="en-US" sz="2000" dirty="0">
              <a:solidFill>
                <a:schemeClr val="accent5"/>
              </a:solidFill>
              <a:latin typeface="+mn-lt"/>
            </a:endParaRPr>
          </a:p>
        </p:txBody>
      </p:sp>
      <p:grpSp>
        <p:nvGrpSpPr>
          <p:cNvPr id="89" name="Group 54">
            <a:extLst>
              <a:ext uri="{FF2B5EF4-FFF2-40B4-BE49-F238E27FC236}">
                <a16:creationId xmlns:a16="http://schemas.microsoft.com/office/drawing/2014/main" id="{6C9138CF-44D3-405D-8BAE-4B5CEC0B6A1C}"/>
              </a:ext>
            </a:extLst>
          </p:cNvPr>
          <p:cNvGrpSpPr/>
          <p:nvPr/>
        </p:nvGrpSpPr>
        <p:grpSpPr>
          <a:xfrm>
            <a:off x="8559446" y="2494368"/>
            <a:ext cx="447556" cy="212712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B287BCE6-B327-4BB0-9F92-62050B5FA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F55EF909-A8A2-4E93-8C6D-FBAC1303959B}"/>
                </a:ext>
              </a:extLst>
            </p:cNvPr>
            <p:cNvSpPr/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4C1E1F71-C722-4F42-97A3-2350302B1C03}"/>
                </a:ext>
              </a:extLst>
            </p:cNvPr>
            <p:cNvSpPr/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3" name="Freeform 124">
            <a:extLst>
              <a:ext uri="{FF2B5EF4-FFF2-40B4-BE49-F238E27FC236}">
                <a16:creationId xmlns:a16="http://schemas.microsoft.com/office/drawing/2014/main" id="{6146F386-9F93-434D-81B8-42BB3646C6A2}"/>
              </a:ext>
            </a:extLst>
          </p:cNvPr>
          <p:cNvSpPr>
            <a:spLocks noEditPoints="1"/>
          </p:cNvSpPr>
          <p:nvPr/>
        </p:nvSpPr>
        <p:spPr bwMode="auto">
          <a:xfrm>
            <a:off x="5074160" y="2395167"/>
            <a:ext cx="448786" cy="39591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4" name="Freeform 164">
            <a:extLst>
              <a:ext uri="{FF2B5EF4-FFF2-40B4-BE49-F238E27FC236}">
                <a16:creationId xmlns:a16="http://schemas.microsoft.com/office/drawing/2014/main" id="{CA6BE341-076A-4290-8515-20C13AED2857}"/>
              </a:ext>
            </a:extLst>
          </p:cNvPr>
          <p:cNvSpPr>
            <a:spLocks noEditPoints="1"/>
          </p:cNvSpPr>
          <p:nvPr/>
        </p:nvSpPr>
        <p:spPr bwMode="auto">
          <a:xfrm>
            <a:off x="3312023" y="5239501"/>
            <a:ext cx="448786" cy="399604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95" name="Group 60">
            <a:extLst>
              <a:ext uri="{FF2B5EF4-FFF2-40B4-BE49-F238E27FC236}">
                <a16:creationId xmlns:a16="http://schemas.microsoft.com/office/drawing/2014/main" id="{94B16546-AE1F-4295-8057-E8D2D1F12A66}"/>
              </a:ext>
            </a:extLst>
          </p:cNvPr>
          <p:cNvGrpSpPr/>
          <p:nvPr/>
        </p:nvGrpSpPr>
        <p:grpSpPr>
          <a:xfrm>
            <a:off x="1570956" y="2360963"/>
            <a:ext cx="447556" cy="450014"/>
            <a:chOff x="5402263" y="3448050"/>
            <a:chExt cx="577849" cy="581025"/>
          </a:xfrm>
          <a:solidFill>
            <a:schemeClr val="bg1"/>
          </a:solidFill>
        </p:grpSpPr>
        <p:sp>
          <p:nvSpPr>
            <p:cNvPr id="96" name="Freeform 217">
              <a:extLst>
                <a:ext uri="{FF2B5EF4-FFF2-40B4-BE49-F238E27FC236}">
                  <a16:creationId xmlns:a16="http://schemas.microsoft.com/office/drawing/2014/main" id="{48B30911-A9A6-4BA1-813B-B5C71B4ED89C}"/>
                </a:ext>
              </a:extLst>
            </p:cNvPr>
            <p:cNvSpPr/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218">
              <a:extLst>
                <a:ext uri="{FF2B5EF4-FFF2-40B4-BE49-F238E27FC236}">
                  <a16:creationId xmlns:a16="http://schemas.microsoft.com/office/drawing/2014/main" id="{8E855D28-BB23-4304-9AE5-008439010A42}"/>
                </a:ext>
              </a:extLst>
            </p:cNvPr>
            <p:cNvSpPr/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4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19">
              <a:extLst>
                <a:ext uri="{FF2B5EF4-FFF2-40B4-BE49-F238E27FC236}">
                  <a16:creationId xmlns:a16="http://schemas.microsoft.com/office/drawing/2014/main" id="{C576372B-6783-4920-96AF-838C6749BFD9}"/>
                </a:ext>
              </a:extLst>
            </p:cNvPr>
            <p:cNvSpPr/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20">
              <a:extLst>
                <a:ext uri="{FF2B5EF4-FFF2-40B4-BE49-F238E27FC236}">
                  <a16:creationId xmlns:a16="http://schemas.microsoft.com/office/drawing/2014/main" id="{23A8DFDB-8621-40A8-A23A-00B67DA8870E}"/>
                </a:ext>
              </a:extLst>
            </p:cNvPr>
            <p:cNvSpPr/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3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21">
              <a:extLst>
                <a:ext uri="{FF2B5EF4-FFF2-40B4-BE49-F238E27FC236}">
                  <a16:creationId xmlns:a16="http://schemas.microsoft.com/office/drawing/2014/main" id="{00DDE146-5BB3-418A-923C-7A14D98681A6}"/>
                </a:ext>
              </a:extLst>
            </p:cNvPr>
            <p:cNvSpPr/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22">
              <a:extLst>
                <a:ext uri="{FF2B5EF4-FFF2-40B4-BE49-F238E27FC236}">
                  <a16:creationId xmlns:a16="http://schemas.microsoft.com/office/drawing/2014/main" id="{F5FCD12D-5099-4BCF-9524-B9553390B270}"/>
                </a:ext>
              </a:extLst>
            </p:cNvPr>
            <p:cNvSpPr/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223">
              <a:extLst>
                <a:ext uri="{FF2B5EF4-FFF2-40B4-BE49-F238E27FC236}">
                  <a16:creationId xmlns:a16="http://schemas.microsoft.com/office/drawing/2014/main" id="{9D9A6955-BEC2-4E86-AE6C-2B64FDEF6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3" name="Group 68">
            <a:extLst>
              <a:ext uri="{FF2B5EF4-FFF2-40B4-BE49-F238E27FC236}">
                <a16:creationId xmlns:a16="http://schemas.microsoft.com/office/drawing/2014/main" id="{DC8CD81F-12B5-431E-897D-A6940AE8E7D6}"/>
              </a:ext>
            </a:extLst>
          </p:cNvPr>
          <p:cNvGrpSpPr/>
          <p:nvPr/>
        </p:nvGrpSpPr>
        <p:grpSpPr>
          <a:xfrm>
            <a:off x="6836670" y="5190190"/>
            <a:ext cx="383620" cy="448786"/>
            <a:chOff x="4470400" y="4994276"/>
            <a:chExt cx="495300" cy="579438"/>
          </a:xfrm>
          <a:solidFill>
            <a:schemeClr val="bg1"/>
          </a:solidFill>
        </p:grpSpPr>
        <p:sp>
          <p:nvSpPr>
            <p:cNvPr id="104" name="Freeform 399">
              <a:extLst>
                <a:ext uri="{FF2B5EF4-FFF2-40B4-BE49-F238E27FC236}">
                  <a16:creationId xmlns:a16="http://schemas.microsoft.com/office/drawing/2014/main" id="{E8934DC3-B90F-47B0-ADF1-8915A84F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75" y="5143501"/>
              <a:ext cx="361950" cy="363538"/>
            </a:xfrm>
            <a:custGeom>
              <a:avLst/>
              <a:gdLst>
                <a:gd name="T0" fmla="*/ 833 w 2284"/>
                <a:gd name="T1" fmla="*/ 197 h 2287"/>
                <a:gd name="T2" fmla="*/ 558 w 2284"/>
                <a:gd name="T3" fmla="*/ 339 h 2287"/>
                <a:gd name="T4" fmla="*/ 339 w 2284"/>
                <a:gd name="T5" fmla="*/ 558 h 2287"/>
                <a:gd name="T6" fmla="*/ 198 w 2284"/>
                <a:gd name="T7" fmla="*/ 834 h 2287"/>
                <a:gd name="T8" fmla="*/ 246 w 2284"/>
                <a:gd name="T9" fmla="*/ 1069 h 2287"/>
                <a:gd name="T10" fmla="*/ 311 w 2284"/>
                <a:gd name="T11" fmla="*/ 1106 h 2287"/>
                <a:gd name="T12" fmla="*/ 311 w 2284"/>
                <a:gd name="T13" fmla="*/ 1181 h 2287"/>
                <a:gd name="T14" fmla="*/ 246 w 2284"/>
                <a:gd name="T15" fmla="*/ 1218 h 2287"/>
                <a:gd name="T16" fmla="*/ 198 w 2284"/>
                <a:gd name="T17" fmla="*/ 1453 h 2287"/>
                <a:gd name="T18" fmla="*/ 339 w 2284"/>
                <a:gd name="T19" fmla="*/ 1730 h 2287"/>
                <a:gd name="T20" fmla="*/ 558 w 2284"/>
                <a:gd name="T21" fmla="*/ 1947 h 2287"/>
                <a:gd name="T22" fmla="*/ 833 w 2284"/>
                <a:gd name="T23" fmla="*/ 2089 h 2287"/>
                <a:gd name="T24" fmla="*/ 1068 w 2284"/>
                <a:gd name="T25" fmla="*/ 2041 h 2287"/>
                <a:gd name="T26" fmla="*/ 1105 w 2284"/>
                <a:gd name="T27" fmla="*/ 1976 h 2287"/>
                <a:gd name="T28" fmla="*/ 1180 w 2284"/>
                <a:gd name="T29" fmla="*/ 1976 h 2287"/>
                <a:gd name="T30" fmla="*/ 1217 w 2284"/>
                <a:gd name="T31" fmla="*/ 2041 h 2287"/>
                <a:gd name="T32" fmla="*/ 1451 w 2284"/>
                <a:gd name="T33" fmla="*/ 2089 h 2287"/>
                <a:gd name="T34" fmla="*/ 1728 w 2284"/>
                <a:gd name="T35" fmla="*/ 1947 h 2287"/>
                <a:gd name="T36" fmla="*/ 1945 w 2284"/>
                <a:gd name="T37" fmla="*/ 1730 h 2287"/>
                <a:gd name="T38" fmla="*/ 2087 w 2284"/>
                <a:gd name="T39" fmla="*/ 1453 h 2287"/>
                <a:gd name="T40" fmla="*/ 2038 w 2284"/>
                <a:gd name="T41" fmla="*/ 1218 h 2287"/>
                <a:gd name="T42" fmla="*/ 1974 w 2284"/>
                <a:gd name="T43" fmla="*/ 1181 h 2287"/>
                <a:gd name="T44" fmla="*/ 1974 w 2284"/>
                <a:gd name="T45" fmla="*/ 1106 h 2287"/>
                <a:gd name="T46" fmla="*/ 2038 w 2284"/>
                <a:gd name="T47" fmla="*/ 1069 h 2287"/>
                <a:gd name="T48" fmla="*/ 2087 w 2284"/>
                <a:gd name="T49" fmla="*/ 834 h 2287"/>
                <a:gd name="T50" fmla="*/ 1945 w 2284"/>
                <a:gd name="T51" fmla="*/ 558 h 2287"/>
                <a:gd name="T52" fmla="*/ 1728 w 2284"/>
                <a:gd name="T53" fmla="*/ 339 h 2287"/>
                <a:gd name="T54" fmla="*/ 1451 w 2284"/>
                <a:gd name="T55" fmla="*/ 197 h 2287"/>
                <a:gd name="T56" fmla="*/ 1217 w 2284"/>
                <a:gd name="T57" fmla="*/ 246 h 2287"/>
                <a:gd name="T58" fmla="*/ 1180 w 2284"/>
                <a:gd name="T59" fmla="*/ 310 h 2287"/>
                <a:gd name="T60" fmla="*/ 1105 w 2284"/>
                <a:gd name="T61" fmla="*/ 310 h 2287"/>
                <a:gd name="T62" fmla="*/ 1068 w 2284"/>
                <a:gd name="T63" fmla="*/ 246 h 2287"/>
                <a:gd name="T64" fmla="*/ 1318 w 2284"/>
                <a:gd name="T65" fmla="*/ 14 h 2287"/>
                <a:gd name="T66" fmla="*/ 1644 w 2284"/>
                <a:gd name="T67" fmla="*/ 116 h 2287"/>
                <a:gd name="T68" fmla="*/ 1919 w 2284"/>
                <a:gd name="T69" fmla="*/ 306 h 2287"/>
                <a:gd name="T70" fmla="*/ 2128 w 2284"/>
                <a:gd name="T71" fmla="*/ 567 h 2287"/>
                <a:gd name="T72" fmla="*/ 2254 w 2284"/>
                <a:gd name="T73" fmla="*/ 882 h 2287"/>
                <a:gd name="T74" fmla="*/ 2281 w 2284"/>
                <a:gd name="T75" fmla="*/ 1233 h 2287"/>
                <a:gd name="T76" fmla="*/ 2202 w 2284"/>
                <a:gd name="T77" fmla="*/ 1568 h 2287"/>
                <a:gd name="T78" fmla="*/ 2033 w 2284"/>
                <a:gd name="T79" fmla="*/ 1859 h 2287"/>
                <a:gd name="T80" fmla="*/ 1789 w 2284"/>
                <a:gd name="T81" fmla="*/ 2085 h 2287"/>
                <a:gd name="T82" fmla="*/ 1487 w 2284"/>
                <a:gd name="T83" fmla="*/ 2234 h 2287"/>
                <a:gd name="T84" fmla="*/ 1142 w 2284"/>
                <a:gd name="T85" fmla="*/ 2287 h 2287"/>
                <a:gd name="T86" fmla="*/ 798 w 2284"/>
                <a:gd name="T87" fmla="*/ 2234 h 2287"/>
                <a:gd name="T88" fmla="*/ 496 w 2284"/>
                <a:gd name="T89" fmla="*/ 2085 h 2287"/>
                <a:gd name="T90" fmla="*/ 252 w 2284"/>
                <a:gd name="T91" fmla="*/ 1859 h 2287"/>
                <a:gd name="T92" fmla="*/ 82 w 2284"/>
                <a:gd name="T93" fmla="*/ 1568 h 2287"/>
                <a:gd name="T94" fmla="*/ 4 w 2284"/>
                <a:gd name="T95" fmla="*/ 1233 h 2287"/>
                <a:gd name="T96" fmla="*/ 30 w 2284"/>
                <a:gd name="T97" fmla="*/ 882 h 2287"/>
                <a:gd name="T98" fmla="*/ 157 w 2284"/>
                <a:gd name="T99" fmla="*/ 567 h 2287"/>
                <a:gd name="T100" fmla="*/ 366 w 2284"/>
                <a:gd name="T101" fmla="*/ 306 h 2287"/>
                <a:gd name="T102" fmla="*/ 641 w 2284"/>
                <a:gd name="T103" fmla="*/ 116 h 2287"/>
                <a:gd name="T104" fmla="*/ 966 w 2284"/>
                <a:gd name="T105" fmla="*/ 14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4" h="2287">
                  <a:moveTo>
                    <a:pt x="1068" y="151"/>
                  </a:moveTo>
                  <a:lnTo>
                    <a:pt x="988" y="161"/>
                  </a:lnTo>
                  <a:lnTo>
                    <a:pt x="910" y="176"/>
                  </a:lnTo>
                  <a:lnTo>
                    <a:pt x="833" y="197"/>
                  </a:lnTo>
                  <a:lnTo>
                    <a:pt x="759" y="225"/>
                  </a:lnTo>
                  <a:lnTo>
                    <a:pt x="689" y="258"/>
                  </a:lnTo>
                  <a:lnTo>
                    <a:pt x="622" y="296"/>
                  </a:lnTo>
                  <a:lnTo>
                    <a:pt x="558" y="339"/>
                  </a:lnTo>
                  <a:lnTo>
                    <a:pt x="497" y="388"/>
                  </a:lnTo>
                  <a:lnTo>
                    <a:pt x="440" y="440"/>
                  </a:lnTo>
                  <a:lnTo>
                    <a:pt x="388" y="497"/>
                  </a:lnTo>
                  <a:lnTo>
                    <a:pt x="339" y="558"/>
                  </a:lnTo>
                  <a:lnTo>
                    <a:pt x="296" y="622"/>
                  </a:lnTo>
                  <a:lnTo>
                    <a:pt x="259" y="690"/>
                  </a:lnTo>
                  <a:lnTo>
                    <a:pt x="225" y="761"/>
                  </a:lnTo>
                  <a:lnTo>
                    <a:pt x="198" y="834"/>
                  </a:lnTo>
                  <a:lnTo>
                    <a:pt x="177" y="910"/>
                  </a:lnTo>
                  <a:lnTo>
                    <a:pt x="161" y="989"/>
                  </a:lnTo>
                  <a:lnTo>
                    <a:pt x="151" y="1069"/>
                  </a:lnTo>
                  <a:lnTo>
                    <a:pt x="246" y="1069"/>
                  </a:lnTo>
                  <a:lnTo>
                    <a:pt x="266" y="1072"/>
                  </a:lnTo>
                  <a:lnTo>
                    <a:pt x="284" y="1080"/>
                  </a:lnTo>
                  <a:lnTo>
                    <a:pt x="298" y="1091"/>
                  </a:lnTo>
                  <a:lnTo>
                    <a:pt x="311" y="1106"/>
                  </a:lnTo>
                  <a:lnTo>
                    <a:pt x="318" y="1123"/>
                  </a:lnTo>
                  <a:lnTo>
                    <a:pt x="321" y="1143"/>
                  </a:lnTo>
                  <a:lnTo>
                    <a:pt x="318" y="1163"/>
                  </a:lnTo>
                  <a:lnTo>
                    <a:pt x="311" y="1181"/>
                  </a:lnTo>
                  <a:lnTo>
                    <a:pt x="298" y="1196"/>
                  </a:lnTo>
                  <a:lnTo>
                    <a:pt x="284" y="1208"/>
                  </a:lnTo>
                  <a:lnTo>
                    <a:pt x="266" y="1215"/>
                  </a:lnTo>
                  <a:lnTo>
                    <a:pt x="246" y="1218"/>
                  </a:lnTo>
                  <a:lnTo>
                    <a:pt x="151" y="1218"/>
                  </a:lnTo>
                  <a:lnTo>
                    <a:pt x="161" y="1299"/>
                  </a:lnTo>
                  <a:lnTo>
                    <a:pt x="177" y="1377"/>
                  </a:lnTo>
                  <a:lnTo>
                    <a:pt x="198" y="1453"/>
                  </a:lnTo>
                  <a:lnTo>
                    <a:pt x="225" y="1527"/>
                  </a:lnTo>
                  <a:lnTo>
                    <a:pt x="259" y="1598"/>
                  </a:lnTo>
                  <a:lnTo>
                    <a:pt x="296" y="1666"/>
                  </a:lnTo>
                  <a:lnTo>
                    <a:pt x="339" y="1730"/>
                  </a:lnTo>
                  <a:lnTo>
                    <a:pt x="388" y="1790"/>
                  </a:lnTo>
                  <a:lnTo>
                    <a:pt x="440" y="1847"/>
                  </a:lnTo>
                  <a:lnTo>
                    <a:pt x="497" y="1900"/>
                  </a:lnTo>
                  <a:lnTo>
                    <a:pt x="558" y="1947"/>
                  </a:lnTo>
                  <a:lnTo>
                    <a:pt x="622" y="1991"/>
                  </a:lnTo>
                  <a:lnTo>
                    <a:pt x="689" y="2028"/>
                  </a:lnTo>
                  <a:lnTo>
                    <a:pt x="759" y="2062"/>
                  </a:lnTo>
                  <a:lnTo>
                    <a:pt x="833" y="2089"/>
                  </a:lnTo>
                  <a:lnTo>
                    <a:pt x="910" y="2112"/>
                  </a:lnTo>
                  <a:lnTo>
                    <a:pt x="988" y="2127"/>
                  </a:lnTo>
                  <a:lnTo>
                    <a:pt x="1068" y="2136"/>
                  </a:lnTo>
                  <a:lnTo>
                    <a:pt x="1068" y="2041"/>
                  </a:lnTo>
                  <a:lnTo>
                    <a:pt x="1071" y="2021"/>
                  </a:lnTo>
                  <a:lnTo>
                    <a:pt x="1078" y="2003"/>
                  </a:lnTo>
                  <a:lnTo>
                    <a:pt x="1090" y="1989"/>
                  </a:lnTo>
                  <a:lnTo>
                    <a:pt x="1105" y="1976"/>
                  </a:lnTo>
                  <a:lnTo>
                    <a:pt x="1122" y="1970"/>
                  </a:lnTo>
                  <a:lnTo>
                    <a:pt x="1142" y="1966"/>
                  </a:lnTo>
                  <a:lnTo>
                    <a:pt x="1162" y="1970"/>
                  </a:lnTo>
                  <a:lnTo>
                    <a:pt x="1180" y="1976"/>
                  </a:lnTo>
                  <a:lnTo>
                    <a:pt x="1194" y="1989"/>
                  </a:lnTo>
                  <a:lnTo>
                    <a:pt x="1207" y="2003"/>
                  </a:lnTo>
                  <a:lnTo>
                    <a:pt x="1213" y="2021"/>
                  </a:lnTo>
                  <a:lnTo>
                    <a:pt x="1217" y="2041"/>
                  </a:lnTo>
                  <a:lnTo>
                    <a:pt x="1217" y="2136"/>
                  </a:lnTo>
                  <a:lnTo>
                    <a:pt x="1297" y="2127"/>
                  </a:lnTo>
                  <a:lnTo>
                    <a:pt x="1375" y="2112"/>
                  </a:lnTo>
                  <a:lnTo>
                    <a:pt x="1451" y="2089"/>
                  </a:lnTo>
                  <a:lnTo>
                    <a:pt x="1526" y="2062"/>
                  </a:lnTo>
                  <a:lnTo>
                    <a:pt x="1596" y="2028"/>
                  </a:lnTo>
                  <a:lnTo>
                    <a:pt x="1664" y="1991"/>
                  </a:lnTo>
                  <a:lnTo>
                    <a:pt x="1728" y="1947"/>
                  </a:lnTo>
                  <a:lnTo>
                    <a:pt x="1788" y="1900"/>
                  </a:lnTo>
                  <a:lnTo>
                    <a:pt x="1845" y="1847"/>
                  </a:lnTo>
                  <a:lnTo>
                    <a:pt x="1898" y="1790"/>
                  </a:lnTo>
                  <a:lnTo>
                    <a:pt x="1945" y="1730"/>
                  </a:lnTo>
                  <a:lnTo>
                    <a:pt x="1989" y="1666"/>
                  </a:lnTo>
                  <a:lnTo>
                    <a:pt x="2026" y="1598"/>
                  </a:lnTo>
                  <a:lnTo>
                    <a:pt x="2059" y="1527"/>
                  </a:lnTo>
                  <a:lnTo>
                    <a:pt x="2087" y="1453"/>
                  </a:lnTo>
                  <a:lnTo>
                    <a:pt x="2108" y="1377"/>
                  </a:lnTo>
                  <a:lnTo>
                    <a:pt x="2125" y="1299"/>
                  </a:lnTo>
                  <a:lnTo>
                    <a:pt x="2134" y="1218"/>
                  </a:lnTo>
                  <a:lnTo>
                    <a:pt x="2038" y="1218"/>
                  </a:lnTo>
                  <a:lnTo>
                    <a:pt x="2018" y="1215"/>
                  </a:lnTo>
                  <a:lnTo>
                    <a:pt x="2001" y="1208"/>
                  </a:lnTo>
                  <a:lnTo>
                    <a:pt x="1986" y="1196"/>
                  </a:lnTo>
                  <a:lnTo>
                    <a:pt x="1974" y="1181"/>
                  </a:lnTo>
                  <a:lnTo>
                    <a:pt x="1966" y="1163"/>
                  </a:lnTo>
                  <a:lnTo>
                    <a:pt x="1964" y="1143"/>
                  </a:lnTo>
                  <a:lnTo>
                    <a:pt x="1966" y="1123"/>
                  </a:lnTo>
                  <a:lnTo>
                    <a:pt x="1974" y="1106"/>
                  </a:lnTo>
                  <a:lnTo>
                    <a:pt x="1986" y="1091"/>
                  </a:lnTo>
                  <a:lnTo>
                    <a:pt x="2001" y="1080"/>
                  </a:lnTo>
                  <a:lnTo>
                    <a:pt x="2018" y="1072"/>
                  </a:lnTo>
                  <a:lnTo>
                    <a:pt x="2038" y="1069"/>
                  </a:lnTo>
                  <a:lnTo>
                    <a:pt x="2134" y="1069"/>
                  </a:lnTo>
                  <a:lnTo>
                    <a:pt x="2125" y="989"/>
                  </a:lnTo>
                  <a:lnTo>
                    <a:pt x="2108" y="910"/>
                  </a:lnTo>
                  <a:lnTo>
                    <a:pt x="2087" y="834"/>
                  </a:lnTo>
                  <a:lnTo>
                    <a:pt x="2059" y="761"/>
                  </a:lnTo>
                  <a:lnTo>
                    <a:pt x="2026" y="690"/>
                  </a:lnTo>
                  <a:lnTo>
                    <a:pt x="1989" y="622"/>
                  </a:lnTo>
                  <a:lnTo>
                    <a:pt x="1945" y="558"/>
                  </a:lnTo>
                  <a:lnTo>
                    <a:pt x="1898" y="497"/>
                  </a:lnTo>
                  <a:lnTo>
                    <a:pt x="1845" y="440"/>
                  </a:lnTo>
                  <a:lnTo>
                    <a:pt x="1788" y="388"/>
                  </a:lnTo>
                  <a:lnTo>
                    <a:pt x="1728" y="339"/>
                  </a:lnTo>
                  <a:lnTo>
                    <a:pt x="1664" y="296"/>
                  </a:lnTo>
                  <a:lnTo>
                    <a:pt x="1596" y="258"/>
                  </a:lnTo>
                  <a:lnTo>
                    <a:pt x="1526" y="225"/>
                  </a:lnTo>
                  <a:lnTo>
                    <a:pt x="1451" y="197"/>
                  </a:lnTo>
                  <a:lnTo>
                    <a:pt x="1375" y="176"/>
                  </a:lnTo>
                  <a:lnTo>
                    <a:pt x="1297" y="161"/>
                  </a:lnTo>
                  <a:lnTo>
                    <a:pt x="1217" y="151"/>
                  </a:lnTo>
                  <a:lnTo>
                    <a:pt x="1217" y="246"/>
                  </a:lnTo>
                  <a:lnTo>
                    <a:pt x="1213" y="266"/>
                  </a:lnTo>
                  <a:lnTo>
                    <a:pt x="1207" y="284"/>
                  </a:lnTo>
                  <a:lnTo>
                    <a:pt x="1194" y="299"/>
                  </a:lnTo>
                  <a:lnTo>
                    <a:pt x="1180" y="310"/>
                  </a:lnTo>
                  <a:lnTo>
                    <a:pt x="1162" y="318"/>
                  </a:lnTo>
                  <a:lnTo>
                    <a:pt x="1142" y="320"/>
                  </a:lnTo>
                  <a:lnTo>
                    <a:pt x="1122" y="318"/>
                  </a:lnTo>
                  <a:lnTo>
                    <a:pt x="1105" y="310"/>
                  </a:lnTo>
                  <a:lnTo>
                    <a:pt x="1090" y="299"/>
                  </a:lnTo>
                  <a:lnTo>
                    <a:pt x="1078" y="284"/>
                  </a:lnTo>
                  <a:lnTo>
                    <a:pt x="1071" y="266"/>
                  </a:lnTo>
                  <a:lnTo>
                    <a:pt x="1068" y="246"/>
                  </a:lnTo>
                  <a:lnTo>
                    <a:pt x="1068" y="151"/>
                  </a:lnTo>
                  <a:close/>
                  <a:moveTo>
                    <a:pt x="1142" y="0"/>
                  </a:moveTo>
                  <a:lnTo>
                    <a:pt x="1232" y="3"/>
                  </a:lnTo>
                  <a:lnTo>
                    <a:pt x="1318" y="14"/>
                  </a:lnTo>
                  <a:lnTo>
                    <a:pt x="1404" y="31"/>
                  </a:lnTo>
                  <a:lnTo>
                    <a:pt x="1487" y="53"/>
                  </a:lnTo>
                  <a:lnTo>
                    <a:pt x="1567" y="82"/>
                  </a:lnTo>
                  <a:lnTo>
                    <a:pt x="1644" y="116"/>
                  </a:lnTo>
                  <a:lnTo>
                    <a:pt x="1718" y="156"/>
                  </a:lnTo>
                  <a:lnTo>
                    <a:pt x="1789" y="202"/>
                  </a:lnTo>
                  <a:lnTo>
                    <a:pt x="1856" y="252"/>
                  </a:lnTo>
                  <a:lnTo>
                    <a:pt x="1919" y="306"/>
                  </a:lnTo>
                  <a:lnTo>
                    <a:pt x="1979" y="366"/>
                  </a:lnTo>
                  <a:lnTo>
                    <a:pt x="2033" y="429"/>
                  </a:lnTo>
                  <a:lnTo>
                    <a:pt x="2083" y="496"/>
                  </a:lnTo>
                  <a:lnTo>
                    <a:pt x="2128" y="567"/>
                  </a:lnTo>
                  <a:lnTo>
                    <a:pt x="2168" y="641"/>
                  </a:lnTo>
                  <a:lnTo>
                    <a:pt x="2202" y="719"/>
                  </a:lnTo>
                  <a:lnTo>
                    <a:pt x="2231" y="798"/>
                  </a:lnTo>
                  <a:lnTo>
                    <a:pt x="2254" y="882"/>
                  </a:lnTo>
                  <a:lnTo>
                    <a:pt x="2271" y="967"/>
                  </a:lnTo>
                  <a:lnTo>
                    <a:pt x="2281" y="1055"/>
                  </a:lnTo>
                  <a:lnTo>
                    <a:pt x="2284" y="1143"/>
                  </a:lnTo>
                  <a:lnTo>
                    <a:pt x="2281" y="1233"/>
                  </a:lnTo>
                  <a:lnTo>
                    <a:pt x="2271" y="1320"/>
                  </a:lnTo>
                  <a:lnTo>
                    <a:pt x="2254" y="1405"/>
                  </a:lnTo>
                  <a:lnTo>
                    <a:pt x="2231" y="1488"/>
                  </a:lnTo>
                  <a:lnTo>
                    <a:pt x="2202" y="1568"/>
                  </a:lnTo>
                  <a:lnTo>
                    <a:pt x="2168" y="1646"/>
                  </a:lnTo>
                  <a:lnTo>
                    <a:pt x="2128" y="1720"/>
                  </a:lnTo>
                  <a:lnTo>
                    <a:pt x="2083" y="1791"/>
                  </a:lnTo>
                  <a:lnTo>
                    <a:pt x="2033" y="1859"/>
                  </a:lnTo>
                  <a:lnTo>
                    <a:pt x="1979" y="1922"/>
                  </a:lnTo>
                  <a:lnTo>
                    <a:pt x="1919" y="1981"/>
                  </a:lnTo>
                  <a:lnTo>
                    <a:pt x="1856" y="2035"/>
                  </a:lnTo>
                  <a:lnTo>
                    <a:pt x="1789" y="2085"/>
                  </a:lnTo>
                  <a:lnTo>
                    <a:pt x="1718" y="2130"/>
                  </a:lnTo>
                  <a:lnTo>
                    <a:pt x="1644" y="2170"/>
                  </a:lnTo>
                  <a:lnTo>
                    <a:pt x="1567" y="2205"/>
                  </a:lnTo>
                  <a:lnTo>
                    <a:pt x="1487" y="2234"/>
                  </a:lnTo>
                  <a:lnTo>
                    <a:pt x="1404" y="2257"/>
                  </a:lnTo>
                  <a:lnTo>
                    <a:pt x="1318" y="2274"/>
                  </a:lnTo>
                  <a:lnTo>
                    <a:pt x="1232" y="2284"/>
                  </a:lnTo>
                  <a:lnTo>
                    <a:pt x="1142" y="2287"/>
                  </a:lnTo>
                  <a:lnTo>
                    <a:pt x="1054" y="2284"/>
                  </a:lnTo>
                  <a:lnTo>
                    <a:pt x="966" y="2274"/>
                  </a:lnTo>
                  <a:lnTo>
                    <a:pt x="881" y="2257"/>
                  </a:lnTo>
                  <a:lnTo>
                    <a:pt x="798" y="2234"/>
                  </a:lnTo>
                  <a:lnTo>
                    <a:pt x="718" y="2205"/>
                  </a:lnTo>
                  <a:lnTo>
                    <a:pt x="641" y="2170"/>
                  </a:lnTo>
                  <a:lnTo>
                    <a:pt x="566" y="2130"/>
                  </a:lnTo>
                  <a:lnTo>
                    <a:pt x="496" y="2085"/>
                  </a:lnTo>
                  <a:lnTo>
                    <a:pt x="429" y="2035"/>
                  </a:lnTo>
                  <a:lnTo>
                    <a:pt x="366" y="1981"/>
                  </a:lnTo>
                  <a:lnTo>
                    <a:pt x="306" y="1922"/>
                  </a:lnTo>
                  <a:lnTo>
                    <a:pt x="252" y="1859"/>
                  </a:lnTo>
                  <a:lnTo>
                    <a:pt x="202" y="1791"/>
                  </a:lnTo>
                  <a:lnTo>
                    <a:pt x="157" y="1720"/>
                  </a:lnTo>
                  <a:lnTo>
                    <a:pt x="117" y="1646"/>
                  </a:lnTo>
                  <a:lnTo>
                    <a:pt x="82" y="1568"/>
                  </a:lnTo>
                  <a:lnTo>
                    <a:pt x="54" y="1488"/>
                  </a:lnTo>
                  <a:lnTo>
                    <a:pt x="30" y="1405"/>
                  </a:lnTo>
                  <a:lnTo>
                    <a:pt x="14" y="1320"/>
                  </a:lnTo>
                  <a:lnTo>
                    <a:pt x="4" y="1233"/>
                  </a:lnTo>
                  <a:lnTo>
                    <a:pt x="0" y="1143"/>
                  </a:lnTo>
                  <a:lnTo>
                    <a:pt x="4" y="1055"/>
                  </a:lnTo>
                  <a:lnTo>
                    <a:pt x="14" y="967"/>
                  </a:lnTo>
                  <a:lnTo>
                    <a:pt x="30" y="882"/>
                  </a:lnTo>
                  <a:lnTo>
                    <a:pt x="54" y="798"/>
                  </a:lnTo>
                  <a:lnTo>
                    <a:pt x="82" y="719"/>
                  </a:lnTo>
                  <a:lnTo>
                    <a:pt x="117" y="641"/>
                  </a:lnTo>
                  <a:lnTo>
                    <a:pt x="157" y="567"/>
                  </a:lnTo>
                  <a:lnTo>
                    <a:pt x="202" y="496"/>
                  </a:lnTo>
                  <a:lnTo>
                    <a:pt x="252" y="429"/>
                  </a:lnTo>
                  <a:lnTo>
                    <a:pt x="306" y="366"/>
                  </a:lnTo>
                  <a:lnTo>
                    <a:pt x="366" y="306"/>
                  </a:lnTo>
                  <a:lnTo>
                    <a:pt x="429" y="252"/>
                  </a:lnTo>
                  <a:lnTo>
                    <a:pt x="496" y="202"/>
                  </a:lnTo>
                  <a:lnTo>
                    <a:pt x="566" y="156"/>
                  </a:lnTo>
                  <a:lnTo>
                    <a:pt x="641" y="116"/>
                  </a:lnTo>
                  <a:lnTo>
                    <a:pt x="718" y="82"/>
                  </a:lnTo>
                  <a:lnTo>
                    <a:pt x="798" y="53"/>
                  </a:lnTo>
                  <a:lnTo>
                    <a:pt x="881" y="31"/>
                  </a:lnTo>
                  <a:lnTo>
                    <a:pt x="966" y="14"/>
                  </a:lnTo>
                  <a:lnTo>
                    <a:pt x="1054" y="3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公众号：陈西设计之家。微信搜索即可">
              <a:extLst>
                <a:ext uri="{FF2B5EF4-FFF2-40B4-BE49-F238E27FC236}">
                  <a16:creationId xmlns:a16="http://schemas.microsoft.com/office/drawing/2014/main" id="{707E77FF-D174-4978-BD7B-2B92B14A7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0400" y="4994276"/>
              <a:ext cx="495300" cy="579438"/>
            </a:xfrm>
            <a:custGeom>
              <a:avLst/>
              <a:gdLst>
                <a:gd name="T0" fmla="*/ 1265 w 3119"/>
                <a:gd name="T1" fmla="*/ 717 h 3653"/>
                <a:gd name="T2" fmla="*/ 907 w 3119"/>
                <a:gd name="T3" fmla="*/ 848 h 3653"/>
                <a:gd name="T4" fmla="*/ 601 w 3119"/>
                <a:gd name="T5" fmla="*/ 1065 h 3653"/>
                <a:gd name="T6" fmla="*/ 364 w 3119"/>
                <a:gd name="T7" fmla="*/ 1356 h 3653"/>
                <a:gd name="T8" fmla="*/ 210 w 3119"/>
                <a:gd name="T9" fmla="*/ 1703 h 3653"/>
                <a:gd name="T10" fmla="*/ 156 w 3119"/>
                <a:gd name="T11" fmla="*/ 2091 h 3653"/>
                <a:gd name="T12" fmla="*/ 210 w 3119"/>
                <a:gd name="T13" fmla="*/ 2481 h 3653"/>
                <a:gd name="T14" fmla="*/ 364 w 3119"/>
                <a:gd name="T15" fmla="*/ 2828 h 3653"/>
                <a:gd name="T16" fmla="*/ 601 w 3119"/>
                <a:gd name="T17" fmla="*/ 3117 h 3653"/>
                <a:gd name="T18" fmla="*/ 907 w 3119"/>
                <a:gd name="T19" fmla="*/ 3336 h 3653"/>
                <a:gd name="T20" fmla="*/ 1265 w 3119"/>
                <a:gd name="T21" fmla="*/ 3466 h 3653"/>
                <a:gd name="T22" fmla="*/ 1659 w 3119"/>
                <a:gd name="T23" fmla="*/ 3493 h 3653"/>
                <a:gd name="T24" fmla="*/ 2039 w 3119"/>
                <a:gd name="T25" fmla="*/ 3412 h 3653"/>
                <a:gd name="T26" fmla="*/ 2372 w 3119"/>
                <a:gd name="T27" fmla="*/ 3237 h 3653"/>
                <a:gd name="T28" fmla="*/ 2646 w 3119"/>
                <a:gd name="T29" fmla="*/ 2981 h 3653"/>
                <a:gd name="T30" fmla="*/ 2843 w 3119"/>
                <a:gd name="T31" fmla="*/ 2660 h 3653"/>
                <a:gd name="T32" fmla="*/ 2949 w 3119"/>
                <a:gd name="T33" fmla="*/ 2290 h 3653"/>
                <a:gd name="T34" fmla="*/ 2949 w 3119"/>
                <a:gd name="T35" fmla="*/ 1893 h 3653"/>
                <a:gd name="T36" fmla="*/ 2843 w 3119"/>
                <a:gd name="T37" fmla="*/ 1524 h 3653"/>
                <a:gd name="T38" fmla="*/ 2646 w 3119"/>
                <a:gd name="T39" fmla="*/ 1203 h 3653"/>
                <a:gd name="T40" fmla="*/ 2372 w 3119"/>
                <a:gd name="T41" fmla="*/ 947 h 3653"/>
                <a:gd name="T42" fmla="*/ 2039 w 3119"/>
                <a:gd name="T43" fmla="*/ 770 h 3653"/>
                <a:gd name="T44" fmla="*/ 1659 w 3119"/>
                <a:gd name="T45" fmla="*/ 690 h 3653"/>
                <a:gd name="T46" fmla="*/ 1678 w 3119"/>
                <a:gd name="T47" fmla="*/ 288 h 3653"/>
                <a:gd name="T48" fmla="*/ 1752 w 3119"/>
                <a:gd name="T49" fmla="*/ 0 h 3653"/>
                <a:gd name="T50" fmla="*/ 1816 w 3119"/>
                <a:gd name="T51" fmla="*/ 37 h 3653"/>
                <a:gd name="T52" fmla="*/ 1823 w 3119"/>
                <a:gd name="T53" fmla="*/ 381 h 3653"/>
                <a:gd name="T54" fmla="*/ 1772 w 3119"/>
                <a:gd name="T55" fmla="*/ 433 h 3653"/>
                <a:gd name="T56" fmla="*/ 1735 w 3119"/>
                <a:gd name="T57" fmla="*/ 540 h 3653"/>
                <a:gd name="T58" fmla="*/ 2123 w 3119"/>
                <a:gd name="T59" fmla="*/ 636 h 3653"/>
                <a:gd name="T60" fmla="*/ 2466 w 3119"/>
                <a:gd name="T61" fmla="*/ 821 h 3653"/>
                <a:gd name="T62" fmla="*/ 2750 w 3119"/>
                <a:gd name="T63" fmla="*/ 1085 h 3653"/>
                <a:gd name="T64" fmla="*/ 2963 w 3119"/>
                <a:gd name="T65" fmla="*/ 1410 h 3653"/>
                <a:gd name="T66" fmla="*/ 3089 w 3119"/>
                <a:gd name="T67" fmla="*/ 1786 h 3653"/>
                <a:gd name="T68" fmla="*/ 3115 w 3119"/>
                <a:gd name="T69" fmla="*/ 2195 h 3653"/>
                <a:gd name="T70" fmla="*/ 3039 w 3119"/>
                <a:gd name="T71" fmla="*/ 2585 h 3653"/>
                <a:gd name="T72" fmla="*/ 2872 w 3119"/>
                <a:gd name="T73" fmla="*/ 2934 h 3653"/>
                <a:gd name="T74" fmla="*/ 2627 w 3119"/>
                <a:gd name="T75" fmla="*/ 3228 h 3653"/>
                <a:gd name="T76" fmla="*/ 2318 w 3119"/>
                <a:gd name="T77" fmla="*/ 3456 h 3653"/>
                <a:gd name="T78" fmla="*/ 1958 w 3119"/>
                <a:gd name="T79" fmla="*/ 3601 h 3653"/>
                <a:gd name="T80" fmla="*/ 1559 w 3119"/>
                <a:gd name="T81" fmla="*/ 3653 h 3653"/>
                <a:gd name="T82" fmla="*/ 1162 w 3119"/>
                <a:gd name="T83" fmla="*/ 3601 h 3653"/>
                <a:gd name="T84" fmla="*/ 801 w 3119"/>
                <a:gd name="T85" fmla="*/ 3456 h 3653"/>
                <a:gd name="T86" fmla="*/ 492 w 3119"/>
                <a:gd name="T87" fmla="*/ 3228 h 3653"/>
                <a:gd name="T88" fmla="*/ 247 w 3119"/>
                <a:gd name="T89" fmla="*/ 2934 h 3653"/>
                <a:gd name="T90" fmla="*/ 80 w 3119"/>
                <a:gd name="T91" fmla="*/ 2585 h 3653"/>
                <a:gd name="T92" fmla="*/ 3 w 3119"/>
                <a:gd name="T93" fmla="*/ 2195 h 3653"/>
                <a:gd name="T94" fmla="*/ 30 w 3119"/>
                <a:gd name="T95" fmla="*/ 1786 h 3653"/>
                <a:gd name="T96" fmla="*/ 156 w 3119"/>
                <a:gd name="T97" fmla="*/ 1410 h 3653"/>
                <a:gd name="T98" fmla="*/ 369 w 3119"/>
                <a:gd name="T99" fmla="*/ 1085 h 3653"/>
                <a:gd name="T100" fmla="*/ 652 w 3119"/>
                <a:gd name="T101" fmla="*/ 821 h 3653"/>
                <a:gd name="T102" fmla="*/ 996 w 3119"/>
                <a:gd name="T103" fmla="*/ 636 h 3653"/>
                <a:gd name="T104" fmla="*/ 1383 w 3119"/>
                <a:gd name="T105" fmla="*/ 540 h 3653"/>
                <a:gd name="T106" fmla="*/ 1347 w 3119"/>
                <a:gd name="T107" fmla="*/ 433 h 3653"/>
                <a:gd name="T108" fmla="*/ 1296 w 3119"/>
                <a:gd name="T109" fmla="*/ 381 h 3653"/>
                <a:gd name="T110" fmla="*/ 1302 w 3119"/>
                <a:gd name="T111" fmla="*/ 37 h 3653"/>
                <a:gd name="T112" fmla="*/ 1367 w 3119"/>
                <a:gd name="T113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9" h="3653">
                  <a:moveTo>
                    <a:pt x="1559" y="686"/>
                  </a:moveTo>
                  <a:lnTo>
                    <a:pt x="1460" y="690"/>
                  </a:lnTo>
                  <a:lnTo>
                    <a:pt x="1361" y="701"/>
                  </a:lnTo>
                  <a:lnTo>
                    <a:pt x="1265" y="717"/>
                  </a:lnTo>
                  <a:lnTo>
                    <a:pt x="1172" y="741"/>
                  </a:lnTo>
                  <a:lnTo>
                    <a:pt x="1080" y="770"/>
                  </a:lnTo>
                  <a:lnTo>
                    <a:pt x="992" y="806"/>
                  </a:lnTo>
                  <a:lnTo>
                    <a:pt x="907" y="848"/>
                  </a:lnTo>
                  <a:lnTo>
                    <a:pt x="825" y="895"/>
                  </a:lnTo>
                  <a:lnTo>
                    <a:pt x="746" y="947"/>
                  </a:lnTo>
                  <a:lnTo>
                    <a:pt x="672" y="1003"/>
                  </a:lnTo>
                  <a:lnTo>
                    <a:pt x="601" y="1065"/>
                  </a:lnTo>
                  <a:lnTo>
                    <a:pt x="535" y="1132"/>
                  </a:lnTo>
                  <a:lnTo>
                    <a:pt x="473" y="1203"/>
                  </a:lnTo>
                  <a:lnTo>
                    <a:pt x="416" y="1277"/>
                  </a:lnTo>
                  <a:lnTo>
                    <a:pt x="364" y="1356"/>
                  </a:lnTo>
                  <a:lnTo>
                    <a:pt x="317" y="1438"/>
                  </a:lnTo>
                  <a:lnTo>
                    <a:pt x="276" y="1524"/>
                  </a:lnTo>
                  <a:lnTo>
                    <a:pt x="240" y="1611"/>
                  </a:lnTo>
                  <a:lnTo>
                    <a:pt x="210" y="1703"/>
                  </a:lnTo>
                  <a:lnTo>
                    <a:pt x="187" y="1796"/>
                  </a:lnTo>
                  <a:lnTo>
                    <a:pt x="169" y="1893"/>
                  </a:lnTo>
                  <a:lnTo>
                    <a:pt x="159" y="1992"/>
                  </a:lnTo>
                  <a:lnTo>
                    <a:pt x="156" y="2091"/>
                  </a:lnTo>
                  <a:lnTo>
                    <a:pt x="159" y="2192"/>
                  </a:lnTo>
                  <a:lnTo>
                    <a:pt x="169" y="2290"/>
                  </a:lnTo>
                  <a:lnTo>
                    <a:pt x="187" y="2386"/>
                  </a:lnTo>
                  <a:lnTo>
                    <a:pt x="210" y="2481"/>
                  </a:lnTo>
                  <a:lnTo>
                    <a:pt x="240" y="2572"/>
                  </a:lnTo>
                  <a:lnTo>
                    <a:pt x="276" y="2660"/>
                  </a:lnTo>
                  <a:lnTo>
                    <a:pt x="317" y="2746"/>
                  </a:lnTo>
                  <a:lnTo>
                    <a:pt x="364" y="2828"/>
                  </a:lnTo>
                  <a:lnTo>
                    <a:pt x="416" y="2905"/>
                  </a:lnTo>
                  <a:lnTo>
                    <a:pt x="473" y="2981"/>
                  </a:lnTo>
                  <a:lnTo>
                    <a:pt x="535" y="3051"/>
                  </a:lnTo>
                  <a:lnTo>
                    <a:pt x="601" y="3117"/>
                  </a:lnTo>
                  <a:lnTo>
                    <a:pt x="672" y="3179"/>
                  </a:lnTo>
                  <a:lnTo>
                    <a:pt x="746" y="3237"/>
                  </a:lnTo>
                  <a:lnTo>
                    <a:pt x="825" y="3289"/>
                  </a:lnTo>
                  <a:lnTo>
                    <a:pt x="907" y="3336"/>
                  </a:lnTo>
                  <a:lnTo>
                    <a:pt x="992" y="3377"/>
                  </a:lnTo>
                  <a:lnTo>
                    <a:pt x="1080" y="3412"/>
                  </a:lnTo>
                  <a:lnTo>
                    <a:pt x="1172" y="3442"/>
                  </a:lnTo>
                  <a:lnTo>
                    <a:pt x="1265" y="3466"/>
                  </a:lnTo>
                  <a:lnTo>
                    <a:pt x="1361" y="3483"/>
                  </a:lnTo>
                  <a:lnTo>
                    <a:pt x="1460" y="3493"/>
                  </a:lnTo>
                  <a:lnTo>
                    <a:pt x="1559" y="3497"/>
                  </a:lnTo>
                  <a:lnTo>
                    <a:pt x="1659" y="3493"/>
                  </a:lnTo>
                  <a:lnTo>
                    <a:pt x="1758" y="3483"/>
                  </a:lnTo>
                  <a:lnTo>
                    <a:pt x="1854" y="3466"/>
                  </a:lnTo>
                  <a:lnTo>
                    <a:pt x="1948" y="3442"/>
                  </a:lnTo>
                  <a:lnTo>
                    <a:pt x="2039" y="3412"/>
                  </a:lnTo>
                  <a:lnTo>
                    <a:pt x="2128" y="3377"/>
                  </a:lnTo>
                  <a:lnTo>
                    <a:pt x="2213" y="3336"/>
                  </a:lnTo>
                  <a:lnTo>
                    <a:pt x="2294" y="3289"/>
                  </a:lnTo>
                  <a:lnTo>
                    <a:pt x="2372" y="3237"/>
                  </a:lnTo>
                  <a:lnTo>
                    <a:pt x="2448" y="3179"/>
                  </a:lnTo>
                  <a:lnTo>
                    <a:pt x="2517" y="3117"/>
                  </a:lnTo>
                  <a:lnTo>
                    <a:pt x="2584" y="3051"/>
                  </a:lnTo>
                  <a:lnTo>
                    <a:pt x="2646" y="2981"/>
                  </a:lnTo>
                  <a:lnTo>
                    <a:pt x="2702" y="2905"/>
                  </a:lnTo>
                  <a:lnTo>
                    <a:pt x="2754" y="2828"/>
                  </a:lnTo>
                  <a:lnTo>
                    <a:pt x="2802" y="2746"/>
                  </a:lnTo>
                  <a:lnTo>
                    <a:pt x="2843" y="2660"/>
                  </a:lnTo>
                  <a:lnTo>
                    <a:pt x="2878" y="2572"/>
                  </a:lnTo>
                  <a:lnTo>
                    <a:pt x="2908" y="2481"/>
                  </a:lnTo>
                  <a:lnTo>
                    <a:pt x="2932" y="2386"/>
                  </a:lnTo>
                  <a:lnTo>
                    <a:pt x="2949" y="2290"/>
                  </a:lnTo>
                  <a:lnTo>
                    <a:pt x="2959" y="2192"/>
                  </a:lnTo>
                  <a:lnTo>
                    <a:pt x="2963" y="2091"/>
                  </a:lnTo>
                  <a:lnTo>
                    <a:pt x="2959" y="1992"/>
                  </a:lnTo>
                  <a:lnTo>
                    <a:pt x="2949" y="1893"/>
                  </a:lnTo>
                  <a:lnTo>
                    <a:pt x="2932" y="1796"/>
                  </a:lnTo>
                  <a:lnTo>
                    <a:pt x="2908" y="1703"/>
                  </a:lnTo>
                  <a:lnTo>
                    <a:pt x="2878" y="1611"/>
                  </a:lnTo>
                  <a:lnTo>
                    <a:pt x="2843" y="1524"/>
                  </a:lnTo>
                  <a:lnTo>
                    <a:pt x="2802" y="1438"/>
                  </a:lnTo>
                  <a:lnTo>
                    <a:pt x="2754" y="1356"/>
                  </a:lnTo>
                  <a:lnTo>
                    <a:pt x="2702" y="1277"/>
                  </a:lnTo>
                  <a:lnTo>
                    <a:pt x="2646" y="1203"/>
                  </a:lnTo>
                  <a:lnTo>
                    <a:pt x="2584" y="1132"/>
                  </a:lnTo>
                  <a:lnTo>
                    <a:pt x="2517" y="1065"/>
                  </a:lnTo>
                  <a:lnTo>
                    <a:pt x="2448" y="1003"/>
                  </a:lnTo>
                  <a:lnTo>
                    <a:pt x="2372" y="947"/>
                  </a:lnTo>
                  <a:lnTo>
                    <a:pt x="2294" y="895"/>
                  </a:lnTo>
                  <a:lnTo>
                    <a:pt x="2213" y="848"/>
                  </a:lnTo>
                  <a:lnTo>
                    <a:pt x="2128" y="806"/>
                  </a:lnTo>
                  <a:lnTo>
                    <a:pt x="2039" y="770"/>
                  </a:lnTo>
                  <a:lnTo>
                    <a:pt x="1948" y="741"/>
                  </a:lnTo>
                  <a:lnTo>
                    <a:pt x="1854" y="717"/>
                  </a:lnTo>
                  <a:lnTo>
                    <a:pt x="1758" y="701"/>
                  </a:lnTo>
                  <a:lnTo>
                    <a:pt x="1659" y="690"/>
                  </a:lnTo>
                  <a:lnTo>
                    <a:pt x="1559" y="686"/>
                  </a:lnTo>
                  <a:close/>
                  <a:moveTo>
                    <a:pt x="1441" y="148"/>
                  </a:moveTo>
                  <a:lnTo>
                    <a:pt x="1441" y="288"/>
                  </a:lnTo>
                  <a:lnTo>
                    <a:pt x="1678" y="288"/>
                  </a:lnTo>
                  <a:lnTo>
                    <a:pt x="1678" y="148"/>
                  </a:lnTo>
                  <a:lnTo>
                    <a:pt x="1441" y="148"/>
                  </a:lnTo>
                  <a:close/>
                  <a:moveTo>
                    <a:pt x="1367" y="0"/>
                  </a:moveTo>
                  <a:lnTo>
                    <a:pt x="1752" y="0"/>
                  </a:lnTo>
                  <a:lnTo>
                    <a:pt x="1772" y="3"/>
                  </a:lnTo>
                  <a:lnTo>
                    <a:pt x="1790" y="11"/>
                  </a:lnTo>
                  <a:lnTo>
                    <a:pt x="1804" y="22"/>
                  </a:lnTo>
                  <a:lnTo>
                    <a:pt x="1816" y="37"/>
                  </a:lnTo>
                  <a:lnTo>
                    <a:pt x="1823" y="54"/>
                  </a:lnTo>
                  <a:lnTo>
                    <a:pt x="1826" y="74"/>
                  </a:lnTo>
                  <a:lnTo>
                    <a:pt x="1826" y="361"/>
                  </a:lnTo>
                  <a:lnTo>
                    <a:pt x="1823" y="381"/>
                  </a:lnTo>
                  <a:lnTo>
                    <a:pt x="1816" y="399"/>
                  </a:lnTo>
                  <a:lnTo>
                    <a:pt x="1804" y="414"/>
                  </a:lnTo>
                  <a:lnTo>
                    <a:pt x="1790" y="426"/>
                  </a:lnTo>
                  <a:lnTo>
                    <a:pt x="1772" y="433"/>
                  </a:lnTo>
                  <a:lnTo>
                    <a:pt x="1752" y="436"/>
                  </a:lnTo>
                  <a:lnTo>
                    <a:pt x="1634" y="436"/>
                  </a:lnTo>
                  <a:lnTo>
                    <a:pt x="1634" y="532"/>
                  </a:lnTo>
                  <a:lnTo>
                    <a:pt x="1735" y="540"/>
                  </a:lnTo>
                  <a:lnTo>
                    <a:pt x="1836" y="555"/>
                  </a:lnTo>
                  <a:lnTo>
                    <a:pt x="1934" y="576"/>
                  </a:lnTo>
                  <a:lnTo>
                    <a:pt x="2030" y="603"/>
                  </a:lnTo>
                  <a:lnTo>
                    <a:pt x="2123" y="636"/>
                  </a:lnTo>
                  <a:lnTo>
                    <a:pt x="2214" y="674"/>
                  </a:lnTo>
                  <a:lnTo>
                    <a:pt x="2301" y="718"/>
                  </a:lnTo>
                  <a:lnTo>
                    <a:pt x="2386" y="768"/>
                  </a:lnTo>
                  <a:lnTo>
                    <a:pt x="2466" y="821"/>
                  </a:lnTo>
                  <a:lnTo>
                    <a:pt x="2543" y="881"/>
                  </a:lnTo>
                  <a:lnTo>
                    <a:pt x="2616" y="945"/>
                  </a:lnTo>
                  <a:lnTo>
                    <a:pt x="2686" y="1012"/>
                  </a:lnTo>
                  <a:lnTo>
                    <a:pt x="2750" y="1085"/>
                  </a:lnTo>
                  <a:lnTo>
                    <a:pt x="2811" y="1161"/>
                  </a:lnTo>
                  <a:lnTo>
                    <a:pt x="2866" y="1241"/>
                  </a:lnTo>
                  <a:lnTo>
                    <a:pt x="2917" y="1324"/>
                  </a:lnTo>
                  <a:lnTo>
                    <a:pt x="2963" y="1410"/>
                  </a:lnTo>
                  <a:lnTo>
                    <a:pt x="3002" y="1500"/>
                  </a:lnTo>
                  <a:lnTo>
                    <a:pt x="3037" y="1593"/>
                  </a:lnTo>
                  <a:lnTo>
                    <a:pt x="3066" y="1689"/>
                  </a:lnTo>
                  <a:lnTo>
                    <a:pt x="3089" y="1786"/>
                  </a:lnTo>
                  <a:lnTo>
                    <a:pt x="3105" y="1886"/>
                  </a:lnTo>
                  <a:lnTo>
                    <a:pt x="3115" y="1988"/>
                  </a:lnTo>
                  <a:lnTo>
                    <a:pt x="3119" y="2091"/>
                  </a:lnTo>
                  <a:lnTo>
                    <a:pt x="3115" y="2195"/>
                  </a:lnTo>
                  <a:lnTo>
                    <a:pt x="3105" y="2294"/>
                  </a:lnTo>
                  <a:lnTo>
                    <a:pt x="3089" y="2394"/>
                  </a:lnTo>
                  <a:lnTo>
                    <a:pt x="3067" y="2491"/>
                  </a:lnTo>
                  <a:lnTo>
                    <a:pt x="3039" y="2585"/>
                  </a:lnTo>
                  <a:lnTo>
                    <a:pt x="3005" y="2676"/>
                  </a:lnTo>
                  <a:lnTo>
                    <a:pt x="2966" y="2766"/>
                  </a:lnTo>
                  <a:lnTo>
                    <a:pt x="2922" y="2851"/>
                  </a:lnTo>
                  <a:lnTo>
                    <a:pt x="2872" y="2934"/>
                  </a:lnTo>
                  <a:lnTo>
                    <a:pt x="2818" y="3013"/>
                  </a:lnTo>
                  <a:lnTo>
                    <a:pt x="2759" y="3088"/>
                  </a:lnTo>
                  <a:lnTo>
                    <a:pt x="2695" y="3161"/>
                  </a:lnTo>
                  <a:lnTo>
                    <a:pt x="2627" y="3228"/>
                  </a:lnTo>
                  <a:lnTo>
                    <a:pt x="2555" y="3293"/>
                  </a:lnTo>
                  <a:lnTo>
                    <a:pt x="2480" y="3351"/>
                  </a:lnTo>
                  <a:lnTo>
                    <a:pt x="2400" y="3406"/>
                  </a:lnTo>
                  <a:lnTo>
                    <a:pt x="2318" y="3456"/>
                  </a:lnTo>
                  <a:lnTo>
                    <a:pt x="2232" y="3500"/>
                  </a:lnTo>
                  <a:lnTo>
                    <a:pt x="2143" y="3540"/>
                  </a:lnTo>
                  <a:lnTo>
                    <a:pt x="2052" y="3573"/>
                  </a:lnTo>
                  <a:lnTo>
                    <a:pt x="1958" y="3601"/>
                  </a:lnTo>
                  <a:lnTo>
                    <a:pt x="1861" y="3624"/>
                  </a:lnTo>
                  <a:lnTo>
                    <a:pt x="1762" y="3640"/>
                  </a:lnTo>
                  <a:lnTo>
                    <a:pt x="1661" y="3650"/>
                  </a:lnTo>
                  <a:lnTo>
                    <a:pt x="1559" y="3653"/>
                  </a:lnTo>
                  <a:lnTo>
                    <a:pt x="1457" y="3650"/>
                  </a:lnTo>
                  <a:lnTo>
                    <a:pt x="1357" y="3640"/>
                  </a:lnTo>
                  <a:lnTo>
                    <a:pt x="1258" y="3624"/>
                  </a:lnTo>
                  <a:lnTo>
                    <a:pt x="1162" y="3601"/>
                  </a:lnTo>
                  <a:lnTo>
                    <a:pt x="1068" y="3573"/>
                  </a:lnTo>
                  <a:lnTo>
                    <a:pt x="976" y="3540"/>
                  </a:lnTo>
                  <a:lnTo>
                    <a:pt x="887" y="3500"/>
                  </a:lnTo>
                  <a:lnTo>
                    <a:pt x="801" y="3456"/>
                  </a:lnTo>
                  <a:lnTo>
                    <a:pt x="719" y="3406"/>
                  </a:lnTo>
                  <a:lnTo>
                    <a:pt x="639" y="3351"/>
                  </a:lnTo>
                  <a:lnTo>
                    <a:pt x="564" y="3293"/>
                  </a:lnTo>
                  <a:lnTo>
                    <a:pt x="492" y="3228"/>
                  </a:lnTo>
                  <a:lnTo>
                    <a:pt x="424" y="3161"/>
                  </a:lnTo>
                  <a:lnTo>
                    <a:pt x="361" y="3088"/>
                  </a:lnTo>
                  <a:lnTo>
                    <a:pt x="301" y="3013"/>
                  </a:lnTo>
                  <a:lnTo>
                    <a:pt x="247" y="2934"/>
                  </a:lnTo>
                  <a:lnTo>
                    <a:pt x="197" y="2851"/>
                  </a:lnTo>
                  <a:lnTo>
                    <a:pt x="153" y="2766"/>
                  </a:lnTo>
                  <a:lnTo>
                    <a:pt x="114" y="2676"/>
                  </a:lnTo>
                  <a:lnTo>
                    <a:pt x="80" y="2585"/>
                  </a:lnTo>
                  <a:lnTo>
                    <a:pt x="52" y="2491"/>
                  </a:lnTo>
                  <a:lnTo>
                    <a:pt x="30" y="2394"/>
                  </a:lnTo>
                  <a:lnTo>
                    <a:pt x="13" y="2294"/>
                  </a:lnTo>
                  <a:lnTo>
                    <a:pt x="3" y="2195"/>
                  </a:lnTo>
                  <a:lnTo>
                    <a:pt x="0" y="2091"/>
                  </a:lnTo>
                  <a:lnTo>
                    <a:pt x="3" y="1988"/>
                  </a:lnTo>
                  <a:lnTo>
                    <a:pt x="13" y="1886"/>
                  </a:lnTo>
                  <a:lnTo>
                    <a:pt x="30" y="1786"/>
                  </a:lnTo>
                  <a:lnTo>
                    <a:pt x="53" y="1689"/>
                  </a:lnTo>
                  <a:lnTo>
                    <a:pt x="82" y="1593"/>
                  </a:lnTo>
                  <a:lnTo>
                    <a:pt x="116" y="1500"/>
                  </a:lnTo>
                  <a:lnTo>
                    <a:pt x="156" y="1410"/>
                  </a:lnTo>
                  <a:lnTo>
                    <a:pt x="201" y="1324"/>
                  </a:lnTo>
                  <a:lnTo>
                    <a:pt x="252" y="1241"/>
                  </a:lnTo>
                  <a:lnTo>
                    <a:pt x="308" y="1161"/>
                  </a:lnTo>
                  <a:lnTo>
                    <a:pt x="369" y="1085"/>
                  </a:lnTo>
                  <a:lnTo>
                    <a:pt x="433" y="1012"/>
                  </a:lnTo>
                  <a:lnTo>
                    <a:pt x="503" y="945"/>
                  </a:lnTo>
                  <a:lnTo>
                    <a:pt x="576" y="881"/>
                  </a:lnTo>
                  <a:lnTo>
                    <a:pt x="652" y="821"/>
                  </a:lnTo>
                  <a:lnTo>
                    <a:pt x="733" y="768"/>
                  </a:lnTo>
                  <a:lnTo>
                    <a:pt x="817" y="718"/>
                  </a:lnTo>
                  <a:lnTo>
                    <a:pt x="905" y="674"/>
                  </a:lnTo>
                  <a:lnTo>
                    <a:pt x="996" y="636"/>
                  </a:lnTo>
                  <a:lnTo>
                    <a:pt x="1089" y="603"/>
                  </a:lnTo>
                  <a:lnTo>
                    <a:pt x="1185" y="576"/>
                  </a:lnTo>
                  <a:lnTo>
                    <a:pt x="1282" y="555"/>
                  </a:lnTo>
                  <a:lnTo>
                    <a:pt x="1383" y="540"/>
                  </a:lnTo>
                  <a:lnTo>
                    <a:pt x="1485" y="532"/>
                  </a:lnTo>
                  <a:lnTo>
                    <a:pt x="1485" y="436"/>
                  </a:lnTo>
                  <a:lnTo>
                    <a:pt x="1367" y="436"/>
                  </a:lnTo>
                  <a:lnTo>
                    <a:pt x="1347" y="433"/>
                  </a:lnTo>
                  <a:lnTo>
                    <a:pt x="1329" y="426"/>
                  </a:lnTo>
                  <a:lnTo>
                    <a:pt x="1315" y="414"/>
                  </a:lnTo>
                  <a:lnTo>
                    <a:pt x="1302" y="399"/>
                  </a:lnTo>
                  <a:lnTo>
                    <a:pt x="1296" y="381"/>
                  </a:lnTo>
                  <a:lnTo>
                    <a:pt x="1292" y="361"/>
                  </a:lnTo>
                  <a:lnTo>
                    <a:pt x="1292" y="74"/>
                  </a:lnTo>
                  <a:lnTo>
                    <a:pt x="1296" y="54"/>
                  </a:lnTo>
                  <a:lnTo>
                    <a:pt x="1302" y="37"/>
                  </a:lnTo>
                  <a:lnTo>
                    <a:pt x="1315" y="22"/>
                  </a:lnTo>
                  <a:lnTo>
                    <a:pt x="1329" y="11"/>
                  </a:lnTo>
                  <a:lnTo>
                    <a:pt x="1347" y="3"/>
                  </a:lnTo>
                  <a:lnTo>
                    <a:pt x="1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401">
              <a:extLst>
                <a:ext uri="{FF2B5EF4-FFF2-40B4-BE49-F238E27FC236}">
                  <a16:creationId xmlns:a16="http://schemas.microsoft.com/office/drawing/2014/main" id="{D93E564B-834A-41B1-8165-83DE4601D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5235576"/>
              <a:ext cx="179388" cy="180975"/>
            </a:xfrm>
            <a:custGeom>
              <a:avLst/>
              <a:gdLst>
                <a:gd name="T0" fmla="*/ 405 w 1132"/>
                <a:gd name="T1" fmla="*/ 510 h 1133"/>
                <a:gd name="T2" fmla="*/ 223 w 1132"/>
                <a:gd name="T3" fmla="*/ 910 h 1133"/>
                <a:gd name="T4" fmla="*/ 623 w 1132"/>
                <a:gd name="T5" fmla="*/ 728 h 1133"/>
                <a:gd name="T6" fmla="*/ 405 w 1132"/>
                <a:gd name="T7" fmla="*/ 510 h 1133"/>
                <a:gd name="T8" fmla="*/ 910 w 1132"/>
                <a:gd name="T9" fmla="*/ 223 h 1133"/>
                <a:gd name="T10" fmla="*/ 510 w 1132"/>
                <a:gd name="T11" fmla="*/ 404 h 1133"/>
                <a:gd name="T12" fmla="*/ 728 w 1132"/>
                <a:gd name="T13" fmla="*/ 623 h 1133"/>
                <a:gd name="T14" fmla="*/ 910 w 1132"/>
                <a:gd name="T15" fmla="*/ 223 h 1133"/>
                <a:gd name="T16" fmla="*/ 1063 w 1132"/>
                <a:gd name="T17" fmla="*/ 0 h 1133"/>
                <a:gd name="T18" fmla="*/ 1080 w 1132"/>
                <a:gd name="T19" fmla="*/ 3 h 1133"/>
                <a:gd name="T20" fmla="*/ 1097 w 1132"/>
                <a:gd name="T21" fmla="*/ 11 h 1133"/>
                <a:gd name="T22" fmla="*/ 1111 w 1132"/>
                <a:gd name="T23" fmla="*/ 22 h 1133"/>
                <a:gd name="T24" fmla="*/ 1122 w 1132"/>
                <a:gd name="T25" fmla="*/ 36 h 1133"/>
                <a:gd name="T26" fmla="*/ 1129 w 1132"/>
                <a:gd name="T27" fmla="*/ 52 h 1133"/>
                <a:gd name="T28" fmla="*/ 1132 w 1132"/>
                <a:gd name="T29" fmla="*/ 70 h 1133"/>
                <a:gd name="T30" fmla="*/ 1131 w 1132"/>
                <a:gd name="T31" fmla="*/ 87 h 1133"/>
                <a:gd name="T32" fmla="*/ 1126 w 1132"/>
                <a:gd name="T33" fmla="*/ 104 h 1133"/>
                <a:gd name="T34" fmla="*/ 818 w 1132"/>
                <a:gd name="T35" fmla="*/ 782 h 1133"/>
                <a:gd name="T36" fmla="*/ 818 w 1132"/>
                <a:gd name="T37" fmla="*/ 784 h 1133"/>
                <a:gd name="T38" fmla="*/ 816 w 1132"/>
                <a:gd name="T39" fmla="*/ 787 h 1133"/>
                <a:gd name="T40" fmla="*/ 814 w 1132"/>
                <a:gd name="T41" fmla="*/ 790 h 1133"/>
                <a:gd name="T42" fmla="*/ 812 w 1132"/>
                <a:gd name="T43" fmla="*/ 793 h 1133"/>
                <a:gd name="T44" fmla="*/ 810 w 1132"/>
                <a:gd name="T45" fmla="*/ 796 h 1133"/>
                <a:gd name="T46" fmla="*/ 808 w 1132"/>
                <a:gd name="T47" fmla="*/ 798 h 1133"/>
                <a:gd name="T48" fmla="*/ 803 w 1132"/>
                <a:gd name="T49" fmla="*/ 804 h 1133"/>
                <a:gd name="T50" fmla="*/ 798 w 1132"/>
                <a:gd name="T51" fmla="*/ 808 h 1133"/>
                <a:gd name="T52" fmla="*/ 796 w 1132"/>
                <a:gd name="T53" fmla="*/ 810 h 1133"/>
                <a:gd name="T54" fmla="*/ 792 w 1132"/>
                <a:gd name="T55" fmla="*/ 813 h 1133"/>
                <a:gd name="T56" fmla="*/ 789 w 1132"/>
                <a:gd name="T57" fmla="*/ 815 h 1133"/>
                <a:gd name="T58" fmla="*/ 787 w 1132"/>
                <a:gd name="T59" fmla="*/ 816 h 1133"/>
                <a:gd name="T60" fmla="*/ 783 w 1132"/>
                <a:gd name="T61" fmla="*/ 818 h 1133"/>
                <a:gd name="T62" fmla="*/ 781 w 1132"/>
                <a:gd name="T63" fmla="*/ 819 h 1133"/>
                <a:gd name="T64" fmla="*/ 104 w 1132"/>
                <a:gd name="T65" fmla="*/ 1126 h 1133"/>
                <a:gd name="T66" fmla="*/ 90 w 1132"/>
                <a:gd name="T67" fmla="*/ 1132 h 1133"/>
                <a:gd name="T68" fmla="*/ 75 w 1132"/>
                <a:gd name="T69" fmla="*/ 1133 h 1133"/>
                <a:gd name="T70" fmla="*/ 56 w 1132"/>
                <a:gd name="T71" fmla="*/ 1131 h 1133"/>
                <a:gd name="T72" fmla="*/ 38 w 1132"/>
                <a:gd name="T73" fmla="*/ 1123 h 1133"/>
                <a:gd name="T74" fmla="*/ 23 w 1132"/>
                <a:gd name="T75" fmla="*/ 1112 h 1133"/>
                <a:gd name="T76" fmla="*/ 10 w 1132"/>
                <a:gd name="T77" fmla="*/ 1098 h 1133"/>
                <a:gd name="T78" fmla="*/ 4 w 1132"/>
                <a:gd name="T79" fmla="*/ 1081 h 1133"/>
                <a:gd name="T80" fmla="*/ 0 w 1132"/>
                <a:gd name="T81" fmla="*/ 1063 h 1133"/>
                <a:gd name="T82" fmla="*/ 1 w 1132"/>
                <a:gd name="T83" fmla="*/ 1046 h 1133"/>
                <a:gd name="T84" fmla="*/ 7 w 1132"/>
                <a:gd name="T85" fmla="*/ 1029 h 1133"/>
                <a:gd name="T86" fmla="*/ 315 w 1132"/>
                <a:gd name="T87" fmla="*/ 351 h 1133"/>
                <a:gd name="T88" fmla="*/ 315 w 1132"/>
                <a:gd name="T89" fmla="*/ 349 h 1133"/>
                <a:gd name="T90" fmla="*/ 317 w 1132"/>
                <a:gd name="T91" fmla="*/ 346 h 1133"/>
                <a:gd name="T92" fmla="*/ 319 w 1132"/>
                <a:gd name="T93" fmla="*/ 343 h 1133"/>
                <a:gd name="T94" fmla="*/ 320 w 1132"/>
                <a:gd name="T95" fmla="*/ 340 h 1133"/>
                <a:gd name="T96" fmla="*/ 323 w 1132"/>
                <a:gd name="T97" fmla="*/ 337 h 1133"/>
                <a:gd name="T98" fmla="*/ 325 w 1132"/>
                <a:gd name="T99" fmla="*/ 335 h 1133"/>
                <a:gd name="T100" fmla="*/ 329 w 1132"/>
                <a:gd name="T101" fmla="*/ 329 h 1133"/>
                <a:gd name="T102" fmla="*/ 335 w 1132"/>
                <a:gd name="T103" fmla="*/ 325 h 1133"/>
                <a:gd name="T104" fmla="*/ 337 w 1132"/>
                <a:gd name="T105" fmla="*/ 324 h 1133"/>
                <a:gd name="T106" fmla="*/ 340 w 1132"/>
                <a:gd name="T107" fmla="*/ 320 h 1133"/>
                <a:gd name="T108" fmla="*/ 344 w 1132"/>
                <a:gd name="T109" fmla="*/ 319 h 1133"/>
                <a:gd name="T110" fmla="*/ 346 w 1132"/>
                <a:gd name="T111" fmla="*/ 317 h 1133"/>
                <a:gd name="T112" fmla="*/ 349 w 1132"/>
                <a:gd name="T113" fmla="*/ 316 h 1133"/>
                <a:gd name="T114" fmla="*/ 351 w 1132"/>
                <a:gd name="T115" fmla="*/ 315 h 1133"/>
                <a:gd name="T116" fmla="*/ 1028 w 1132"/>
                <a:gd name="T117" fmla="*/ 6 h 1133"/>
                <a:gd name="T118" fmla="*/ 1045 w 1132"/>
                <a:gd name="T119" fmla="*/ 1 h 1133"/>
                <a:gd name="T120" fmla="*/ 1063 w 1132"/>
                <a:gd name="T121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2" h="1133">
                  <a:moveTo>
                    <a:pt x="405" y="510"/>
                  </a:moveTo>
                  <a:lnTo>
                    <a:pt x="223" y="910"/>
                  </a:lnTo>
                  <a:lnTo>
                    <a:pt x="623" y="728"/>
                  </a:lnTo>
                  <a:lnTo>
                    <a:pt x="405" y="510"/>
                  </a:lnTo>
                  <a:close/>
                  <a:moveTo>
                    <a:pt x="910" y="223"/>
                  </a:moveTo>
                  <a:lnTo>
                    <a:pt x="510" y="404"/>
                  </a:lnTo>
                  <a:lnTo>
                    <a:pt x="728" y="623"/>
                  </a:lnTo>
                  <a:lnTo>
                    <a:pt x="910" y="223"/>
                  </a:lnTo>
                  <a:close/>
                  <a:moveTo>
                    <a:pt x="1063" y="0"/>
                  </a:moveTo>
                  <a:lnTo>
                    <a:pt x="1080" y="3"/>
                  </a:lnTo>
                  <a:lnTo>
                    <a:pt x="1097" y="11"/>
                  </a:lnTo>
                  <a:lnTo>
                    <a:pt x="1111" y="22"/>
                  </a:lnTo>
                  <a:lnTo>
                    <a:pt x="1122" y="36"/>
                  </a:lnTo>
                  <a:lnTo>
                    <a:pt x="1129" y="52"/>
                  </a:lnTo>
                  <a:lnTo>
                    <a:pt x="1132" y="70"/>
                  </a:lnTo>
                  <a:lnTo>
                    <a:pt x="1131" y="87"/>
                  </a:lnTo>
                  <a:lnTo>
                    <a:pt x="1126" y="104"/>
                  </a:lnTo>
                  <a:lnTo>
                    <a:pt x="818" y="782"/>
                  </a:lnTo>
                  <a:lnTo>
                    <a:pt x="818" y="784"/>
                  </a:lnTo>
                  <a:lnTo>
                    <a:pt x="816" y="787"/>
                  </a:lnTo>
                  <a:lnTo>
                    <a:pt x="814" y="790"/>
                  </a:lnTo>
                  <a:lnTo>
                    <a:pt x="812" y="793"/>
                  </a:lnTo>
                  <a:lnTo>
                    <a:pt x="810" y="796"/>
                  </a:lnTo>
                  <a:lnTo>
                    <a:pt x="808" y="798"/>
                  </a:lnTo>
                  <a:lnTo>
                    <a:pt x="803" y="804"/>
                  </a:lnTo>
                  <a:lnTo>
                    <a:pt x="798" y="808"/>
                  </a:lnTo>
                  <a:lnTo>
                    <a:pt x="796" y="810"/>
                  </a:lnTo>
                  <a:lnTo>
                    <a:pt x="792" y="813"/>
                  </a:lnTo>
                  <a:lnTo>
                    <a:pt x="789" y="815"/>
                  </a:lnTo>
                  <a:lnTo>
                    <a:pt x="787" y="816"/>
                  </a:lnTo>
                  <a:lnTo>
                    <a:pt x="783" y="818"/>
                  </a:lnTo>
                  <a:lnTo>
                    <a:pt x="781" y="819"/>
                  </a:lnTo>
                  <a:lnTo>
                    <a:pt x="104" y="1126"/>
                  </a:lnTo>
                  <a:lnTo>
                    <a:pt x="90" y="1132"/>
                  </a:lnTo>
                  <a:lnTo>
                    <a:pt x="75" y="1133"/>
                  </a:lnTo>
                  <a:lnTo>
                    <a:pt x="56" y="1131"/>
                  </a:lnTo>
                  <a:lnTo>
                    <a:pt x="38" y="1123"/>
                  </a:lnTo>
                  <a:lnTo>
                    <a:pt x="23" y="1112"/>
                  </a:lnTo>
                  <a:lnTo>
                    <a:pt x="10" y="1098"/>
                  </a:lnTo>
                  <a:lnTo>
                    <a:pt x="4" y="1081"/>
                  </a:lnTo>
                  <a:lnTo>
                    <a:pt x="0" y="1063"/>
                  </a:lnTo>
                  <a:lnTo>
                    <a:pt x="1" y="1046"/>
                  </a:lnTo>
                  <a:lnTo>
                    <a:pt x="7" y="1029"/>
                  </a:lnTo>
                  <a:lnTo>
                    <a:pt x="315" y="351"/>
                  </a:lnTo>
                  <a:lnTo>
                    <a:pt x="315" y="349"/>
                  </a:lnTo>
                  <a:lnTo>
                    <a:pt x="317" y="346"/>
                  </a:lnTo>
                  <a:lnTo>
                    <a:pt x="319" y="343"/>
                  </a:lnTo>
                  <a:lnTo>
                    <a:pt x="320" y="340"/>
                  </a:lnTo>
                  <a:lnTo>
                    <a:pt x="323" y="337"/>
                  </a:lnTo>
                  <a:lnTo>
                    <a:pt x="325" y="335"/>
                  </a:lnTo>
                  <a:lnTo>
                    <a:pt x="329" y="329"/>
                  </a:lnTo>
                  <a:lnTo>
                    <a:pt x="335" y="325"/>
                  </a:lnTo>
                  <a:lnTo>
                    <a:pt x="337" y="324"/>
                  </a:lnTo>
                  <a:lnTo>
                    <a:pt x="340" y="320"/>
                  </a:lnTo>
                  <a:lnTo>
                    <a:pt x="344" y="319"/>
                  </a:lnTo>
                  <a:lnTo>
                    <a:pt x="346" y="317"/>
                  </a:lnTo>
                  <a:lnTo>
                    <a:pt x="349" y="316"/>
                  </a:lnTo>
                  <a:lnTo>
                    <a:pt x="351" y="315"/>
                  </a:lnTo>
                  <a:lnTo>
                    <a:pt x="1028" y="6"/>
                  </a:lnTo>
                  <a:lnTo>
                    <a:pt x="1045" y="1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" name="TextBox 60">
            <a:extLst>
              <a:ext uri="{FF2B5EF4-FFF2-40B4-BE49-F238E27FC236}">
                <a16:creationId xmlns:a16="http://schemas.microsoft.com/office/drawing/2014/main" id="{0FA02B24-4C57-4F7E-9720-C8148C392F5B}"/>
              </a:ext>
            </a:extLst>
          </p:cNvPr>
          <p:cNvSpPr txBox="1"/>
          <p:nvPr/>
        </p:nvSpPr>
        <p:spPr>
          <a:xfrm>
            <a:off x="2051651" y="2043647"/>
            <a:ext cx="29690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满足病人家属的护理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" name="TextBox 60">
            <a:extLst>
              <a:ext uri="{FF2B5EF4-FFF2-40B4-BE49-F238E27FC236}">
                <a16:creationId xmlns:a16="http://schemas.microsoft.com/office/drawing/2014/main" id="{E0B7DD5B-BCF1-49C4-B110-459B5117FBFF}"/>
              </a:ext>
            </a:extLst>
          </p:cNvPr>
          <p:cNvSpPr txBox="1"/>
          <p:nvPr/>
        </p:nvSpPr>
        <p:spPr>
          <a:xfrm>
            <a:off x="3876170" y="5107425"/>
            <a:ext cx="26597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鼓励家属表达感情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1" name="TextBox 60">
            <a:extLst>
              <a:ext uri="{FF2B5EF4-FFF2-40B4-BE49-F238E27FC236}">
                <a16:creationId xmlns:a16="http://schemas.microsoft.com/office/drawing/2014/main" id="{AB5ED4B0-F337-465B-A3E0-802CE1F8635B}"/>
              </a:ext>
            </a:extLst>
          </p:cNvPr>
          <p:cNvSpPr txBox="1"/>
          <p:nvPr/>
        </p:nvSpPr>
        <p:spPr>
          <a:xfrm>
            <a:off x="5737820" y="2088033"/>
            <a:ext cx="2332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指导家属对病人的生活照料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3" name="TextBox 60">
            <a:extLst>
              <a:ext uri="{FF2B5EF4-FFF2-40B4-BE49-F238E27FC236}">
                <a16:creationId xmlns:a16="http://schemas.microsoft.com/office/drawing/2014/main" id="{E13D7EBB-FE95-46DC-9382-3BAFC8EC95F0}"/>
              </a:ext>
            </a:extLst>
          </p:cNvPr>
          <p:cNvSpPr txBox="1"/>
          <p:nvPr/>
        </p:nvSpPr>
        <p:spPr>
          <a:xfrm>
            <a:off x="7416886" y="5111736"/>
            <a:ext cx="327846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协助维护家庭的完整性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5" name="TextBox 60">
            <a:extLst>
              <a:ext uri="{FF2B5EF4-FFF2-40B4-BE49-F238E27FC236}">
                <a16:creationId xmlns:a16="http://schemas.microsoft.com/office/drawing/2014/main" id="{A266FCE0-9610-4D59-9153-328757A4C71D}"/>
              </a:ext>
            </a:extLst>
          </p:cNvPr>
          <p:cNvSpPr txBox="1"/>
          <p:nvPr/>
        </p:nvSpPr>
        <p:spPr>
          <a:xfrm>
            <a:off x="9225466" y="2088033"/>
            <a:ext cx="2487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提供对家属的生活关怀</a:t>
            </a:r>
            <a:endParaRPr lang="id-ID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灯片编号占位符 3">
            <a:extLst>
              <a:ext uri="{FF2B5EF4-FFF2-40B4-BE49-F238E27FC236}">
                <a16:creationId xmlns:a16="http://schemas.microsoft.com/office/drawing/2014/main" id="{B76E09FE-10E1-4BA8-9AA7-9E498E64A5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3C62CA4-9EF2-48B3-87AF-8C4FF93102CA}"/>
              </a:ext>
            </a:extLst>
          </p:cNvPr>
          <p:cNvSpPr/>
          <p:nvPr/>
        </p:nvSpPr>
        <p:spPr>
          <a:xfrm>
            <a:off x="3602940" y="388915"/>
            <a:ext cx="45961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临终病人家属护理</a:t>
            </a:r>
          </a:p>
        </p:txBody>
      </p:sp>
    </p:spTree>
    <p:extLst>
      <p:ext uri="{BB962C8B-B14F-4D97-AF65-F5344CB8AC3E}">
        <p14:creationId xmlns:p14="http://schemas.microsoft.com/office/powerpoint/2010/main" val="665221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矩形 15">
            <a:extLst>
              <a:ext uri="{FF2B5EF4-FFF2-40B4-BE49-F238E27FC236}">
                <a16:creationId xmlns:a16="http://schemas.microsoft.com/office/drawing/2014/main" id="{6E6C4FDC-1A33-4EF5-8BBF-1DFCA5A55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696" y="3212976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spc="3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死亡后护理</a:t>
            </a:r>
            <a:endParaRPr lang="en-US" altLang="zh-CN" sz="4000" b="1" spc="3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47" name="文本框 6">
            <a:extLst>
              <a:ext uri="{FF2B5EF4-FFF2-40B4-BE49-F238E27FC236}">
                <a16:creationId xmlns:a16="http://schemas.microsoft.com/office/drawing/2014/main" id="{35F9786C-1A50-4892-A833-E9A4A8E0B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三 节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灯片编号占位符 3">
            <a:extLst>
              <a:ext uri="{FF2B5EF4-FFF2-40B4-BE49-F238E27FC236}">
                <a16:creationId xmlns:a16="http://schemas.microsoft.com/office/drawing/2014/main" id="{B2CC5A2F-B71E-41E6-B5DF-7E1E4E7A5000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" name="文本占位符 65538">
            <a:extLst>
              <a:ext uri="{FF2B5EF4-FFF2-40B4-BE49-F238E27FC236}">
                <a16:creationId xmlns:a16="http://schemas.microsoft.com/office/drawing/2014/main" id="{96798E1E-4123-4B9B-9ED7-4012D689B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48680"/>
            <a:ext cx="1116124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2000" b="1" dirty="0"/>
              <a:t>            </a:t>
            </a:r>
            <a:r>
              <a:rPr lang="zh-CN" altLang="en-US" sz="2800" b="1" dirty="0"/>
              <a:t>死亡后护理是对死者生前护理的延续，对死者人格的尊重，也是对死者家属心灵的安慰，也是人道主义精神和护理职业道德的体现。</a:t>
            </a:r>
            <a:endParaRPr lang="zh-CN" altLang="en-US" sz="3200" b="1" dirty="0"/>
          </a:p>
        </p:txBody>
      </p: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2DC0C830-8B41-4204-9C90-CA6851459718}"/>
              </a:ext>
            </a:extLst>
          </p:cNvPr>
          <p:cNvCxnSpPr>
            <a:cxnSpLocks/>
          </p:cNvCxnSpPr>
          <p:nvPr/>
        </p:nvCxnSpPr>
        <p:spPr>
          <a:xfrm>
            <a:off x="6087590" y="3321277"/>
            <a:ext cx="0" cy="292095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33">
            <a:extLst>
              <a:ext uri="{FF2B5EF4-FFF2-40B4-BE49-F238E27FC236}">
                <a16:creationId xmlns:a16="http://schemas.microsoft.com/office/drawing/2014/main" id="{0BEFC957-4348-4FD3-B60A-E4671C985DE2}"/>
              </a:ext>
            </a:extLst>
          </p:cNvPr>
          <p:cNvSpPr/>
          <p:nvPr/>
        </p:nvSpPr>
        <p:spPr>
          <a:xfrm>
            <a:off x="7341625" y="2573789"/>
            <a:ext cx="1807944" cy="74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000" b="1" dirty="0"/>
              <a:t>OPTION 01</a:t>
            </a:r>
          </a:p>
        </p:txBody>
      </p:sp>
      <p:cxnSp>
        <p:nvCxnSpPr>
          <p:cNvPr id="10" name="Straight Connector 34">
            <a:extLst>
              <a:ext uri="{FF2B5EF4-FFF2-40B4-BE49-F238E27FC236}">
                <a16:creationId xmlns:a16="http://schemas.microsoft.com/office/drawing/2014/main" id="{8B0FBA3D-274E-49D4-A0F6-0F68FFB961E8}"/>
              </a:ext>
            </a:extLst>
          </p:cNvPr>
          <p:cNvCxnSpPr/>
          <p:nvPr/>
        </p:nvCxnSpPr>
        <p:spPr>
          <a:xfrm rot="16200000" flipH="1">
            <a:off x="6759238" y="2365147"/>
            <a:ext cx="1" cy="1164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35">
            <a:extLst>
              <a:ext uri="{FF2B5EF4-FFF2-40B4-BE49-F238E27FC236}">
                <a16:creationId xmlns:a16="http://schemas.microsoft.com/office/drawing/2014/main" id="{A3FD8FC1-A07D-4786-B1C9-499EB2372911}"/>
              </a:ext>
            </a:extLst>
          </p:cNvPr>
          <p:cNvGrpSpPr/>
          <p:nvPr/>
        </p:nvGrpSpPr>
        <p:grpSpPr>
          <a:xfrm>
            <a:off x="5584307" y="2444250"/>
            <a:ext cx="1006566" cy="1006566"/>
            <a:chOff x="5584307" y="858338"/>
            <a:chExt cx="1006566" cy="1006566"/>
          </a:xfrm>
        </p:grpSpPr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F617596D-484C-4ACC-AB5B-265552A33EF6}"/>
                </a:ext>
              </a:extLst>
            </p:cNvPr>
            <p:cNvSpPr/>
            <p:nvPr/>
          </p:nvSpPr>
          <p:spPr>
            <a:xfrm>
              <a:off x="5584307" y="858338"/>
              <a:ext cx="1006566" cy="100656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42">
              <a:extLst>
                <a:ext uri="{FF2B5EF4-FFF2-40B4-BE49-F238E27FC236}">
                  <a16:creationId xmlns:a16="http://schemas.microsoft.com/office/drawing/2014/main" id="{7CF2B54A-0E27-42C4-B00A-99835010DF52}"/>
                </a:ext>
              </a:extLst>
            </p:cNvPr>
            <p:cNvSpPr/>
            <p:nvPr/>
          </p:nvSpPr>
          <p:spPr>
            <a:xfrm>
              <a:off x="5729087" y="1003120"/>
              <a:ext cx="717006" cy="717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48">
            <a:extLst>
              <a:ext uri="{FF2B5EF4-FFF2-40B4-BE49-F238E27FC236}">
                <a16:creationId xmlns:a16="http://schemas.microsoft.com/office/drawing/2014/main" id="{EB3CAEB4-DEA4-4250-BBEC-18D363A41ABD}"/>
              </a:ext>
            </a:extLst>
          </p:cNvPr>
          <p:cNvSpPr/>
          <p:nvPr/>
        </p:nvSpPr>
        <p:spPr>
          <a:xfrm>
            <a:off x="3026576" y="4903289"/>
            <a:ext cx="1807944" cy="7474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000" b="1" dirty="0"/>
              <a:t>OPTION 02</a:t>
            </a:r>
          </a:p>
        </p:txBody>
      </p:sp>
      <p:cxnSp>
        <p:nvCxnSpPr>
          <p:cNvPr id="13" name="Straight Connector 49">
            <a:extLst>
              <a:ext uri="{FF2B5EF4-FFF2-40B4-BE49-F238E27FC236}">
                <a16:creationId xmlns:a16="http://schemas.microsoft.com/office/drawing/2014/main" id="{44E729E2-9160-472E-BED7-3E8E7E03174F}"/>
              </a:ext>
            </a:extLst>
          </p:cNvPr>
          <p:cNvCxnSpPr/>
          <p:nvPr/>
        </p:nvCxnSpPr>
        <p:spPr>
          <a:xfrm rot="16200000" flipH="1">
            <a:off x="5375725" y="4694648"/>
            <a:ext cx="1" cy="116477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50">
            <a:extLst>
              <a:ext uri="{FF2B5EF4-FFF2-40B4-BE49-F238E27FC236}">
                <a16:creationId xmlns:a16="http://schemas.microsoft.com/office/drawing/2014/main" id="{0EA41FA0-F95B-4C48-B941-9283CAD3A1AE}"/>
              </a:ext>
            </a:extLst>
          </p:cNvPr>
          <p:cNvGrpSpPr/>
          <p:nvPr/>
        </p:nvGrpSpPr>
        <p:grpSpPr>
          <a:xfrm>
            <a:off x="5585275" y="4773750"/>
            <a:ext cx="1006566" cy="1006566"/>
            <a:chOff x="5585275" y="2925717"/>
            <a:chExt cx="1006566" cy="1006566"/>
          </a:xfrm>
        </p:grpSpPr>
        <p:sp>
          <p:nvSpPr>
            <p:cNvPr id="33" name="Oval 51">
              <a:extLst>
                <a:ext uri="{FF2B5EF4-FFF2-40B4-BE49-F238E27FC236}">
                  <a16:creationId xmlns:a16="http://schemas.microsoft.com/office/drawing/2014/main" id="{4F98EFC4-A3FD-4554-BA79-C00485B3FFE0}"/>
                </a:ext>
              </a:extLst>
            </p:cNvPr>
            <p:cNvSpPr/>
            <p:nvPr/>
          </p:nvSpPr>
          <p:spPr>
            <a:xfrm>
              <a:off x="5585275" y="2925717"/>
              <a:ext cx="1006566" cy="10065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Oval 52">
              <a:extLst>
                <a:ext uri="{FF2B5EF4-FFF2-40B4-BE49-F238E27FC236}">
                  <a16:creationId xmlns:a16="http://schemas.microsoft.com/office/drawing/2014/main" id="{2DDCA341-2A4E-4BA9-9D20-ED0A38FAD6F2}"/>
                </a:ext>
              </a:extLst>
            </p:cNvPr>
            <p:cNvSpPr/>
            <p:nvPr/>
          </p:nvSpPr>
          <p:spPr>
            <a:xfrm>
              <a:off x="5730055" y="3070499"/>
              <a:ext cx="717006" cy="717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53">
            <a:extLst>
              <a:ext uri="{FF2B5EF4-FFF2-40B4-BE49-F238E27FC236}">
                <a16:creationId xmlns:a16="http://schemas.microsoft.com/office/drawing/2014/main" id="{663A62B6-6942-4C0A-A58C-8BEE79220F19}"/>
              </a:ext>
            </a:extLst>
          </p:cNvPr>
          <p:cNvGrpSpPr/>
          <p:nvPr/>
        </p:nvGrpSpPr>
        <p:grpSpPr>
          <a:xfrm>
            <a:off x="1443866" y="2306526"/>
            <a:ext cx="4001861" cy="1223578"/>
            <a:chOff x="1326369" y="396420"/>
            <a:chExt cx="4001861" cy="1930403"/>
          </a:xfrm>
        </p:grpSpPr>
        <p:grpSp>
          <p:nvGrpSpPr>
            <p:cNvPr id="29" name="Group 54">
              <a:extLst>
                <a:ext uri="{FF2B5EF4-FFF2-40B4-BE49-F238E27FC236}">
                  <a16:creationId xmlns:a16="http://schemas.microsoft.com/office/drawing/2014/main" id="{ED4A0B47-F3A1-40FB-AD01-56300C41FF1B}"/>
                </a:ext>
              </a:extLst>
            </p:cNvPr>
            <p:cNvGrpSpPr/>
            <p:nvPr/>
          </p:nvGrpSpPr>
          <p:grpSpPr>
            <a:xfrm>
              <a:off x="1326369" y="396420"/>
              <a:ext cx="4001861" cy="1930402"/>
              <a:chOff x="1511300" y="399140"/>
              <a:chExt cx="4001861" cy="1930402"/>
            </a:xfrm>
          </p:grpSpPr>
          <p:sp>
            <p:nvSpPr>
              <p:cNvPr id="31" name="Rounded Rectangle 57">
                <a:extLst>
                  <a:ext uri="{FF2B5EF4-FFF2-40B4-BE49-F238E27FC236}">
                    <a16:creationId xmlns:a16="http://schemas.microsoft.com/office/drawing/2014/main" id="{3F9DCC95-F08B-4FF8-AA37-C0B9425350D8}"/>
                  </a:ext>
                </a:extLst>
              </p:cNvPr>
              <p:cNvSpPr/>
              <p:nvPr/>
            </p:nvSpPr>
            <p:spPr>
              <a:xfrm>
                <a:off x="1511300" y="399140"/>
                <a:ext cx="3792311" cy="1930402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58">
                <a:extLst>
                  <a:ext uri="{FF2B5EF4-FFF2-40B4-BE49-F238E27FC236}">
                    <a16:creationId xmlns:a16="http://schemas.microsoft.com/office/drawing/2014/main" id="{D1A466D1-563B-46C6-9D3F-F47B28EDF8CA}"/>
                  </a:ext>
                </a:extLst>
              </p:cNvPr>
              <p:cNvSpPr/>
              <p:nvPr/>
            </p:nvSpPr>
            <p:spPr>
              <a:xfrm rot="5400000">
                <a:off x="5246461" y="1259566"/>
                <a:ext cx="323850" cy="209550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ound Same Side Corner Rectangle 55">
              <a:extLst>
                <a:ext uri="{FF2B5EF4-FFF2-40B4-BE49-F238E27FC236}">
                  <a16:creationId xmlns:a16="http://schemas.microsoft.com/office/drawing/2014/main" id="{B33C3FF3-AB91-4E25-93EF-BE49F18A9FCC}"/>
                </a:ext>
              </a:extLst>
            </p:cNvPr>
            <p:cNvSpPr/>
            <p:nvPr/>
          </p:nvSpPr>
          <p:spPr>
            <a:xfrm rot="16200000">
              <a:off x="605644" y="1117148"/>
              <a:ext cx="1930402" cy="488948"/>
            </a:xfrm>
            <a:prstGeom prst="round2SameRect">
              <a:avLst>
                <a:gd name="adj1" fmla="val 2712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6" name="Group 66">
            <a:extLst>
              <a:ext uri="{FF2B5EF4-FFF2-40B4-BE49-F238E27FC236}">
                <a16:creationId xmlns:a16="http://schemas.microsoft.com/office/drawing/2014/main" id="{BFF6B4E9-6A2F-4A3D-BE65-FD2838442FE0}"/>
              </a:ext>
            </a:extLst>
          </p:cNvPr>
          <p:cNvGrpSpPr/>
          <p:nvPr/>
        </p:nvGrpSpPr>
        <p:grpSpPr>
          <a:xfrm flipH="1">
            <a:off x="6601283" y="4493593"/>
            <a:ext cx="4001861" cy="1214211"/>
            <a:chOff x="1511300" y="2339519"/>
            <a:chExt cx="4001861" cy="1930403"/>
          </a:xfrm>
        </p:grpSpPr>
        <p:grpSp>
          <p:nvGrpSpPr>
            <p:cNvPr id="25" name="Group 68">
              <a:extLst>
                <a:ext uri="{FF2B5EF4-FFF2-40B4-BE49-F238E27FC236}">
                  <a16:creationId xmlns:a16="http://schemas.microsoft.com/office/drawing/2014/main" id="{594D22C7-9444-417B-9F6C-CEF1CA6DD4E2}"/>
                </a:ext>
              </a:extLst>
            </p:cNvPr>
            <p:cNvGrpSpPr/>
            <p:nvPr/>
          </p:nvGrpSpPr>
          <p:grpSpPr>
            <a:xfrm>
              <a:off x="1511300" y="2339519"/>
              <a:ext cx="4001861" cy="1930402"/>
              <a:chOff x="1511300" y="399140"/>
              <a:chExt cx="4001861" cy="1930402"/>
            </a:xfrm>
          </p:grpSpPr>
          <p:sp>
            <p:nvSpPr>
              <p:cNvPr id="27" name="Rounded Rectangle 70">
                <a:extLst>
                  <a:ext uri="{FF2B5EF4-FFF2-40B4-BE49-F238E27FC236}">
                    <a16:creationId xmlns:a16="http://schemas.microsoft.com/office/drawing/2014/main" id="{EC5C6D57-1659-400A-B2E6-E1F928A70EDA}"/>
                  </a:ext>
                </a:extLst>
              </p:cNvPr>
              <p:cNvSpPr/>
              <p:nvPr/>
            </p:nvSpPr>
            <p:spPr>
              <a:xfrm>
                <a:off x="1511300" y="399140"/>
                <a:ext cx="3792311" cy="1930402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公众号：陈西设计之家。微信搜索即可">
                <a:extLst>
                  <a:ext uri="{FF2B5EF4-FFF2-40B4-BE49-F238E27FC236}">
                    <a16:creationId xmlns:a16="http://schemas.microsoft.com/office/drawing/2014/main" id="{2ACC468D-F372-4F91-8188-E2F691E2327D}"/>
                  </a:ext>
                </a:extLst>
              </p:cNvPr>
              <p:cNvSpPr/>
              <p:nvPr/>
            </p:nvSpPr>
            <p:spPr>
              <a:xfrm rot="5400000">
                <a:off x="5246461" y="1259566"/>
                <a:ext cx="323850" cy="209550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ound Same Side Corner Rectangle 69">
              <a:extLst>
                <a:ext uri="{FF2B5EF4-FFF2-40B4-BE49-F238E27FC236}">
                  <a16:creationId xmlns:a16="http://schemas.microsoft.com/office/drawing/2014/main" id="{09486614-9DCE-4118-8A03-95FE7010CB34}"/>
                </a:ext>
              </a:extLst>
            </p:cNvPr>
            <p:cNvSpPr/>
            <p:nvPr/>
          </p:nvSpPr>
          <p:spPr>
            <a:xfrm rot="16200000">
              <a:off x="790575" y="3060247"/>
              <a:ext cx="1930402" cy="488948"/>
            </a:xfrm>
            <a:prstGeom prst="round2SameRect">
              <a:avLst>
                <a:gd name="adj1" fmla="val 27126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公众号：陈西设计之家。微信搜索即可">
            <a:extLst>
              <a:ext uri="{FF2B5EF4-FFF2-40B4-BE49-F238E27FC236}">
                <a16:creationId xmlns:a16="http://schemas.microsoft.com/office/drawing/2014/main" id="{DCA2AE98-D259-4E1F-8AAC-BAFEEB50E61C}"/>
              </a:ext>
            </a:extLst>
          </p:cNvPr>
          <p:cNvSpPr txBox="1"/>
          <p:nvPr/>
        </p:nvSpPr>
        <p:spPr>
          <a:xfrm>
            <a:off x="2071395" y="2620793"/>
            <a:ext cx="30700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死亡者的尸体护理</a:t>
            </a:r>
            <a:endParaRPr lang="id-ID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Freeform 91">
            <a:extLst>
              <a:ext uri="{FF2B5EF4-FFF2-40B4-BE49-F238E27FC236}">
                <a16:creationId xmlns:a16="http://schemas.microsoft.com/office/drawing/2014/main" id="{9DCBE49F-CC73-4AE4-980C-7E8CD74D41F8}"/>
              </a:ext>
            </a:extLst>
          </p:cNvPr>
          <p:cNvSpPr>
            <a:spLocks noEditPoints="1"/>
          </p:cNvSpPr>
          <p:nvPr/>
        </p:nvSpPr>
        <p:spPr bwMode="auto">
          <a:xfrm>
            <a:off x="5831145" y="5022763"/>
            <a:ext cx="612775" cy="612775"/>
          </a:xfrm>
          <a:custGeom>
            <a:avLst/>
            <a:gdLst>
              <a:gd name="T0" fmla="*/ 1133 w 3474"/>
              <a:gd name="T1" fmla="*/ 1077 h 3475"/>
              <a:gd name="T2" fmla="*/ 1072 w 3474"/>
              <a:gd name="T3" fmla="*/ 1158 h 3475"/>
              <a:gd name="T4" fmla="*/ 1124 w 3474"/>
              <a:gd name="T5" fmla="*/ 1172 h 3475"/>
              <a:gd name="T6" fmla="*/ 1180 w 3474"/>
              <a:gd name="T7" fmla="*/ 1194 h 3475"/>
              <a:gd name="T8" fmla="*/ 1199 w 3474"/>
              <a:gd name="T9" fmla="*/ 1253 h 3475"/>
              <a:gd name="T10" fmla="*/ 1167 w 3474"/>
              <a:gd name="T11" fmla="*/ 1309 h 3475"/>
              <a:gd name="T12" fmla="*/ 1228 w 3474"/>
              <a:gd name="T13" fmla="*/ 1326 h 3475"/>
              <a:gd name="T14" fmla="*/ 1315 w 3474"/>
              <a:gd name="T15" fmla="*/ 1268 h 3475"/>
              <a:gd name="T16" fmla="*/ 1334 w 3474"/>
              <a:gd name="T17" fmla="*/ 1166 h 3475"/>
              <a:gd name="T18" fmla="*/ 1287 w 3474"/>
              <a:gd name="T19" fmla="*/ 1085 h 3475"/>
              <a:gd name="T20" fmla="*/ 1210 w 3474"/>
              <a:gd name="T21" fmla="*/ 1057 h 3475"/>
              <a:gd name="T22" fmla="*/ 736 w 3474"/>
              <a:gd name="T23" fmla="*/ 1040 h 3475"/>
              <a:gd name="T24" fmla="*/ 924 w 3474"/>
              <a:gd name="T25" fmla="*/ 1147 h 3475"/>
              <a:gd name="T26" fmla="*/ 978 w 3474"/>
              <a:gd name="T27" fmla="*/ 1020 h 3475"/>
              <a:gd name="T28" fmla="*/ 1094 w 3474"/>
              <a:gd name="T29" fmla="*/ 934 h 3475"/>
              <a:gd name="T30" fmla="*/ 1236 w 3474"/>
              <a:gd name="T31" fmla="*/ 916 h 3475"/>
              <a:gd name="T32" fmla="*/ 1372 w 3474"/>
              <a:gd name="T33" fmla="*/ 968 h 3475"/>
              <a:gd name="T34" fmla="*/ 1464 w 3474"/>
              <a:gd name="T35" fmla="*/ 1085 h 3475"/>
              <a:gd name="T36" fmla="*/ 1482 w 3474"/>
              <a:gd name="T37" fmla="*/ 1227 h 3475"/>
              <a:gd name="T38" fmla="*/ 1427 w 3474"/>
              <a:gd name="T39" fmla="*/ 1363 h 3475"/>
              <a:gd name="T40" fmla="*/ 1310 w 3474"/>
              <a:gd name="T41" fmla="*/ 1452 h 3475"/>
              <a:gd name="T42" fmla="*/ 1165 w 3474"/>
              <a:gd name="T43" fmla="*/ 1471 h 3475"/>
              <a:gd name="T44" fmla="*/ 1031 w 3474"/>
              <a:gd name="T45" fmla="*/ 1415 h 3475"/>
              <a:gd name="T46" fmla="*/ 942 w 3474"/>
              <a:gd name="T47" fmla="*/ 1299 h 3475"/>
              <a:gd name="T48" fmla="*/ 719 w 3474"/>
              <a:gd name="T49" fmla="*/ 1199 h 3475"/>
              <a:gd name="T50" fmla="*/ 3298 w 3474"/>
              <a:gd name="T51" fmla="*/ 2319 h 3475"/>
              <a:gd name="T52" fmla="*/ 208 w 3474"/>
              <a:gd name="T53" fmla="*/ 148 h 3475"/>
              <a:gd name="T54" fmla="*/ 147 w 3474"/>
              <a:gd name="T55" fmla="*/ 208 h 3475"/>
              <a:gd name="T56" fmla="*/ 151 w 3474"/>
              <a:gd name="T57" fmla="*/ 322 h 3475"/>
              <a:gd name="T58" fmla="*/ 214 w 3474"/>
              <a:gd name="T59" fmla="*/ 473 h 3475"/>
              <a:gd name="T60" fmla="*/ 329 w 3474"/>
              <a:gd name="T61" fmla="*/ 647 h 3475"/>
              <a:gd name="T62" fmla="*/ 489 w 3474"/>
              <a:gd name="T63" fmla="*/ 830 h 3475"/>
              <a:gd name="T64" fmla="*/ 602 w 3474"/>
              <a:gd name="T65" fmla="*/ 609 h 3475"/>
              <a:gd name="T66" fmla="*/ 649 w 3474"/>
              <a:gd name="T67" fmla="*/ 577 h 3475"/>
              <a:gd name="T68" fmla="*/ 734 w 3474"/>
              <a:gd name="T69" fmla="*/ 408 h 3475"/>
              <a:gd name="T70" fmla="*/ 555 w 3474"/>
              <a:gd name="T71" fmla="*/ 269 h 3475"/>
              <a:gd name="T72" fmla="*/ 392 w 3474"/>
              <a:gd name="T73" fmla="*/ 177 h 3475"/>
              <a:gd name="T74" fmla="*/ 259 w 3474"/>
              <a:gd name="T75" fmla="*/ 142 h 3475"/>
              <a:gd name="T76" fmla="*/ 336 w 3474"/>
              <a:gd name="T77" fmla="*/ 15 h 3475"/>
              <a:gd name="T78" fmla="*/ 524 w 3474"/>
              <a:gd name="T79" fmla="*/ 87 h 3475"/>
              <a:gd name="T80" fmla="*/ 726 w 3474"/>
              <a:gd name="T81" fmla="*/ 213 h 3475"/>
              <a:gd name="T82" fmla="*/ 929 w 3474"/>
              <a:gd name="T83" fmla="*/ 389 h 3475"/>
              <a:gd name="T84" fmla="*/ 1592 w 3474"/>
              <a:gd name="T85" fmla="*/ 427 h 3475"/>
              <a:gd name="T86" fmla="*/ 1645 w 3474"/>
              <a:gd name="T87" fmla="*/ 452 h 3475"/>
              <a:gd name="T88" fmla="*/ 3474 w 3474"/>
              <a:gd name="T89" fmla="*/ 2318 h 3475"/>
              <a:gd name="T90" fmla="*/ 2375 w 3474"/>
              <a:gd name="T91" fmla="*/ 3452 h 3475"/>
              <a:gd name="T92" fmla="*/ 2323 w 3474"/>
              <a:gd name="T93" fmla="*/ 3475 h 3475"/>
              <a:gd name="T94" fmla="*/ 2272 w 3474"/>
              <a:gd name="T95" fmla="*/ 3452 h 3475"/>
              <a:gd name="T96" fmla="*/ 443 w 3474"/>
              <a:gd name="T97" fmla="*/ 1592 h 3475"/>
              <a:gd name="T98" fmla="*/ 430 w 3474"/>
              <a:gd name="T99" fmla="*/ 978 h 3475"/>
              <a:gd name="T100" fmla="*/ 249 w 3474"/>
              <a:gd name="T101" fmla="*/ 781 h 3475"/>
              <a:gd name="T102" fmla="*/ 111 w 3474"/>
              <a:gd name="T103" fmla="*/ 575 h 3475"/>
              <a:gd name="T104" fmla="*/ 26 w 3474"/>
              <a:gd name="T105" fmla="*/ 381 h 3475"/>
              <a:gd name="T106" fmla="*/ 0 w 3474"/>
              <a:gd name="T107" fmla="*/ 212 h 3475"/>
              <a:gd name="T108" fmla="*/ 39 w 3474"/>
              <a:gd name="T109" fmla="*/ 83 h 3475"/>
              <a:gd name="T110" fmla="*/ 142 w 3474"/>
              <a:gd name="T111" fmla="*/ 11 h 3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74" h="3475">
                <a:moveTo>
                  <a:pt x="1210" y="1057"/>
                </a:moveTo>
                <a:lnTo>
                  <a:pt x="1184" y="1059"/>
                </a:lnTo>
                <a:lnTo>
                  <a:pt x="1159" y="1065"/>
                </a:lnTo>
                <a:lnTo>
                  <a:pt x="1133" y="1077"/>
                </a:lnTo>
                <a:lnTo>
                  <a:pt x="1107" y="1097"/>
                </a:lnTo>
                <a:lnTo>
                  <a:pt x="1091" y="1115"/>
                </a:lnTo>
                <a:lnTo>
                  <a:pt x="1080" y="1136"/>
                </a:lnTo>
                <a:lnTo>
                  <a:pt x="1072" y="1158"/>
                </a:lnTo>
                <a:lnTo>
                  <a:pt x="1068" y="1181"/>
                </a:lnTo>
                <a:lnTo>
                  <a:pt x="1088" y="1180"/>
                </a:lnTo>
                <a:lnTo>
                  <a:pt x="1106" y="1176"/>
                </a:lnTo>
                <a:lnTo>
                  <a:pt x="1124" y="1172"/>
                </a:lnTo>
                <a:lnTo>
                  <a:pt x="1141" y="1172"/>
                </a:lnTo>
                <a:lnTo>
                  <a:pt x="1157" y="1176"/>
                </a:lnTo>
                <a:lnTo>
                  <a:pt x="1170" y="1183"/>
                </a:lnTo>
                <a:lnTo>
                  <a:pt x="1180" y="1194"/>
                </a:lnTo>
                <a:lnTo>
                  <a:pt x="1190" y="1207"/>
                </a:lnTo>
                <a:lnTo>
                  <a:pt x="1195" y="1222"/>
                </a:lnTo>
                <a:lnTo>
                  <a:pt x="1199" y="1237"/>
                </a:lnTo>
                <a:lnTo>
                  <a:pt x="1199" y="1253"/>
                </a:lnTo>
                <a:lnTo>
                  <a:pt x="1196" y="1269"/>
                </a:lnTo>
                <a:lnTo>
                  <a:pt x="1191" y="1283"/>
                </a:lnTo>
                <a:lnTo>
                  <a:pt x="1181" y="1297"/>
                </a:lnTo>
                <a:lnTo>
                  <a:pt x="1167" y="1309"/>
                </a:lnTo>
                <a:lnTo>
                  <a:pt x="1151" y="1317"/>
                </a:lnTo>
                <a:lnTo>
                  <a:pt x="1175" y="1325"/>
                </a:lnTo>
                <a:lnTo>
                  <a:pt x="1201" y="1328"/>
                </a:lnTo>
                <a:lnTo>
                  <a:pt x="1228" y="1326"/>
                </a:lnTo>
                <a:lnTo>
                  <a:pt x="1253" y="1318"/>
                </a:lnTo>
                <a:lnTo>
                  <a:pt x="1277" y="1306"/>
                </a:lnTo>
                <a:lnTo>
                  <a:pt x="1298" y="1289"/>
                </a:lnTo>
                <a:lnTo>
                  <a:pt x="1315" y="1268"/>
                </a:lnTo>
                <a:lnTo>
                  <a:pt x="1328" y="1244"/>
                </a:lnTo>
                <a:lnTo>
                  <a:pt x="1334" y="1219"/>
                </a:lnTo>
                <a:lnTo>
                  <a:pt x="1337" y="1193"/>
                </a:lnTo>
                <a:lnTo>
                  <a:pt x="1334" y="1166"/>
                </a:lnTo>
                <a:lnTo>
                  <a:pt x="1328" y="1141"/>
                </a:lnTo>
                <a:lnTo>
                  <a:pt x="1315" y="1117"/>
                </a:lnTo>
                <a:lnTo>
                  <a:pt x="1298" y="1097"/>
                </a:lnTo>
                <a:lnTo>
                  <a:pt x="1287" y="1085"/>
                </a:lnTo>
                <a:lnTo>
                  <a:pt x="1271" y="1074"/>
                </a:lnTo>
                <a:lnTo>
                  <a:pt x="1253" y="1066"/>
                </a:lnTo>
                <a:lnTo>
                  <a:pt x="1232" y="1060"/>
                </a:lnTo>
                <a:lnTo>
                  <a:pt x="1210" y="1057"/>
                </a:lnTo>
                <a:close/>
                <a:moveTo>
                  <a:pt x="1572" y="585"/>
                </a:moveTo>
                <a:lnTo>
                  <a:pt x="730" y="718"/>
                </a:lnTo>
                <a:lnTo>
                  <a:pt x="686" y="1004"/>
                </a:lnTo>
                <a:lnTo>
                  <a:pt x="736" y="1040"/>
                </a:lnTo>
                <a:lnTo>
                  <a:pt x="785" y="1073"/>
                </a:lnTo>
                <a:lnTo>
                  <a:pt x="834" y="1102"/>
                </a:lnTo>
                <a:lnTo>
                  <a:pt x="879" y="1126"/>
                </a:lnTo>
                <a:lnTo>
                  <a:pt x="924" y="1147"/>
                </a:lnTo>
                <a:lnTo>
                  <a:pt x="931" y="1114"/>
                </a:lnTo>
                <a:lnTo>
                  <a:pt x="944" y="1081"/>
                </a:lnTo>
                <a:lnTo>
                  <a:pt x="959" y="1049"/>
                </a:lnTo>
                <a:lnTo>
                  <a:pt x="978" y="1020"/>
                </a:lnTo>
                <a:lnTo>
                  <a:pt x="1003" y="992"/>
                </a:lnTo>
                <a:lnTo>
                  <a:pt x="1030" y="968"/>
                </a:lnTo>
                <a:lnTo>
                  <a:pt x="1061" y="949"/>
                </a:lnTo>
                <a:lnTo>
                  <a:pt x="1094" y="934"/>
                </a:lnTo>
                <a:lnTo>
                  <a:pt x="1128" y="922"/>
                </a:lnTo>
                <a:lnTo>
                  <a:pt x="1163" y="916"/>
                </a:lnTo>
                <a:lnTo>
                  <a:pt x="1200" y="914"/>
                </a:lnTo>
                <a:lnTo>
                  <a:pt x="1236" y="916"/>
                </a:lnTo>
                <a:lnTo>
                  <a:pt x="1272" y="922"/>
                </a:lnTo>
                <a:lnTo>
                  <a:pt x="1308" y="934"/>
                </a:lnTo>
                <a:lnTo>
                  <a:pt x="1341" y="949"/>
                </a:lnTo>
                <a:lnTo>
                  <a:pt x="1372" y="968"/>
                </a:lnTo>
                <a:lnTo>
                  <a:pt x="1402" y="992"/>
                </a:lnTo>
                <a:lnTo>
                  <a:pt x="1427" y="1021"/>
                </a:lnTo>
                <a:lnTo>
                  <a:pt x="1448" y="1052"/>
                </a:lnTo>
                <a:lnTo>
                  <a:pt x="1464" y="1085"/>
                </a:lnTo>
                <a:lnTo>
                  <a:pt x="1476" y="1120"/>
                </a:lnTo>
                <a:lnTo>
                  <a:pt x="1482" y="1156"/>
                </a:lnTo>
                <a:lnTo>
                  <a:pt x="1485" y="1192"/>
                </a:lnTo>
                <a:lnTo>
                  <a:pt x="1482" y="1227"/>
                </a:lnTo>
                <a:lnTo>
                  <a:pt x="1476" y="1263"/>
                </a:lnTo>
                <a:lnTo>
                  <a:pt x="1464" y="1298"/>
                </a:lnTo>
                <a:lnTo>
                  <a:pt x="1448" y="1331"/>
                </a:lnTo>
                <a:lnTo>
                  <a:pt x="1427" y="1363"/>
                </a:lnTo>
                <a:lnTo>
                  <a:pt x="1402" y="1392"/>
                </a:lnTo>
                <a:lnTo>
                  <a:pt x="1374" y="1415"/>
                </a:lnTo>
                <a:lnTo>
                  <a:pt x="1344" y="1435"/>
                </a:lnTo>
                <a:lnTo>
                  <a:pt x="1310" y="1452"/>
                </a:lnTo>
                <a:lnTo>
                  <a:pt x="1275" y="1464"/>
                </a:lnTo>
                <a:lnTo>
                  <a:pt x="1239" y="1471"/>
                </a:lnTo>
                <a:lnTo>
                  <a:pt x="1202" y="1473"/>
                </a:lnTo>
                <a:lnTo>
                  <a:pt x="1165" y="1471"/>
                </a:lnTo>
                <a:lnTo>
                  <a:pt x="1129" y="1464"/>
                </a:lnTo>
                <a:lnTo>
                  <a:pt x="1095" y="1452"/>
                </a:lnTo>
                <a:lnTo>
                  <a:pt x="1062" y="1435"/>
                </a:lnTo>
                <a:lnTo>
                  <a:pt x="1031" y="1415"/>
                </a:lnTo>
                <a:lnTo>
                  <a:pt x="1003" y="1392"/>
                </a:lnTo>
                <a:lnTo>
                  <a:pt x="978" y="1363"/>
                </a:lnTo>
                <a:lnTo>
                  <a:pt x="957" y="1332"/>
                </a:lnTo>
                <a:lnTo>
                  <a:pt x="942" y="1299"/>
                </a:lnTo>
                <a:lnTo>
                  <a:pt x="889" y="1281"/>
                </a:lnTo>
                <a:lnTo>
                  <a:pt x="833" y="1258"/>
                </a:lnTo>
                <a:lnTo>
                  <a:pt x="777" y="1231"/>
                </a:lnTo>
                <a:lnTo>
                  <a:pt x="719" y="1199"/>
                </a:lnTo>
                <a:lnTo>
                  <a:pt x="661" y="1162"/>
                </a:lnTo>
                <a:lnTo>
                  <a:pt x="597" y="1563"/>
                </a:lnTo>
                <a:lnTo>
                  <a:pt x="2323" y="3296"/>
                </a:lnTo>
                <a:lnTo>
                  <a:pt x="3298" y="2319"/>
                </a:lnTo>
                <a:lnTo>
                  <a:pt x="1572" y="585"/>
                </a:lnTo>
                <a:close/>
                <a:moveTo>
                  <a:pt x="259" y="142"/>
                </a:moveTo>
                <a:lnTo>
                  <a:pt x="231" y="144"/>
                </a:lnTo>
                <a:lnTo>
                  <a:pt x="208" y="148"/>
                </a:lnTo>
                <a:lnTo>
                  <a:pt x="187" y="157"/>
                </a:lnTo>
                <a:lnTo>
                  <a:pt x="169" y="170"/>
                </a:lnTo>
                <a:lnTo>
                  <a:pt x="156" y="188"/>
                </a:lnTo>
                <a:lnTo>
                  <a:pt x="147" y="208"/>
                </a:lnTo>
                <a:lnTo>
                  <a:pt x="142" y="232"/>
                </a:lnTo>
                <a:lnTo>
                  <a:pt x="141" y="260"/>
                </a:lnTo>
                <a:lnTo>
                  <a:pt x="145" y="289"/>
                </a:lnTo>
                <a:lnTo>
                  <a:pt x="151" y="322"/>
                </a:lnTo>
                <a:lnTo>
                  <a:pt x="161" y="357"/>
                </a:lnTo>
                <a:lnTo>
                  <a:pt x="176" y="394"/>
                </a:lnTo>
                <a:lnTo>
                  <a:pt x="193" y="433"/>
                </a:lnTo>
                <a:lnTo>
                  <a:pt x="214" y="473"/>
                </a:lnTo>
                <a:lnTo>
                  <a:pt x="239" y="515"/>
                </a:lnTo>
                <a:lnTo>
                  <a:pt x="266" y="558"/>
                </a:lnTo>
                <a:lnTo>
                  <a:pt x="296" y="603"/>
                </a:lnTo>
                <a:lnTo>
                  <a:pt x="329" y="647"/>
                </a:lnTo>
                <a:lnTo>
                  <a:pt x="365" y="692"/>
                </a:lnTo>
                <a:lnTo>
                  <a:pt x="403" y="739"/>
                </a:lnTo>
                <a:lnTo>
                  <a:pt x="444" y="784"/>
                </a:lnTo>
                <a:lnTo>
                  <a:pt x="489" y="830"/>
                </a:lnTo>
                <a:lnTo>
                  <a:pt x="550" y="889"/>
                </a:lnTo>
                <a:lnTo>
                  <a:pt x="590" y="637"/>
                </a:lnTo>
                <a:lnTo>
                  <a:pt x="594" y="623"/>
                </a:lnTo>
                <a:lnTo>
                  <a:pt x="602" y="609"/>
                </a:lnTo>
                <a:lnTo>
                  <a:pt x="611" y="596"/>
                </a:lnTo>
                <a:lnTo>
                  <a:pt x="622" y="587"/>
                </a:lnTo>
                <a:lnTo>
                  <a:pt x="634" y="581"/>
                </a:lnTo>
                <a:lnTo>
                  <a:pt x="649" y="577"/>
                </a:lnTo>
                <a:lnTo>
                  <a:pt x="870" y="543"/>
                </a:lnTo>
                <a:lnTo>
                  <a:pt x="824" y="494"/>
                </a:lnTo>
                <a:lnTo>
                  <a:pt x="779" y="450"/>
                </a:lnTo>
                <a:lnTo>
                  <a:pt x="734" y="408"/>
                </a:lnTo>
                <a:lnTo>
                  <a:pt x="688" y="369"/>
                </a:lnTo>
                <a:lnTo>
                  <a:pt x="644" y="334"/>
                </a:lnTo>
                <a:lnTo>
                  <a:pt x="600" y="300"/>
                </a:lnTo>
                <a:lnTo>
                  <a:pt x="555" y="269"/>
                </a:lnTo>
                <a:lnTo>
                  <a:pt x="513" y="242"/>
                </a:lnTo>
                <a:lnTo>
                  <a:pt x="471" y="216"/>
                </a:lnTo>
                <a:lnTo>
                  <a:pt x="431" y="195"/>
                </a:lnTo>
                <a:lnTo>
                  <a:pt x="392" y="177"/>
                </a:lnTo>
                <a:lnTo>
                  <a:pt x="356" y="164"/>
                </a:lnTo>
                <a:lnTo>
                  <a:pt x="321" y="153"/>
                </a:lnTo>
                <a:lnTo>
                  <a:pt x="288" y="146"/>
                </a:lnTo>
                <a:lnTo>
                  <a:pt x="259" y="142"/>
                </a:lnTo>
                <a:close/>
                <a:moveTo>
                  <a:pt x="212" y="0"/>
                </a:moveTo>
                <a:lnTo>
                  <a:pt x="251" y="1"/>
                </a:lnTo>
                <a:lnTo>
                  <a:pt x="292" y="6"/>
                </a:lnTo>
                <a:lnTo>
                  <a:pt x="336" y="15"/>
                </a:lnTo>
                <a:lnTo>
                  <a:pt x="380" y="27"/>
                </a:lnTo>
                <a:lnTo>
                  <a:pt x="426" y="43"/>
                </a:lnTo>
                <a:lnTo>
                  <a:pt x="474" y="63"/>
                </a:lnTo>
                <a:lnTo>
                  <a:pt x="524" y="87"/>
                </a:lnTo>
                <a:lnTo>
                  <a:pt x="573" y="113"/>
                </a:lnTo>
                <a:lnTo>
                  <a:pt x="624" y="144"/>
                </a:lnTo>
                <a:lnTo>
                  <a:pt x="674" y="176"/>
                </a:lnTo>
                <a:lnTo>
                  <a:pt x="726" y="213"/>
                </a:lnTo>
                <a:lnTo>
                  <a:pt x="777" y="253"/>
                </a:lnTo>
                <a:lnTo>
                  <a:pt x="829" y="296"/>
                </a:lnTo>
                <a:lnTo>
                  <a:pt x="879" y="341"/>
                </a:lnTo>
                <a:lnTo>
                  <a:pt x="929" y="389"/>
                </a:lnTo>
                <a:lnTo>
                  <a:pt x="987" y="452"/>
                </a:lnTo>
                <a:lnTo>
                  <a:pt x="1042" y="515"/>
                </a:lnTo>
                <a:lnTo>
                  <a:pt x="1578" y="430"/>
                </a:lnTo>
                <a:lnTo>
                  <a:pt x="1592" y="427"/>
                </a:lnTo>
                <a:lnTo>
                  <a:pt x="1606" y="430"/>
                </a:lnTo>
                <a:lnTo>
                  <a:pt x="1618" y="435"/>
                </a:lnTo>
                <a:lnTo>
                  <a:pt x="1632" y="443"/>
                </a:lnTo>
                <a:lnTo>
                  <a:pt x="1645" y="452"/>
                </a:lnTo>
                <a:lnTo>
                  <a:pt x="3453" y="2267"/>
                </a:lnTo>
                <a:lnTo>
                  <a:pt x="3464" y="2282"/>
                </a:lnTo>
                <a:lnTo>
                  <a:pt x="3472" y="2300"/>
                </a:lnTo>
                <a:lnTo>
                  <a:pt x="3474" y="2318"/>
                </a:lnTo>
                <a:lnTo>
                  <a:pt x="3472" y="2337"/>
                </a:lnTo>
                <a:lnTo>
                  <a:pt x="3464" y="2355"/>
                </a:lnTo>
                <a:lnTo>
                  <a:pt x="3453" y="2371"/>
                </a:lnTo>
                <a:lnTo>
                  <a:pt x="2375" y="3452"/>
                </a:lnTo>
                <a:lnTo>
                  <a:pt x="2365" y="3462"/>
                </a:lnTo>
                <a:lnTo>
                  <a:pt x="2352" y="3468"/>
                </a:lnTo>
                <a:lnTo>
                  <a:pt x="2339" y="3472"/>
                </a:lnTo>
                <a:lnTo>
                  <a:pt x="2323" y="3475"/>
                </a:lnTo>
                <a:lnTo>
                  <a:pt x="2309" y="3472"/>
                </a:lnTo>
                <a:lnTo>
                  <a:pt x="2295" y="3468"/>
                </a:lnTo>
                <a:lnTo>
                  <a:pt x="2283" y="3462"/>
                </a:lnTo>
                <a:lnTo>
                  <a:pt x="2272" y="3452"/>
                </a:lnTo>
                <a:lnTo>
                  <a:pt x="464" y="1637"/>
                </a:lnTo>
                <a:lnTo>
                  <a:pt x="455" y="1624"/>
                </a:lnTo>
                <a:lnTo>
                  <a:pt x="448" y="1610"/>
                </a:lnTo>
                <a:lnTo>
                  <a:pt x="443" y="1592"/>
                </a:lnTo>
                <a:lnTo>
                  <a:pt x="442" y="1571"/>
                </a:lnTo>
                <a:lnTo>
                  <a:pt x="524" y="1061"/>
                </a:lnTo>
                <a:lnTo>
                  <a:pt x="476" y="1021"/>
                </a:lnTo>
                <a:lnTo>
                  <a:pt x="430" y="978"/>
                </a:lnTo>
                <a:lnTo>
                  <a:pt x="384" y="934"/>
                </a:lnTo>
                <a:lnTo>
                  <a:pt x="336" y="883"/>
                </a:lnTo>
                <a:lnTo>
                  <a:pt x="291" y="833"/>
                </a:lnTo>
                <a:lnTo>
                  <a:pt x="249" y="781"/>
                </a:lnTo>
                <a:lnTo>
                  <a:pt x="209" y="729"/>
                </a:lnTo>
                <a:lnTo>
                  <a:pt x="173" y="678"/>
                </a:lnTo>
                <a:lnTo>
                  <a:pt x="140" y="626"/>
                </a:lnTo>
                <a:lnTo>
                  <a:pt x="111" y="575"/>
                </a:lnTo>
                <a:lnTo>
                  <a:pt x="84" y="526"/>
                </a:lnTo>
                <a:lnTo>
                  <a:pt x="61" y="476"/>
                </a:lnTo>
                <a:lnTo>
                  <a:pt x="42" y="427"/>
                </a:lnTo>
                <a:lnTo>
                  <a:pt x="26" y="381"/>
                </a:lnTo>
                <a:lnTo>
                  <a:pt x="14" y="336"/>
                </a:lnTo>
                <a:lnTo>
                  <a:pt x="5" y="292"/>
                </a:lnTo>
                <a:lnTo>
                  <a:pt x="1" y="251"/>
                </a:lnTo>
                <a:lnTo>
                  <a:pt x="0" y="212"/>
                </a:lnTo>
                <a:lnTo>
                  <a:pt x="4" y="175"/>
                </a:lnTo>
                <a:lnTo>
                  <a:pt x="12" y="141"/>
                </a:lnTo>
                <a:lnTo>
                  <a:pt x="23" y="111"/>
                </a:lnTo>
                <a:lnTo>
                  <a:pt x="39" y="83"/>
                </a:lnTo>
                <a:lnTo>
                  <a:pt x="59" y="59"/>
                </a:lnTo>
                <a:lnTo>
                  <a:pt x="83" y="38"/>
                </a:lnTo>
                <a:lnTo>
                  <a:pt x="112" y="22"/>
                </a:lnTo>
                <a:lnTo>
                  <a:pt x="142" y="11"/>
                </a:lnTo>
                <a:lnTo>
                  <a:pt x="176" y="3"/>
                </a:lnTo>
                <a:lnTo>
                  <a:pt x="21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Freeform 91">
            <a:extLst>
              <a:ext uri="{FF2B5EF4-FFF2-40B4-BE49-F238E27FC236}">
                <a16:creationId xmlns:a16="http://schemas.microsoft.com/office/drawing/2014/main" id="{D6F996E5-6D9F-4E54-A93F-DAD6324A396E}"/>
              </a:ext>
            </a:extLst>
          </p:cNvPr>
          <p:cNvSpPr>
            <a:spLocks noEditPoints="1"/>
          </p:cNvSpPr>
          <p:nvPr/>
        </p:nvSpPr>
        <p:spPr bwMode="auto">
          <a:xfrm>
            <a:off x="5789612" y="2656189"/>
            <a:ext cx="612775" cy="612775"/>
          </a:xfrm>
          <a:custGeom>
            <a:avLst/>
            <a:gdLst>
              <a:gd name="T0" fmla="*/ 1133 w 3474"/>
              <a:gd name="T1" fmla="*/ 1077 h 3475"/>
              <a:gd name="T2" fmla="*/ 1072 w 3474"/>
              <a:gd name="T3" fmla="*/ 1158 h 3475"/>
              <a:gd name="T4" fmla="*/ 1124 w 3474"/>
              <a:gd name="T5" fmla="*/ 1172 h 3475"/>
              <a:gd name="T6" fmla="*/ 1180 w 3474"/>
              <a:gd name="T7" fmla="*/ 1194 h 3475"/>
              <a:gd name="T8" fmla="*/ 1199 w 3474"/>
              <a:gd name="T9" fmla="*/ 1253 h 3475"/>
              <a:gd name="T10" fmla="*/ 1167 w 3474"/>
              <a:gd name="T11" fmla="*/ 1309 h 3475"/>
              <a:gd name="T12" fmla="*/ 1228 w 3474"/>
              <a:gd name="T13" fmla="*/ 1326 h 3475"/>
              <a:gd name="T14" fmla="*/ 1315 w 3474"/>
              <a:gd name="T15" fmla="*/ 1268 h 3475"/>
              <a:gd name="T16" fmla="*/ 1334 w 3474"/>
              <a:gd name="T17" fmla="*/ 1166 h 3475"/>
              <a:gd name="T18" fmla="*/ 1287 w 3474"/>
              <a:gd name="T19" fmla="*/ 1085 h 3475"/>
              <a:gd name="T20" fmla="*/ 1210 w 3474"/>
              <a:gd name="T21" fmla="*/ 1057 h 3475"/>
              <a:gd name="T22" fmla="*/ 736 w 3474"/>
              <a:gd name="T23" fmla="*/ 1040 h 3475"/>
              <a:gd name="T24" fmla="*/ 924 w 3474"/>
              <a:gd name="T25" fmla="*/ 1147 h 3475"/>
              <a:gd name="T26" fmla="*/ 978 w 3474"/>
              <a:gd name="T27" fmla="*/ 1020 h 3475"/>
              <a:gd name="T28" fmla="*/ 1094 w 3474"/>
              <a:gd name="T29" fmla="*/ 934 h 3475"/>
              <a:gd name="T30" fmla="*/ 1236 w 3474"/>
              <a:gd name="T31" fmla="*/ 916 h 3475"/>
              <a:gd name="T32" fmla="*/ 1372 w 3474"/>
              <a:gd name="T33" fmla="*/ 968 h 3475"/>
              <a:gd name="T34" fmla="*/ 1464 w 3474"/>
              <a:gd name="T35" fmla="*/ 1085 h 3475"/>
              <a:gd name="T36" fmla="*/ 1482 w 3474"/>
              <a:gd name="T37" fmla="*/ 1227 h 3475"/>
              <a:gd name="T38" fmla="*/ 1427 w 3474"/>
              <a:gd name="T39" fmla="*/ 1363 h 3475"/>
              <a:gd name="T40" fmla="*/ 1310 w 3474"/>
              <a:gd name="T41" fmla="*/ 1452 h 3475"/>
              <a:gd name="T42" fmla="*/ 1165 w 3474"/>
              <a:gd name="T43" fmla="*/ 1471 h 3475"/>
              <a:gd name="T44" fmla="*/ 1031 w 3474"/>
              <a:gd name="T45" fmla="*/ 1415 h 3475"/>
              <a:gd name="T46" fmla="*/ 942 w 3474"/>
              <a:gd name="T47" fmla="*/ 1299 h 3475"/>
              <a:gd name="T48" fmla="*/ 719 w 3474"/>
              <a:gd name="T49" fmla="*/ 1199 h 3475"/>
              <a:gd name="T50" fmla="*/ 3298 w 3474"/>
              <a:gd name="T51" fmla="*/ 2319 h 3475"/>
              <a:gd name="T52" fmla="*/ 208 w 3474"/>
              <a:gd name="T53" fmla="*/ 148 h 3475"/>
              <a:gd name="T54" fmla="*/ 147 w 3474"/>
              <a:gd name="T55" fmla="*/ 208 h 3475"/>
              <a:gd name="T56" fmla="*/ 151 w 3474"/>
              <a:gd name="T57" fmla="*/ 322 h 3475"/>
              <a:gd name="T58" fmla="*/ 214 w 3474"/>
              <a:gd name="T59" fmla="*/ 473 h 3475"/>
              <a:gd name="T60" fmla="*/ 329 w 3474"/>
              <a:gd name="T61" fmla="*/ 647 h 3475"/>
              <a:gd name="T62" fmla="*/ 489 w 3474"/>
              <a:gd name="T63" fmla="*/ 830 h 3475"/>
              <a:gd name="T64" fmla="*/ 602 w 3474"/>
              <a:gd name="T65" fmla="*/ 609 h 3475"/>
              <a:gd name="T66" fmla="*/ 649 w 3474"/>
              <a:gd name="T67" fmla="*/ 577 h 3475"/>
              <a:gd name="T68" fmla="*/ 734 w 3474"/>
              <a:gd name="T69" fmla="*/ 408 h 3475"/>
              <a:gd name="T70" fmla="*/ 555 w 3474"/>
              <a:gd name="T71" fmla="*/ 269 h 3475"/>
              <a:gd name="T72" fmla="*/ 392 w 3474"/>
              <a:gd name="T73" fmla="*/ 177 h 3475"/>
              <a:gd name="T74" fmla="*/ 259 w 3474"/>
              <a:gd name="T75" fmla="*/ 142 h 3475"/>
              <a:gd name="T76" fmla="*/ 336 w 3474"/>
              <a:gd name="T77" fmla="*/ 15 h 3475"/>
              <a:gd name="T78" fmla="*/ 524 w 3474"/>
              <a:gd name="T79" fmla="*/ 87 h 3475"/>
              <a:gd name="T80" fmla="*/ 726 w 3474"/>
              <a:gd name="T81" fmla="*/ 213 h 3475"/>
              <a:gd name="T82" fmla="*/ 929 w 3474"/>
              <a:gd name="T83" fmla="*/ 389 h 3475"/>
              <a:gd name="T84" fmla="*/ 1592 w 3474"/>
              <a:gd name="T85" fmla="*/ 427 h 3475"/>
              <a:gd name="T86" fmla="*/ 1645 w 3474"/>
              <a:gd name="T87" fmla="*/ 452 h 3475"/>
              <a:gd name="T88" fmla="*/ 3474 w 3474"/>
              <a:gd name="T89" fmla="*/ 2318 h 3475"/>
              <a:gd name="T90" fmla="*/ 2375 w 3474"/>
              <a:gd name="T91" fmla="*/ 3452 h 3475"/>
              <a:gd name="T92" fmla="*/ 2323 w 3474"/>
              <a:gd name="T93" fmla="*/ 3475 h 3475"/>
              <a:gd name="T94" fmla="*/ 2272 w 3474"/>
              <a:gd name="T95" fmla="*/ 3452 h 3475"/>
              <a:gd name="T96" fmla="*/ 443 w 3474"/>
              <a:gd name="T97" fmla="*/ 1592 h 3475"/>
              <a:gd name="T98" fmla="*/ 430 w 3474"/>
              <a:gd name="T99" fmla="*/ 978 h 3475"/>
              <a:gd name="T100" fmla="*/ 249 w 3474"/>
              <a:gd name="T101" fmla="*/ 781 h 3475"/>
              <a:gd name="T102" fmla="*/ 111 w 3474"/>
              <a:gd name="T103" fmla="*/ 575 h 3475"/>
              <a:gd name="T104" fmla="*/ 26 w 3474"/>
              <a:gd name="T105" fmla="*/ 381 h 3475"/>
              <a:gd name="T106" fmla="*/ 0 w 3474"/>
              <a:gd name="T107" fmla="*/ 212 h 3475"/>
              <a:gd name="T108" fmla="*/ 39 w 3474"/>
              <a:gd name="T109" fmla="*/ 83 h 3475"/>
              <a:gd name="T110" fmla="*/ 142 w 3474"/>
              <a:gd name="T111" fmla="*/ 11 h 3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74" h="3475">
                <a:moveTo>
                  <a:pt x="1210" y="1057"/>
                </a:moveTo>
                <a:lnTo>
                  <a:pt x="1184" y="1059"/>
                </a:lnTo>
                <a:lnTo>
                  <a:pt x="1159" y="1065"/>
                </a:lnTo>
                <a:lnTo>
                  <a:pt x="1133" y="1077"/>
                </a:lnTo>
                <a:lnTo>
                  <a:pt x="1107" y="1097"/>
                </a:lnTo>
                <a:lnTo>
                  <a:pt x="1091" y="1115"/>
                </a:lnTo>
                <a:lnTo>
                  <a:pt x="1080" y="1136"/>
                </a:lnTo>
                <a:lnTo>
                  <a:pt x="1072" y="1158"/>
                </a:lnTo>
                <a:lnTo>
                  <a:pt x="1068" y="1181"/>
                </a:lnTo>
                <a:lnTo>
                  <a:pt x="1088" y="1180"/>
                </a:lnTo>
                <a:lnTo>
                  <a:pt x="1106" y="1176"/>
                </a:lnTo>
                <a:lnTo>
                  <a:pt x="1124" y="1172"/>
                </a:lnTo>
                <a:lnTo>
                  <a:pt x="1141" y="1172"/>
                </a:lnTo>
                <a:lnTo>
                  <a:pt x="1157" y="1176"/>
                </a:lnTo>
                <a:lnTo>
                  <a:pt x="1170" y="1183"/>
                </a:lnTo>
                <a:lnTo>
                  <a:pt x="1180" y="1194"/>
                </a:lnTo>
                <a:lnTo>
                  <a:pt x="1190" y="1207"/>
                </a:lnTo>
                <a:lnTo>
                  <a:pt x="1195" y="1222"/>
                </a:lnTo>
                <a:lnTo>
                  <a:pt x="1199" y="1237"/>
                </a:lnTo>
                <a:lnTo>
                  <a:pt x="1199" y="1253"/>
                </a:lnTo>
                <a:lnTo>
                  <a:pt x="1196" y="1269"/>
                </a:lnTo>
                <a:lnTo>
                  <a:pt x="1191" y="1283"/>
                </a:lnTo>
                <a:lnTo>
                  <a:pt x="1181" y="1297"/>
                </a:lnTo>
                <a:lnTo>
                  <a:pt x="1167" y="1309"/>
                </a:lnTo>
                <a:lnTo>
                  <a:pt x="1151" y="1317"/>
                </a:lnTo>
                <a:lnTo>
                  <a:pt x="1175" y="1325"/>
                </a:lnTo>
                <a:lnTo>
                  <a:pt x="1201" y="1328"/>
                </a:lnTo>
                <a:lnTo>
                  <a:pt x="1228" y="1326"/>
                </a:lnTo>
                <a:lnTo>
                  <a:pt x="1253" y="1318"/>
                </a:lnTo>
                <a:lnTo>
                  <a:pt x="1277" y="1306"/>
                </a:lnTo>
                <a:lnTo>
                  <a:pt x="1298" y="1289"/>
                </a:lnTo>
                <a:lnTo>
                  <a:pt x="1315" y="1268"/>
                </a:lnTo>
                <a:lnTo>
                  <a:pt x="1328" y="1244"/>
                </a:lnTo>
                <a:lnTo>
                  <a:pt x="1334" y="1219"/>
                </a:lnTo>
                <a:lnTo>
                  <a:pt x="1337" y="1193"/>
                </a:lnTo>
                <a:lnTo>
                  <a:pt x="1334" y="1166"/>
                </a:lnTo>
                <a:lnTo>
                  <a:pt x="1328" y="1141"/>
                </a:lnTo>
                <a:lnTo>
                  <a:pt x="1315" y="1117"/>
                </a:lnTo>
                <a:lnTo>
                  <a:pt x="1298" y="1097"/>
                </a:lnTo>
                <a:lnTo>
                  <a:pt x="1287" y="1085"/>
                </a:lnTo>
                <a:lnTo>
                  <a:pt x="1271" y="1074"/>
                </a:lnTo>
                <a:lnTo>
                  <a:pt x="1253" y="1066"/>
                </a:lnTo>
                <a:lnTo>
                  <a:pt x="1232" y="1060"/>
                </a:lnTo>
                <a:lnTo>
                  <a:pt x="1210" y="1057"/>
                </a:lnTo>
                <a:close/>
                <a:moveTo>
                  <a:pt x="1572" y="585"/>
                </a:moveTo>
                <a:lnTo>
                  <a:pt x="730" y="718"/>
                </a:lnTo>
                <a:lnTo>
                  <a:pt x="686" y="1004"/>
                </a:lnTo>
                <a:lnTo>
                  <a:pt x="736" y="1040"/>
                </a:lnTo>
                <a:lnTo>
                  <a:pt x="785" y="1073"/>
                </a:lnTo>
                <a:lnTo>
                  <a:pt x="834" y="1102"/>
                </a:lnTo>
                <a:lnTo>
                  <a:pt x="879" y="1126"/>
                </a:lnTo>
                <a:lnTo>
                  <a:pt x="924" y="1147"/>
                </a:lnTo>
                <a:lnTo>
                  <a:pt x="931" y="1114"/>
                </a:lnTo>
                <a:lnTo>
                  <a:pt x="944" y="1081"/>
                </a:lnTo>
                <a:lnTo>
                  <a:pt x="959" y="1049"/>
                </a:lnTo>
                <a:lnTo>
                  <a:pt x="978" y="1020"/>
                </a:lnTo>
                <a:lnTo>
                  <a:pt x="1003" y="992"/>
                </a:lnTo>
                <a:lnTo>
                  <a:pt x="1030" y="968"/>
                </a:lnTo>
                <a:lnTo>
                  <a:pt x="1061" y="949"/>
                </a:lnTo>
                <a:lnTo>
                  <a:pt x="1094" y="934"/>
                </a:lnTo>
                <a:lnTo>
                  <a:pt x="1128" y="922"/>
                </a:lnTo>
                <a:lnTo>
                  <a:pt x="1163" y="916"/>
                </a:lnTo>
                <a:lnTo>
                  <a:pt x="1200" y="914"/>
                </a:lnTo>
                <a:lnTo>
                  <a:pt x="1236" y="916"/>
                </a:lnTo>
                <a:lnTo>
                  <a:pt x="1272" y="922"/>
                </a:lnTo>
                <a:lnTo>
                  <a:pt x="1308" y="934"/>
                </a:lnTo>
                <a:lnTo>
                  <a:pt x="1341" y="949"/>
                </a:lnTo>
                <a:lnTo>
                  <a:pt x="1372" y="968"/>
                </a:lnTo>
                <a:lnTo>
                  <a:pt x="1402" y="992"/>
                </a:lnTo>
                <a:lnTo>
                  <a:pt x="1427" y="1021"/>
                </a:lnTo>
                <a:lnTo>
                  <a:pt x="1448" y="1052"/>
                </a:lnTo>
                <a:lnTo>
                  <a:pt x="1464" y="1085"/>
                </a:lnTo>
                <a:lnTo>
                  <a:pt x="1476" y="1120"/>
                </a:lnTo>
                <a:lnTo>
                  <a:pt x="1482" y="1156"/>
                </a:lnTo>
                <a:lnTo>
                  <a:pt x="1485" y="1192"/>
                </a:lnTo>
                <a:lnTo>
                  <a:pt x="1482" y="1227"/>
                </a:lnTo>
                <a:lnTo>
                  <a:pt x="1476" y="1263"/>
                </a:lnTo>
                <a:lnTo>
                  <a:pt x="1464" y="1298"/>
                </a:lnTo>
                <a:lnTo>
                  <a:pt x="1448" y="1331"/>
                </a:lnTo>
                <a:lnTo>
                  <a:pt x="1427" y="1363"/>
                </a:lnTo>
                <a:lnTo>
                  <a:pt x="1402" y="1392"/>
                </a:lnTo>
                <a:lnTo>
                  <a:pt x="1374" y="1415"/>
                </a:lnTo>
                <a:lnTo>
                  <a:pt x="1344" y="1435"/>
                </a:lnTo>
                <a:lnTo>
                  <a:pt x="1310" y="1452"/>
                </a:lnTo>
                <a:lnTo>
                  <a:pt x="1275" y="1464"/>
                </a:lnTo>
                <a:lnTo>
                  <a:pt x="1239" y="1471"/>
                </a:lnTo>
                <a:lnTo>
                  <a:pt x="1202" y="1473"/>
                </a:lnTo>
                <a:lnTo>
                  <a:pt x="1165" y="1471"/>
                </a:lnTo>
                <a:lnTo>
                  <a:pt x="1129" y="1464"/>
                </a:lnTo>
                <a:lnTo>
                  <a:pt x="1095" y="1452"/>
                </a:lnTo>
                <a:lnTo>
                  <a:pt x="1062" y="1435"/>
                </a:lnTo>
                <a:lnTo>
                  <a:pt x="1031" y="1415"/>
                </a:lnTo>
                <a:lnTo>
                  <a:pt x="1003" y="1392"/>
                </a:lnTo>
                <a:lnTo>
                  <a:pt x="978" y="1363"/>
                </a:lnTo>
                <a:lnTo>
                  <a:pt x="957" y="1332"/>
                </a:lnTo>
                <a:lnTo>
                  <a:pt x="942" y="1299"/>
                </a:lnTo>
                <a:lnTo>
                  <a:pt x="889" y="1281"/>
                </a:lnTo>
                <a:lnTo>
                  <a:pt x="833" y="1258"/>
                </a:lnTo>
                <a:lnTo>
                  <a:pt x="777" y="1231"/>
                </a:lnTo>
                <a:lnTo>
                  <a:pt x="719" y="1199"/>
                </a:lnTo>
                <a:lnTo>
                  <a:pt x="661" y="1162"/>
                </a:lnTo>
                <a:lnTo>
                  <a:pt x="597" y="1563"/>
                </a:lnTo>
                <a:lnTo>
                  <a:pt x="2323" y="3296"/>
                </a:lnTo>
                <a:lnTo>
                  <a:pt x="3298" y="2319"/>
                </a:lnTo>
                <a:lnTo>
                  <a:pt x="1572" y="585"/>
                </a:lnTo>
                <a:close/>
                <a:moveTo>
                  <a:pt x="259" y="142"/>
                </a:moveTo>
                <a:lnTo>
                  <a:pt x="231" y="144"/>
                </a:lnTo>
                <a:lnTo>
                  <a:pt x="208" y="148"/>
                </a:lnTo>
                <a:lnTo>
                  <a:pt x="187" y="157"/>
                </a:lnTo>
                <a:lnTo>
                  <a:pt x="169" y="170"/>
                </a:lnTo>
                <a:lnTo>
                  <a:pt x="156" y="188"/>
                </a:lnTo>
                <a:lnTo>
                  <a:pt x="147" y="208"/>
                </a:lnTo>
                <a:lnTo>
                  <a:pt x="142" y="232"/>
                </a:lnTo>
                <a:lnTo>
                  <a:pt x="141" y="260"/>
                </a:lnTo>
                <a:lnTo>
                  <a:pt x="145" y="289"/>
                </a:lnTo>
                <a:lnTo>
                  <a:pt x="151" y="322"/>
                </a:lnTo>
                <a:lnTo>
                  <a:pt x="161" y="357"/>
                </a:lnTo>
                <a:lnTo>
                  <a:pt x="176" y="394"/>
                </a:lnTo>
                <a:lnTo>
                  <a:pt x="193" y="433"/>
                </a:lnTo>
                <a:lnTo>
                  <a:pt x="214" y="473"/>
                </a:lnTo>
                <a:lnTo>
                  <a:pt x="239" y="515"/>
                </a:lnTo>
                <a:lnTo>
                  <a:pt x="266" y="558"/>
                </a:lnTo>
                <a:lnTo>
                  <a:pt x="296" y="603"/>
                </a:lnTo>
                <a:lnTo>
                  <a:pt x="329" y="647"/>
                </a:lnTo>
                <a:lnTo>
                  <a:pt x="365" y="692"/>
                </a:lnTo>
                <a:lnTo>
                  <a:pt x="403" y="739"/>
                </a:lnTo>
                <a:lnTo>
                  <a:pt x="444" y="784"/>
                </a:lnTo>
                <a:lnTo>
                  <a:pt x="489" y="830"/>
                </a:lnTo>
                <a:lnTo>
                  <a:pt x="550" y="889"/>
                </a:lnTo>
                <a:lnTo>
                  <a:pt x="590" y="637"/>
                </a:lnTo>
                <a:lnTo>
                  <a:pt x="594" y="623"/>
                </a:lnTo>
                <a:lnTo>
                  <a:pt x="602" y="609"/>
                </a:lnTo>
                <a:lnTo>
                  <a:pt x="611" y="596"/>
                </a:lnTo>
                <a:lnTo>
                  <a:pt x="622" y="587"/>
                </a:lnTo>
                <a:lnTo>
                  <a:pt x="634" y="581"/>
                </a:lnTo>
                <a:lnTo>
                  <a:pt x="649" y="577"/>
                </a:lnTo>
                <a:lnTo>
                  <a:pt x="870" y="543"/>
                </a:lnTo>
                <a:lnTo>
                  <a:pt x="824" y="494"/>
                </a:lnTo>
                <a:lnTo>
                  <a:pt x="779" y="450"/>
                </a:lnTo>
                <a:lnTo>
                  <a:pt x="734" y="408"/>
                </a:lnTo>
                <a:lnTo>
                  <a:pt x="688" y="369"/>
                </a:lnTo>
                <a:lnTo>
                  <a:pt x="644" y="334"/>
                </a:lnTo>
                <a:lnTo>
                  <a:pt x="600" y="300"/>
                </a:lnTo>
                <a:lnTo>
                  <a:pt x="555" y="269"/>
                </a:lnTo>
                <a:lnTo>
                  <a:pt x="513" y="242"/>
                </a:lnTo>
                <a:lnTo>
                  <a:pt x="471" y="216"/>
                </a:lnTo>
                <a:lnTo>
                  <a:pt x="431" y="195"/>
                </a:lnTo>
                <a:lnTo>
                  <a:pt x="392" y="177"/>
                </a:lnTo>
                <a:lnTo>
                  <a:pt x="356" y="164"/>
                </a:lnTo>
                <a:lnTo>
                  <a:pt x="321" y="153"/>
                </a:lnTo>
                <a:lnTo>
                  <a:pt x="288" y="146"/>
                </a:lnTo>
                <a:lnTo>
                  <a:pt x="259" y="142"/>
                </a:lnTo>
                <a:close/>
                <a:moveTo>
                  <a:pt x="212" y="0"/>
                </a:moveTo>
                <a:lnTo>
                  <a:pt x="251" y="1"/>
                </a:lnTo>
                <a:lnTo>
                  <a:pt x="292" y="6"/>
                </a:lnTo>
                <a:lnTo>
                  <a:pt x="336" y="15"/>
                </a:lnTo>
                <a:lnTo>
                  <a:pt x="380" y="27"/>
                </a:lnTo>
                <a:lnTo>
                  <a:pt x="426" y="43"/>
                </a:lnTo>
                <a:lnTo>
                  <a:pt x="474" y="63"/>
                </a:lnTo>
                <a:lnTo>
                  <a:pt x="524" y="87"/>
                </a:lnTo>
                <a:lnTo>
                  <a:pt x="573" y="113"/>
                </a:lnTo>
                <a:lnTo>
                  <a:pt x="624" y="144"/>
                </a:lnTo>
                <a:lnTo>
                  <a:pt x="674" y="176"/>
                </a:lnTo>
                <a:lnTo>
                  <a:pt x="726" y="213"/>
                </a:lnTo>
                <a:lnTo>
                  <a:pt x="777" y="253"/>
                </a:lnTo>
                <a:lnTo>
                  <a:pt x="829" y="296"/>
                </a:lnTo>
                <a:lnTo>
                  <a:pt x="879" y="341"/>
                </a:lnTo>
                <a:lnTo>
                  <a:pt x="929" y="389"/>
                </a:lnTo>
                <a:lnTo>
                  <a:pt x="987" y="452"/>
                </a:lnTo>
                <a:lnTo>
                  <a:pt x="1042" y="515"/>
                </a:lnTo>
                <a:lnTo>
                  <a:pt x="1578" y="430"/>
                </a:lnTo>
                <a:lnTo>
                  <a:pt x="1592" y="427"/>
                </a:lnTo>
                <a:lnTo>
                  <a:pt x="1606" y="430"/>
                </a:lnTo>
                <a:lnTo>
                  <a:pt x="1618" y="435"/>
                </a:lnTo>
                <a:lnTo>
                  <a:pt x="1632" y="443"/>
                </a:lnTo>
                <a:lnTo>
                  <a:pt x="1645" y="452"/>
                </a:lnTo>
                <a:lnTo>
                  <a:pt x="3453" y="2267"/>
                </a:lnTo>
                <a:lnTo>
                  <a:pt x="3464" y="2282"/>
                </a:lnTo>
                <a:lnTo>
                  <a:pt x="3472" y="2300"/>
                </a:lnTo>
                <a:lnTo>
                  <a:pt x="3474" y="2318"/>
                </a:lnTo>
                <a:lnTo>
                  <a:pt x="3472" y="2337"/>
                </a:lnTo>
                <a:lnTo>
                  <a:pt x="3464" y="2355"/>
                </a:lnTo>
                <a:lnTo>
                  <a:pt x="3453" y="2371"/>
                </a:lnTo>
                <a:lnTo>
                  <a:pt x="2375" y="3452"/>
                </a:lnTo>
                <a:lnTo>
                  <a:pt x="2365" y="3462"/>
                </a:lnTo>
                <a:lnTo>
                  <a:pt x="2352" y="3468"/>
                </a:lnTo>
                <a:lnTo>
                  <a:pt x="2339" y="3472"/>
                </a:lnTo>
                <a:lnTo>
                  <a:pt x="2323" y="3475"/>
                </a:lnTo>
                <a:lnTo>
                  <a:pt x="2309" y="3472"/>
                </a:lnTo>
                <a:lnTo>
                  <a:pt x="2295" y="3468"/>
                </a:lnTo>
                <a:lnTo>
                  <a:pt x="2283" y="3462"/>
                </a:lnTo>
                <a:lnTo>
                  <a:pt x="2272" y="3452"/>
                </a:lnTo>
                <a:lnTo>
                  <a:pt x="464" y="1637"/>
                </a:lnTo>
                <a:lnTo>
                  <a:pt x="455" y="1624"/>
                </a:lnTo>
                <a:lnTo>
                  <a:pt x="448" y="1610"/>
                </a:lnTo>
                <a:lnTo>
                  <a:pt x="443" y="1592"/>
                </a:lnTo>
                <a:lnTo>
                  <a:pt x="442" y="1571"/>
                </a:lnTo>
                <a:lnTo>
                  <a:pt x="524" y="1061"/>
                </a:lnTo>
                <a:lnTo>
                  <a:pt x="476" y="1021"/>
                </a:lnTo>
                <a:lnTo>
                  <a:pt x="430" y="978"/>
                </a:lnTo>
                <a:lnTo>
                  <a:pt x="384" y="934"/>
                </a:lnTo>
                <a:lnTo>
                  <a:pt x="336" y="883"/>
                </a:lnTo>
                <a:lnTo>
                  <a:pt x="291" y="833"/>
                </a:lnTo>
                <a:lnTo>
                  <a:pt x="249" y="781"/>
                </a:lnTo>
                <a:lnTo>
                  <a:pt x="209" y="729"/>
                </a:lnTo>
                <a:lnTo>
                  <a:pt x="173" y="678"/>
                </a:lnTo>
                <a:lnTo>
                  <a:pt x="140" y="626"/>
                </a:lnTo>
                <a:lnTo>
                  <a:pt x="111" y="575"/>
                </a:lnTo>
                <a:lnTo>
                  <a:pt x="84" y="526"/>
                </a:lnTo>
                <a:lnTo>
                  <a:pt x="61" y="476"/>
                </a:lnTo>
                <a:lnTo>
                  <a:pt x="42" y="427"/>
                </a:lnTo>
                <a:lnTo>
                  <a:pt x="26" y="381"/>
                </a:lnTo>
                <a:lnTo>
                  <a:pt x="14" y="336"/>
                </a:lnTo>
                <a:lnTo>
                  <a:pt x="5" y="292"/>
                </a:lnTo>
                <a:lnTo>
                  <a:pt x="1" y="251"/>
                </a:lnTo>
                <a:lnTo>
                  <a:pt x="0" y="212"/>
                </a:lnTo>
                <a:lnTo>
                  <a:pt x="4" y="175"/>
                </a:lnTo>
                <a:lnTo>
                  <a:pt x="12" y="141"/>
                </a:lnTo>
                <a:lnTo>
                  <a:pt x="23" y="111"/>
                </a:lnTo>
                <a:lnTo>
                  <a:pt x="39" y="83"/>
                </a:lnTo>
                <a:lnTo>
                  <a:pt x="59" y="59"/>
                </a:lnTo>
                <a:lnTo>
                  <a:pt x="83" y="38"/>
                </a:lnTo>
                <a:lnTo>
                  <a:pt x="112" y="22"/>
                </a:lnTo>
                <a:lnTo>
                  <a:pt x="142" y="11"/>
                </a:lnTo>
                <a:lnTo>
                  <a:pt x="176" y="3"/>
                </a:lnTo>
                <a:lnTo>
                  <a:pt x="21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9" name="公众号：陈西设计之家。微信搜索即可">
            <a:extLst>
              <a:ext uri="{FF2B5EF4-FFF2-40B4-BE49-F238E27FC236}">
                <a16:creationId xmlns:a16="http://schemas.microsoft.com/office/drawing/2014/main" id="{814A9442-ACF9-4FC3-8F70-3B7E4597996F}"/>
              </a:ext>
            </a:extLst>
          </p:cNvPr>
          <p:cNvSpPr txBox="1"/>
          <p:nvPr/>
        </p:nvSpPr>
        <p:spPr>
          <a:xfrm>
            <a:off x="7756915" y="4867336"/>
            <a:ext cx="23487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丧亲者的护理</a:t>
            </a:r>
            <a:endParaRPr lang="id-ID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5C290227-21A9-4D3E-9EB3-60CDB09269E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圆角矩形 51">
            <a:extLst>
              <a:ext uri="{FF2B5EF4-FFF2-40B4-BE49-F238E27FC236}">
                <a16:creationId xmlns:a16="http://schemas.microsoft.com/office/drawing/2014/main" id="{F3EB507A-E743-4746-B327-2980B3595776}"/>
              </a:ext>
            </a:extLst>
          </p:cNvPr>
          <p:cNvSpPr/>
          <p:nvPr/>
        </p:nvSpPr>
        <p:spPr>
          <a:xfrm>
            <a:off x="551384" y="476672"/>
            <a:ext cx="2394616" cy="792088"/>
          </a:xfrm>
          <a:prstGeom prst="roundRect">
            <a:avLst>
              <a:gd name="adj" fmla="val 833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  <a:latin typeface="微软雅黑 Light" panose="020B0502040204020203" pitchFamily="34" charset="-122"/>
              <a:ea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1147B2A-37F6-4F99-99B8-BA0E0C1E427F}"/>
              </a:ext>
            </a:extLst>
          </p:cNvPr>
          <p:cNvGrpSpPr/>
          <p:nvPr/>
        </p:nvGrpSpPr>
        <p:grpSpPr>
          <a:xfrm>
            <a:off x="671116" y="529296"/>
            <a:ext cx="2274884" cy="686840"/>
            <a:chOff x="1775402" y="4859473"/>
            <a:chExt cx="2274884" cy="686840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55F5DE0F-4422-44C8-9618-E4713142C5DB}"/>
                </a:ext>
              </a:extLst>
            </p:cNvPr>
            <p:cNvCxnSpPr>
              <a:cxnSpLocks/>
            </p:cNvCxnSpPr>
            <p:nvPr/>
          </p:nvCxnSpPr>
          <p:spPr>
            <a:xfrm>
              <a:off x="2728426" y="4889818"/>
              <a:ext cx="0" cy="656495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411A4F6-39AA-4C69-A8E8-7D3786E86B1D}"/>
                </a:ext>
              </a:extLst>
            </p:cNvPr>
            <p:cNvGrpSpPr/>
            <p:nvPr/>
          </p:nvGrpSpPr>
          <p:grpSpPr>
            <a:xfrm>
              <a:off x="1775402" y="4859473"/>
              <a:ext cx="696543" cy="686840"/>
              <a:chOff x="683568" y="3289629"/>
              <a:chExt cx="626395" cy="617446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84BC841C-286A-4B24-8990-D815B81AB5CB}"/>
                  </a:ext>
                </a:extLst>
              </p:cNvPr>
              <p:cNvSpPr/>
              <p:nvPr/>
            </p:nvSpPr>
            <p:spPr>
              <a:xfrm>
                <a:off x="683568" y="3289629"/>
                <a:ext cx="626395" cy="61744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pic>
            <p:nvPicPr>
              <p:cNvPr id="14" name="Picture 43">
                <a:extLst>
                  <a:ext uri="{FF2B5EF4-FFF2-40B4-BE49-F238E27FC236}">
                    <a16:creationId xmlns:a16="http://schemas.microsoft.com/office/drawing/2014/main" id="{32AB70D1-96B7-4DF0-91C5-8684CE87D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5135" y="3316908"/>
                <a:ext cx="381990" cy="49905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1" name="TextBox 60">
              <a:extLst>
                <a:ext uri="{FF2B5EF4-FFF2-40B4-BE49-F238E27FC236}">
                  <a16:creationId xmlns:a16="http://schemas.microsoft.com/office/drawing/2014/main" id="{872BAC27-4FA7-4CF2-B34F-F9A52CDC0902}"/>
                </a:ext>
              </a:extLst>
            </p:cNvPr>
            <p:cNvSpPr txBox="1"/>
            <p:nvPr/>
          </p:nvSpPr>
          <p:spPr>
            <a:xfrm>
              <a:off x="2781990" y="4948607"/>
              <a:ext cx="1268296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  标</a:t>
              </a:r>
              <a:endParaRPr lang="id-ID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7" name="圆角矩形 51">
            <a:extLst>
              <a:ext uri="{FF2B5EF4-FFF2-40B4-BE49-F238E27FC236}">
                <a16:creationId xmlns:a16="http://schemas.microsoft.com/office/drawing/2014/main" id="{C29ECC6A-9769-4E5A-A381-DCAEBE8F1682}"/>
              </a:ext>
            </a:extLst>
          </p:cNvPr>
          <p:cNvSpPr/>
          <p:nvPr/>
        </p:nvSpPr>
        <p:spPr>
          <a:xfrm>
            <a:off x="551384" y="3105462"/>
            <a:ext cx="2394616" cy="792088"/>
          </a:xfrm>
          <a:prstGeom prst="roundRect">
            <a:avLst>
              <a:gd name="adj" fmla="val 833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  <a:latin typeface="微软雅黑 Light" panose="020B0502040204020203" pitchFamily="34" charset="-122"/>
              <a:ea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8893AE3-8CB3-4945-A55F-61C9449F5C33}"/>
              </a:ext>
            </a:extLst>
          </p:cNvPr>
          <p:cNvGrpSpPr/>
          <p:nvPr/>
        </p:nvGrpSpPr>
        <p:grpSpPr>
          <a:xfrm>
            <a:off x="730982" y="3193592"/>
            <a:ext cx="2274884" cy="686840"/>
            <a:chOff x="1775402" y="4859473"/>
            <a:chExt cx="2274884" cy="68684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E7BB0107-B3F5-4AC1-A25A-11742AADF19A}"/>
                </a:ext>
              </a:extLst>
            </p:cNvPr>
            <p:cNvCxnSpPr>
              <a:cxnSpLocks/>
            </p:cNvCxnSpPr>
            <p:nvPr/>
          </p:nvCxnSpPr>
          <p:spPr>
            <a:xfrm>
              <a:off x="2728426" y="4889818"/>
              <a:ext cx="0" cy="656495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09A0BAA-E4A3-4A6B-BF4B-DA38F0013B08}"/>
                </a:ext>
              </a:extLst>
            </p:cNvPr>
            <p:cNvGrpSpPr/>
            <p:nvPr/>
          </p:nvGrpSpPr>
          <p:grpSpPr>
            <a:xfrm>
              <a:off x="1775402" y="4859473"/>
              <a:ext cx="696543" cy="686840"/>
              <a:chOff x="683568" y="3289629"/>
              <a:chExt cx="626395" cy="61744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D71562A3-A0E0-47D3-830B-B1BD54E7FA43}"/>
                  </a:ext>
                </a:extLst>
              </p:cNvPr>
              <p:cNvSpPr/>
              <p:nvPr/>
            </p:nvSpPr>
            <p:spPr>
              <a:xfrm>
                <a:off x="683568" y="3289629"/>
                <a:ext cx="626395" cy="61744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" panose="020B0503020204020204" pitchFamily="34" charset="-122"/>
                  <a:sym typeface="微软雅黑 Light" panose="020B0502040204020203" pitchFamily="34" charset="-122"/>
                </a:endParaRPr>
              </a:p>
            </p:txBody>
          </p:sp>
          <p:pic>
            <p:nvPicPr>
              <p:cNvPr id="23" name="Picture 43">
                <a:extLst>
                  <a:ext uri="{FF2B5EF4-FFF2-40B4-BE49-F238E27FC236}">
                    <a16:creationId xmlns:a16="http://schemas.microsoft.com/office/drawing/2014/main" id="{CD01FD74-3316-40E1-928A-2B2963D10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5135" y="3316908"/>
                <a:ext cx="381990" cy="49905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1" name="TextBox 60">
              <a:extLst>
                <a:ext uri="{FF2B5EF4-FFF2-40B4-BE49-F238E27FC236}">
                  <a16:creationId xmlns:a16="http://schemas.microsoft.com/office/drawing/2014/main" id="{B271CD3A-FFA9-4D5A-BABF-ECEE31BEB90C}"/>
                </a:ext>
              </a:extLst>
            </p:cNvPr>
            <p:cNvSpPr txBox="1"/>
            <p:nvPr/>
          </p:nvSpPr>
          <p:spPr>
            <a:xfrm>
              <a:off x="2781990" y="4948607"/>
              <a:ext cx="1268296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评  估</a:t>
              </a:r>
              <a:endParaRPr lang="id-ID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60AF80E9-A29F-4B43-ADCF-935BE2F795A4}"/>
              </a:ext>
            </a:extLst>
          </p:cNvPr>
          <p:cNvSpPr txBox="1"/>
          <p:nvPr/>
        </p:nvSpPr>
        <p:spPr>
          <a:xfrm>
            <a:off x="3431704" y="324599"/>
            <a:ext cx="7657132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使尸体清洁，维持良好的外观，易于辨认。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使家属得到心灵上的安慰，减轻悲痛。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尊重死者。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4C1E147-E15C-4B3D-BD7C-06C9919DFC85}"/>
              </a:ext>
            </a:extLst>
          </p:cNvPr>
          <p:cNvSpPr txBox="1"/>
          <p:nvPr/>
        </p:nvSpPr>
        <p:spPr>
          <a:xfrm>
            <a:off x="3359696" y="2996952"/>
            <a:ext cx="8678444" cy="2172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病人的诊断、治疗、抢救过程、死亡原因及时间。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尸体清洁程度、有无伤口、引流管等。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病人的遗愿、民族及宗教信仰。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死者家属对死亡的态度及合作程度。</a:t>
            </a:r>
          </a:p>
        </p:txBody>
      </p:sp>
    </p:spTree>
    <p:extLst>
      <p:ext uri="{BB962C8B-B14F-4D97-AF65-F5344CB8AC3E}">
        <p14:creationId xmlns:p14="http://schemas.microsoft.com/office/powerpoint/2010/main" val="2988101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5C290227-21A9-4D3E-9EB3-60CDB09269E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D0672C8-EBF1-440E-AD2E-C10F2499D120}"/>
              </a:ext>
            </a:extLst>
          </p:cNvPr>
          <p:cNvGrpSpPr/>
          <p:nvPr/>
        </p:nvGrpSpPr>
        <p:grpSpPr>
          <a:xfrm>
            <a:off x="695400" y="404664"/>
            <a:ext cx="2454482" cy="792088"/>
            <a:chOff x="551384" y="3105462"/>
            <a:chExt cx="2454482" cy="792088"/>
          </a:xfrm>
        </p:grpSpPr>
        <p:sp>
          <p:nvSpPr>
            <p:cNvPr id="2" name="圆角矩形 51">
              <a:extLst>
                <a:ext uri="{FF2B5EF4-FFF2-40B4-BE49-F238E27FC236}">
                  <a16:creationId xmlns:a16="http://schemas.microsoft.com/office/drawing/2014/main" id="{A1BAD52C-DD3E-4B31-8ED5-E2224740BEF3}"/>
                </a:ext>
              </a:extLst>
            </p:cNvPr>
            <p:cNvSpPr/>
            <p:nvPr/>
          </p:nvSpPr>
          <p:spPr>
            <a:xfrm>
              <a:off x="551384" y="3105462"/>
              <a:ext cx="2394616" cy="792088"/>
            </a:xfrm>
            <a:prstGeom prst="roundRect">
              <a:avLst>
                <a:gd name="adj" fmla="val 8330"/>
              </a:avLst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  <a:latin typeface="微软雅黑 Light" panose="020B0502040204020203" pitchFamily="34" charset="-122"/>
                <a:ea typeface="微软雅黑" panose="020B0503020204020204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B43D3DE-BA1A-4FBE-AB62-FAEE2EE299F6}"/>
                </a:ext>
              </a:extLst>
            </p:cNvPr>
            <p:cNvGrpSpPr/>
            <p:nvPr/>
          </p:nvGrpSpPr>
          <p:grpSpPr>
            <a:xfrm>
              <a:off x="730982" y="3193592"/>
              <a:ext cx="2274884" cy="686840"/>
              <a:chOff x="1775402" y="4859473"/>
              <a:chExt cx="2274884" cy="686840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CF75ACEF-4BA6-4A0A-82C2-E58B32178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8426" y="4889818"/>
                <a:ext cx="0" cy="656495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EFA2A8E2-E62D-4394-B4CC-550393CC1C03}"/>
                  </a:ext>
                </a:extLst>
              </p:cNvPr>
              <p:cNvGrpSpPr/>
              <p:nvPr/>
            </p:nvGrpSpPr>
            <p:grpSpPr>
              <a:xfrm>
                <a:off x="1775402" y="4859473"/>
                <a:ext cx="696543" cy="686840"/>
                <a:chOff x="683568" y="3289629"/>
                <a:chExt cx="626395" cy="617446"/>
              </a:xfrm>
            </p:grpSpPr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9B2A52F4-E55C-4BDB-8F52-ED3618E2C53B}"/>
                    </a:ext>
                  </a:extLst>
                </p:cNvPr>
                <p:cNvSpPr/>
                <p:nvPr/>
              </p:nvSpPr>
              <p:spPr>
                <a:xfrm>
                  <a:off x="683568" y="3289629"/>
                  <a:ext cx="626395" cy="61744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2"/>
                    </a:solidFill>
                    <a:latin typeface="微软雅黑 Light" panose="020B0502040204020203" pitchFamily="34" charset="-122"/>
                    <a:ea typeface="微软雅黑" panose="020B0503020204020204" pitchFamily="34" charset="-122"/>
                    <a:sym typeface="微软雅黑 Light" panose="020B0502040204020203" pitchFamily="34" charset="-122"/>
                  </a:endParaRPr>
                </a:p>
              </p:txBody>
            </p:sp>
            <p:pic>
              <p:nvPicPr>
                <p:cNvPr id="10" name="Picture 43">
                  <a:extLst>
                    <a:ext uri="{FF2B5EF4-FFF2-40B4-BE49-F238E27FC236}">
                      <a16:creationId xmlns:a16="http://schemas.microsoft.com/office/drawing/2014/main" id="{15FBB7B2-AAB8-4CE6-B140-733595ACBC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135" y="3316908"/>
                  <a:ext cx="381990" cy="49905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8" name="TextBox 60">
                <a:extLst>
                  <a:ext uri="{FF2B5EF4-FFF2-40B4-BE49-F238E27FC236}">
                    <a16:creationId xmlns:a16="http://schemas.microsoft.com/office/drawing/2014/main" id="{1626D6B6-5276-4D7F-83C3-5FF105FB3E41}"/>
                  </a:ext>
                </a:extLst>
              </p:cNvPr>
              <p:cNvSpPr txBox="1"/>
              <p:nvPr/>
            </p:nvSpPr>
            <p:spPr>
              <a:xfrm>
                <a:off x="2781990" y="4948607"/>
                <a:ext cx="1268296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计  划</a:t>
                </a:r>
                <a:endParaRPr lang="id-ID" sz="2800" b="1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424FE2A-1C00-4733-839D-BA930DA73E16}"/>
              </a:ext>
            </a:extLst>
          </p:cNvPr>
          <p:cNvSpPr txBox="1"/>
          <p:nvPr/>
        </p:nvSpPr>
        <p:spPr>
          <a:xfrm>
            <a:off x="1729206" y="1556792"/>
            <a:ext cx="8678444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护士准备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环境准备  单独房间或床旁围帘、屏风遮挡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用物准备</a:t>
            </a:r>
          </a:p>
        </p:txBody>
      </p:sp>
      <p:pic>
        <p:nvPicPr>
          <p:cNvPr id="14" name="Picture 3" descr="23">
            <a:extLst>
              <a:ext uri="{FF2B5EF4-FFF2-40B4-BE49-F238E27FC236}">
                <a16:creationId xmlns:a16="http://schemas.microsoft.com/office/drawing/2014/main" id="{7680DDE1-03C4-41AA-8375-37029C0E0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784" y="2996952"/>
            <a:ext cx="4176464" cy="2680172"/>
          </a:xfrm>
          <a:prstGeom prst="rect">
            <a:avLst/>
          </a:prstGeom>
          <a:noFill/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26BE2A3C-CB3E-4AA3-88C1-3EAB775C2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263" y="2756354"/>
            <a:ext cx="3411761" cy="326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zh-CN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尸体识别卡</a:t>
            </a:r>
            <a:r>
              <a:rPr lang="en-US" altLang="zh-CN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zh-CN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张、衣裤一套、绷带、不脱脂棉球、止血钳、剪刀、松节油、棉签、梳子</a:t>
            </a:r>
            <a:r>
              <a:rPr lang="zh-CN" altLang="en-US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r>
              <a:rPr lang="zh-CN" altLang="zh-CN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擦洗用具、</a:t>
            </a:r>
            <a:r>
              <a:rPr lang="zh-CN" altLang="en-US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手消毒液。</a:t>
            </a:r>
            <a:r>
              <a:rPr lang="zh-CN" altLang="zh-CN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有伤口者备换药敷料</a:t>
            </a:r>
            <a:r>
              <a:rPr lang="zh-CN" altLang="en-US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、胶布；</a:t>
            </a:r>
            <a:r>
              <a:rPr lang="zh-CN" altLang="zh-CN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必要时备隔离衣、手套等</a:t>
            </a:r>
            <a:r>
              <a:rPr lang="zh-CN" altLang="en-US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205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5C290227-21A9-4D3E-9EB3-60CDB09269E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D0672C8-EBF1-440E-AD2E-C10F2499D120}"/>
              </a:ext>
            </a:extLst>
          </p:cNvPr>
          <p:cNvGrpSpPr/>
          <p:nvPr/>
        </p:nvGrpSpPr>
        <p:grpSpPr>
          <a:xfrm>
            <a:off x="695400" y="404664"/>
            <a:ext cx="2454482" cy="792088"/>
            <a:chOff x="551384" y="3105462"/>
            <a:chExt cx="2454482" cy="792088"/>
          </a:xfrm>
        </p:grpSpPr>
        <p:sp>
          <p:nvSpPr>
            <p:cNvPr id="2" name="圆角矩形 51">
              <a:extLst>
                <a:ext uri="{FF2B5EF4-FFF2-40B4-BE49-F238E27FC236}">
                  <a16:creationId xmlns:a16="http://schemas.microsoft.com/office/drawing/2014/main" id="{A1BAD52C-DD3E-4B31-8ED5-E2224740BEF3}"/>
                </a:ext>
              </a:extLst>
            </p:cNvPr>
            <p:cNvSpPr/>
            <p:nvPr/>
          </p:nvSpPr>
          <p:spPr>
            <a:xfrm>
              <a:off x="551384" y="3105462"/>
              <a:ext cx="2394616" cy="792088"/>
            </a:xfrm>
            <a:prstGeom prst="roundRect">
              <a:avLst>
                <a:gd name="adj" fmla="val 8330"/>
              </a:avLst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  <a:latin typeface="微软雅黑 Light" panose="020B0502040204020203" pitchFamily="34" charset="-122"/>
                <a:ea typeface="微软雅黑" panose="020B0503020204020204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B43D3DE-BA1A-4FBE-AB62-FAEE2EE299F6}"/>
                </a:ext>
              </a:extLst>
            </p:cNvPr>
            <p:cNvGrpSpPr/>
            <p:nvPr/>
          </p:nvGrpSpPr>
          <p:grpSpPr>
            <a:xfrm>
              <a:off x="730982" y="3193592"/>
              <a:ext cx="2274884" cy="686840"/>
              <a:chOff x="1775402" y="4859473"/>
              <a:chExt cx="2274884" cy="686840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CF75ACEF-4BA6-4A0A-82C2-E58B32178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8426" y="4889818"/>
                <a:ext cx="0" cy="656495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EFA2A8E2-E62D-4394-B4CC-550393CC1C03}"/>
                  </a:ext>
                </a:extLst>
              </p:cNvPr>
              <p:cNvGrpSpPr/>
              <p:nvPr/>
            </p:nvGrpSpPr>
            <p:grpSpPr>
              <a:xfrm>
                <a:off x="1775402" y="4859473"/>
                <a:ext cx="696543" cy="686840"/>
                <a:chOff x="683568" y="3289629"/>
                <a:chExt cx="626395" cy="617446"/>
              </a:xfrm>
            </p:grpSpPr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9B2A52F4-E55C-4BDB-8F52-ED3618E2C53B}"/>
                    </a:ext>
                  </a:extLst>
                </p:cNvPr>
                <p:cNvSpPr/>
                <p:nvPr/>
              </p:nvSpPr>
              <p:spPr>
                <a:xfrm>
                  <a:off x="683568" y="3289629"/>
                  <a:ext cx="626395" cy="61744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2"/>
                    </a:solidFill>
                    <a:latin typeface="微软雅黑 Light" panose="020B0502040204020203" pitchFamily="34" charset="-122"/>
                    <a:ea typeface="微软雅黑" panose="020B0503020204020204" pitchFamily="34" charset="-122"/>
                    <a:sym typeface="微软雅黑 Light" panose="020B0502040204020203" pitchFamily="34" charset="-122"/>
                  </a:endParaRPr>
                </a:p>
              </p:txBody>
            </p:sp>
            <p:pic>
              <p:nvPicPr>
                <p:cNvPr id="10" name="Picture 43">
                  <a:extLst>
                    <a:ext uri="{FF2B5EF4-FFF2-40B4-BE49-F238E27FC236}">
                      <a16:creationId xmlns:a16="http://schemas.microsoft.com/office/drawing/2014/main" id="{15FBB7B2-AAB8-4CE6-B140-733595ACBC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135" y="3316908"/>
                  <a:ext cx="381990" cy="49905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8" name="TextBox 60">
                <a:extLst>
                  <a:ext uri="{FF2B5EF4-FFF2-40B4-BE49-F238E27FC236}">
                    <a16:creationId xmlns:a16="http://schemas.microsoft.com/office/drawing/2014/main" id="{1626D6B6-5276-4D7F-83C3-5FF105FB3E41}"/>
                  </a:ext>
                </a:extLst>
              </p:cNvPr>
              <p:cNvSpPr txBox="1"/>
              <p:nvPr/>
            </p:nvSpPr>
            <p:spPr>
              <a:xfrm>
                <a:off x="2781990" y="4948607"/>
                <a:ext cx="1268296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实  施</a:t>
                </a:r>
                <a:endParaRPr lang="id-ID" sz="2800" b="1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424FE2A-1C00-4733-839D-BA930DA73E16}"/>
              </a:ext>
            </a:extLst>
          </p:cNvPr>
          <p:cNvSpPr txBox="1"/>
          <p:nvPr/>
        </p:nvSpPr>
        <p:spPr>
          <a:xfrm>
            <a:off x="874998" y="1494335"/>
            <a:ext cx="10405578" cy="38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备齐用物 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填写尸体识别卡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劝慰家属 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暂时离开病室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撤去治疗 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撤去一切治疗用物，去除各种导管及仪器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安置尸体 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仰卧，头下置一枕头（防止面部淤血变色）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整理遗容 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洗脸，闭合眼、口，装义齿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填塞孔道 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用血管钳将棉花塞于口、鼻、耳、肛门等孔道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95A1FE3-8FFD-443C-B569-9A14EFD80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15" y="310057"/>
            <a:ext cx="4222209" cy="23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8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5C290227-21A9-4D3E-9EB3-60CDB09269E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D0672C8-EBF1-440E-AD2E-C10F2499D120}"/>
              </a:ext>
            </a:extLst>
          </p:cNvPr>
          <p:cNvGrpSpPr/>
          <p:nvPr/>
        </p:nvGrpSpPr>
        <p:grpSpPr>
          <a:xfrm>
            <a:off x="695400" y="404664"/>
            <a:ext cx="2454482" cy="792088"/>
            <a:chOff x="551384" y="3105462"/>
            <a:chExt cx="2454482" cy="792088"/>
          </a:xfrm>
        </p:grpSpPr>
        <p:sp>
          <p:nvSpPr>
            <p:cNvPr id="2" name="圆角矩形 51">
              <a:extLst>
                <a:ext uri="{FF2B5EF4-FFF2-40B4-BE49-F238E27FC236}">
                  <a16:creationId xmlns:a16="http://schemas.microsoft.com/office/drawing/2014/main" id="{A1BAD52C-DD3E-4B31-8ED5-E2224740BEF3}"/>
                </a:ext>
              </a:extLst>
            </p:cNvPr>
            <p:cNvSpPr/>
            <p:nvPr/>
          </p:nvSpPr>
          <p:spPr>
            <a:xfrm>
              <a:off x="551384" y="3105462"/>
              <a:ext cx="2394616" cy="792088"/>
            </a:xfrm>
            <a:prstGeom prst="roundRect">
              <a:avLst>
                <a:gd name="adj" fmla="val 8330"/>
              </a:avLst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  <a:latin typeface="微软雅黑 Light" panose="020B0502040204020203" pitchFamily="34" charset="-122"/>
                <a:ea typeface="微软雅黑" panose="020B0503020204020204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B43D3DE-BA1A-4FBE-AB62-FAEE2EE299F6}"/>
                </a:ext>
              </a:extLst>
            </p:cNvPr>
            <p:cNvGrpSpPr/>
            <p:nvPr/>
          </p:nvGrpSpPr>
          <p:grpSpPr>
            <a:xfrm>
              <a:off x="730982" y="3193592"/>
              <a:ext cx="2274884" cy="686840"/>
              <a:chOff x="1775402" y="4859473"/>
              <a:chExt cx="2274884" cy="686840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CF75ACEF-4BA6-4A0A-82C2-E58B32178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8426" y="4889818"/>
                <a:ext cx="0" cy="656495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EFA2A8E2-E62D-4394-B4CC-550393CC1C03}"/>
                  </a:ext>
                </a:extLst>
              </p:cNvPr>
              <p:cNvGrpSpPr/>
              <p:nvPr/>
            </p:nvGrpSpPr>
            <p:grpSpPr>
              <a:xfrm>
                <a:off x="1775402" y="4859473"/>
                <a:ext cx="696543" cy="686840"/>
                <a:chOff x="683568" y="3289629"/>
                <a:chExt cx="626395" cy="617446"/>
              </a:xfrm>
            </p:grpSpPr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9B2A52F4-E55C-4BDB-8F52-ED3618E2C53B}"/>
                    </a:ext>
                  </a:extLst>
                </p:cNvPr>
                <p:cNvSpPr/>
                <p:nvPr/>
              </p:nvSpPr>
              <p:spPr>
                <a:xfrm>
                  <a:off x="683568" y="3289629"/>
                  <a:ext cx="626395" cy="61744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2"/>
                    </a:solidFill>
                    <a:latin typeface="微软雅黑 Light" panose="020B0502040204020203" pitchFamily="34" charset="-122"/>
                    <a:ea typeface="微软雅黑" panose="020B0503020204020204" pitchFamily="34" charset="-122"/>
                    <a:sym typeface="微软雅黑 Light" panose="020B0502040204020203" pitchFamily="34" charset="-122"/>
                  </a:endParaRPr>
                </a:p>
              </p:txBody>
            </p:sp>
            <p:pic>
              <p:nvPicPr>
                <p:cNvPr id="10" name="Picture 43">
                  <a:extLst>
                    <a:ext uri="{FF2B5EF4-FFF2-40B4-BE49-F238E27FC236}">
                      <a16:creationId xmlns:a16="http://schemas.microsoft.com/office/drawing/2014/main" id="{15FBB7B2-AAB8-4CE6-B140-733595ACBC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135" y="3316908"/>
                  <a:ext cx="381990" cy="49905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8" name="TextBox 60">
                <a:extLst>
                  <a:ext uri="{FF2B5EF4-FFF2-40B4-BE49-F238E27FC236}">
                    <a16:creationId xmlns:a16="http://schemas.microsoft.com/office/drawing/2014/main" id="{1626D6B6-5276-4D7F-83C3-5FF105FB3E41}"/>
                  </a:ext>
                </a:extLst>
              </p:cNvPr>
              <p:cNvSpPr txBox="1"/>
              <p:nvPr/>
            </p:nvSpPr>
            <p:spPr>
              <a:xfrm>
                <a:off x="2781990" y="4948607"/>
                <a:ext cx="1268296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实  施</a:t>
                </a:r>
                <a:endParaRPr lang="id-ID" sz="2800" b="1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424FE2A-1C00-4733-839D-BA930DA73E16}"/>
              </a:ext>
            </a:extLst>
          </p:cNvPr>
          <p:cNvSpPr txBox="1"/>
          <p:nvPr/>
        </p:nvSpPr>
        <p:spPr>
          <a:xfrm>
            <a:off x="874998" y="1494335"/>
            <a:ext cx="10909634" cy="38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清洁尸体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依次擦拭上肢、胸、腹、背及下肢，更衣梳发。  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包裹尸体   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第一张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尸体单系尸体右腕部，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第二张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系腰前尸单上。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运送尸体   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第三张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系于停尸屉外面。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处理文件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整理病历，办理出院结算。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移交遗物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清点遗物交于家属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整理用物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按病人出院整理床单位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28DC59B-2819-4B6B-B855-3350B5A5B9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852936"/>
            <a:ext cx="358207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31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2CF4B916-29F4-498C-8E1F-CCB875E3B18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11424" y="1916832"/>
            <a:ext cx="10009112" cy="3672408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dirty="0">
                <a:solidFill>
                  <a:schemeClr val="tx2"/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tx2"/>
                </a:solidFill>
                <a:cs typeface="等线" panose="02010600030101010101" pitchFamily="2" charset="-122"/>
              </a:rPr>
              <a:t>必须先由医生开出死亡通知</a:t>
            </a:r>
            <a:r>
              <a:rPr lang="en-US" altLang="zh-CN" sz="2800" dirty="0">
                <a:solidFill>
                  <a:schemeClr val="tx2"/>
                </a:solidFill>
                <a:cs typeface="等线" panose="02010600030101010101" pitchFamily="2" charset="-122"/>
              </a:rPr>
              <a:t>,</a:t>
            </a:r>
            <a:r>
              <a:rPr lang="zh-CN" altLang="en-US" sz="2800" dirty="0">
                <a:solidFill>
                  <a:schemeClr val="tx2"/>
                </a:solidFill>
                <a:cs typeface="等线" panose="02010600030101010101" pitchFamily="2" charset="-122"/>
              </a:rPr>
              <a:t>并得到家属许可后，护士方可进行尸体护理。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dirty="0">
                <a:solidFill>
                  <a:schemeClr val="tx2"/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dirty="0">
                <a:solidFill>
                  <a:schemeClr val="tx2"/>
                </a:solidFill>
                <a:cs typeface="等线" panose="02010600030101010101" pitchFamily="2" charset="-122"/>
              </a:rPr>
              <a:t>向家属解释时，具有同情心和爱心，沟通的语言要体现对死者家属的关心和体贴。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dirty="0">
                <a:solidFill>
                  <a:schemeClr val="tx2"/>
                </a:solidFill>
                <a:cs typeface="等线" panose="02010600030101010101" pitchFamily="2" charset="-122"/>
              </a:rPr>
              <a:t>3.</a:t>
            </a:r>
            <a:r>
              <a:rPr lang="zh-CN" altLang="en-US" sz="2800" dirty="0">
                <a:solidFill>
                  <a:schemeClr val="tx2"/>
                </a:solidFill>
                <a:cs typeface="等线" panose="02010600030101010101" pitchFamily="2" charset="-122"/>
              </a:rPr>
              <a:t>死亡后应及时进行尸体护理，以防僵硬。屏风遮挡尸体，保护死者隐私及避免影响其他病人情绪。</a:t>
            </a:r>
          </a:p>
        </p:txBody>
      </p:sp>
      <p:sp>
        <p:nvSpPr>
          <p:cNvPr id="66563" name="灯片编号占位符 3">
            <a:extLst>
              <a:ext uri="{FF2B5EF4-FFF2-40B4-BE49-F238E27FC236}">
                <a16:creationId xmlns:a16="http://schemas.microsoft.com/office/drawing/2014/main" id="{384CB0A5-BC85-4447-A59B-F7A503FCF9E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2CF4B916-29F4-498C-8E1F-CCB875E3B18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11424" y="1988840"/>
            <a:ext cx="10009112" cy="2592288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操作者应态度严肃认真，尊重死者，满足家属合理要求。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5.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传染病患者的尸体使用消毒液擦洗，并用消毒液浸泡的棉球填塞各孔道，用消毒液浸泡的尸单包裹后，装入不透水的袋中，并作出传染标识。 </a:t>
            </a:r>
          </a:p>
        </p:txBody>
      </p:sp>
      <p:sp>
        <p:nvSpPr>
          <p:cNvPr id="66563" name="灯片编号占位符 3">
            <a:extLst>
              <a:ext uri="{FF2B5EF4-FFF2-40B4-BE49-F238E27FC236}">
                <a16:creationId xmlns:a16="http://schemas.microsoft.com/office/drawing/2014/main" id="{384CB0A5-BC85-4447-A59B-F7A503FCF9E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332566786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29651230-863B-438B-BE47-E398D3FF5496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353716" y="836712"/>
            <a:ext cx="7805738" cy="496852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了解：临终关怀的发展过程、安乐死、死亡教 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             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育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）濒死、死亡的定义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              2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）临终病人家属及丧亲者的护理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）脑死亡的判断标准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）死亡过程的分期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</a:rPr>
              <a:t>）临终病人的生理、心理变化及护理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4</a:t>
            </a:r>
            <a:r>
              <a:rPr lang="zh-CN" altLang="en-US" sz="2800" b="1" dirty="0">
                <a:solidFill>
                  <a:srgbClr val="C00000"/>
                </a:solidFill>
              </a:rPr>
              <a:t>）尸体护理及注意事项</a:t>
            </a:r>
          </a:p>
        </p:txBody>
      </p:sp>
      <p:pic>
        <p:nvPicPr>
          <p:cNvPr id="22531" name="图片 2" descr="卡通人物&#10;&#10;描述已自动生成">
            <a:extLst>
              <a:ext uri="{FF2B5EF4-FFF2-40B4-BE49-F238E27FC236}">
                <a16:creationId xmlns:a16="http://schemas.microsoft.com/office/drawing/2014/main" id="{09D63C3D-597C-476A-AFE4-DCC4DF2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0813"/>
            <a:ext cx="4900612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2ADB054B-649C-49C3-8E2F-B43BA0629B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5C290227-21A9-4D3E-9EB3-60CDB09269E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424FE2A-1C00-4733-839D-BA930DA73E16}"/>
              </a:ext>
            </a:extLst>
          </p:cNvPr>
          <p:cNvSpPr txBox="1"/>
          <p:nvPr/>
        </p:nvSpPr>
        <p:spPr>
          <a:xfrm>
            <a:off x="797577" y="1340768"/>
            <a:ext cx="2911444" cy="38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冲击与怀疑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逐渐承认期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恢复常态期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克服失落期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理想化期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恢复期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EDCC28D-7252-455B-9966-BC55D5273713}"/>
              </a:ext>
            </a:extLst>
          </p:cNvPr>
          <p:cNvSpPr/>
          <p:nvPr/>
        </p:nvSpPr>
        <p:spPr>
          <a:xfrm>
            <a:off x="767408" y="404664"/>
            <a:ext cx="45961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</a:rPr>
              <a:t>丧亲者的心理反应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3A87832-D958-4F01-A5D6-5428A4DA614C}"/>
              </a:ext>
            </a:extLst>
          </p:cNvPr>
          <p:cNvGrpSpPr/>
          <p:nvPr/>
        </p:nvGrpSpPr>
        <p:grpSpPr>
          <a:xfrm>
            <a:off x="4834290" y="1402565"/>
            <a:ext cx="3467114" cy="4052870"/>
            <a:chOff x="968702" y="2404129"/>
            <a:chExt cx="3467114" cy="4052870"/>
          </a:xfrm>
        </p:grpSpPr>
        <p:grpSp>
          <p:nvGrpSpPr>
            <p:cNvPr id="17" name="Group 79">
              <a:extLst>
                <a:ext uri="{FF2B5EF4-FFF2-40B4-BE49-F238E27FC236}">
                  <a16:creationId xmlns:a16="http://schemas.microsoft.com/office/drawing/2014/main" id="{AC3EC3E9-F344-4F37-9B06-7438524C5515}"/>
                </a:ext>
              </a:extLst>
            </p:cNvPr>
            <p:cNvGrpSpPr/>
            <p:nvPr/>
          </p:nvGrpSpPr>
          <p:grpSpPr>
            <a:xfrm>
              <a:off x="2938741" y="2929643"/>
              <a:ext cx="1454777" cy="214051"/>
              <a:chOff x="2633940" y="3037217"/>
              <a:chExt cx="1454777" cy="214051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id="{073A8D1A-F4E6-4D51-8947-19F5307790E6}"/>
                  </a:ext>
                </a:extLst>
              </p:cNvPr>
              <p:cNvSpPr/>
              <p:nvPr/>
            </p:nvSpPr>
            <p:spPr bwMode="auto">
              <a:xfrm>
                <a:off x="2633940" y="3123094"/>
                <a:ext cx="1226628" cy="28198"/>
              </a:xfrm>
              <a:custGeom>
                <a:avLst/>
                <a:gdLst>
                  <a:gd name="T0" fmla="*/ 86 w 86"/>
                  <a:gd name="T1" fmla="*/ 0 h 2"/>
                  <a:gd name="T2" fmla="*/ 1 w 86"/>
                  <a:gd name="T3" fmla="*/ 0 h 2"/>
                  <a:gd name="T4" fmla="*/ 0 w 86"/>
                  <a:gd name="T5" fmla="*/ 1 h 2"/>
                  <a:gd name="T6" fmla="*/ 1 w 86"/>
                  <a:gd name="T7" fmla="*/ 2 h 2"/>
                  <a:gd name="T8" fmla="*/ 86 w 86"/>
                  <a:gd name="T9" fmla="*/ 2 h 2"/>
                  <a:gd name="T10" fmla="*/ 86 w 86"/>
                  <a:gd name="T11" fmla="*/ 1 h 2"/>
                  <a:gd name="T12" fmla="*/ 86 w 8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2">
                    <a:moveTo>
                      <a:pt x="8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1"/>
                    </a:cubicBezTo>
                    <a:cubicBezTo>
                      <a:pt x="86" y="1"/>
                      <a:pt x="86" y="1"/>
                      <a:pt x="86" y="0"/>
                    </a:cubicBezTo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A82F0927-5286-4110-902B-E6DD7CBD610C}"/>
                  </a:ext>
                </a:extLst>
              </p:cNvPr>
              <p:cNvSpPr/>
              <p:nvPr/>
            </p:nvSpPr>
            <p:spPr bwMode="auto">
              <a:xfrm>
                <a:off x="3860567" y="3037217"/>
                <a:ext cx="228150" cy="214051"/>
              </a:xfrm>
              <a:custGeom>
                <a:avLst/>
                <a:gdLst>
                  <a:gd name="T0" fmla="*/ 8 w 16"/>
                  <a:gd name="T1" fmla="*/ 0 h 15"/>
                  <a:gd name="T2" fmla="*/ 0 w 16"/>
                  <a:gd name="T3" fmla="*/ 6 h 15"/>
                  <a:gd name="T4" fmla="*/ 0 w 16"/>
                  <a:gd name="T5" fmla="*/ 7 h 15"/>
                  <a:gd name="T6" fmla="*/ 0 w 16"/>
                  <a:gd name="T7" fmla="*/ 8 h 15"/>
                  <a:gd name="T8" fmla="*/ 8 w 16"/>
                  <a:gd name="T9" fmla="*/ 15 h 15"/>
                  <a:gd name="T10" fmla="*/ 16 w 16"/>
                  <a:gd name="T11" fmla="*/ 7 h 15"/>
                  <a:gd name="T12" fmla="*/ 8 w 16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5">
                    <a:moveTo>
                      <a:pt x="8" y="0"/>
                    </a:moveTo>
                    <a:cubicBezTo>
                      <a:pt x="4" y="0"/>
                      <a:pt x="1" y="3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2"/>
                      <a:pt x="4" y="15"/>
                      <a:pt x="8" y="15"/>
                    </a:cubicBezTo>
                    <a:cubicBezTo>
                      <a:pt x="12" y="15"/>
                      <a:pt x="16" y="12"/>
                      <a:pt x="16" y="7"/>
                    </a:cubicBezTo>
                    <a:cubicBezTo>
                      <a:pt x="16" y="3"/>
                      <a:pt x="12" y="0"/>
                      <a:pt x="8" y="0"/>
                    </a:cubicBezTo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19" name="Group 81">
              <a:extLst>
                <a:ext uri="{FF2B5EF4-FFF2-40B4-BE49-F238E27FC236}">
                  <a16:creationId xmlns:a16="http://schemas.microsoft.com/office/drawing/2014/main" id="{A9DBDDFF-AE5A-4B0F-B202-84EADD43BB9B}"/>
                </a:ext>
              </a:extLst>
            </p:cNvPr>
            <p:cNvGrpSpPr/>
            <p:nvPr/>
          </p:nvGrpSpPr>
          <p:grpSpPr>
            <a:xfrm>
              <a:off x="2995137" y="4835594"/>
              <a:ext cx="1440679" cy="214051"/>
              <a:chOff x="2690336" y="4943168"/>
              <a:chExt cx="1440679" cy="214051"/>
            </a:xfrm>
          </p:grpSpPr>
          <p:sp>
            <p:nvSpPr>
              <p:cNvPr id="45" name="Freeform 9">
                <a:extLst>
                  <a:ext uri="{FF2B5EF4-FFF2-40B4-BE49-F238E27FC236}">
                    <a16:creationId xmlns:a16="http://schemas.microsoft.com/office/drawing/2014/main" id="{07121542-A903-4E71-AE3A-B2DBF4DAD3E9}"/>
                  </a:ext>
                </a:extLst>
              </p:cNvPr>
              <p:cNvSpPr/>
              <p:nvPr/>
            </p:nvSpPr>
            <p:spPr bwMode="auto">
              <a:xfrm>
                <a:off x="2690336" y="5029045"/>
                <a:ext cx="1227909" cy="28198"/>
              </a:xfrm>
              <a:custGeom>
                <a:avLst/>
                <a:gdLst>
                  <a:gd name="T0" fmla="*/ 86 w 86"/>
                  <a:gd name="T1" fmla="*/ 0 h 2"/>
                  <a:gd name="T2" fmla="*/ 1 w 86"/>
                  <a:gd name="T3" fmla="*/ 0 h 2"/>
                  <a:gd name="T4" fmla="*/ 0 w 86"/>
                  <a:gd name="T5" fmla="*/ 1 h 2"/>
                  <a:gd name="T6" fmla="*/ 1 w 86"/>
                  <a:gd name="T7" fmla="*/ 2 h 2"/>
                  <a:gd name="T8" fmla="*/ 86 w 86"/>
                  <a:gd name="T9" fmla="*/ 2 h 2"/>
                  <a:gd name="T10" fmla="*/ 86 w 86"/>
                  <a:gd name="T11" fmla="*/ 1 h 2"/>
                  <a:gd name="T12" fmla="*/ 86 w 8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2">
                    <a:moveTo>
                      <a:pt x="8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1"/>
                    </a:cubicBezTo>
                    <a:cubicBezTo>
                      <a:pt x="86" y="1"/>
                      <a:pt x="86" y="1"/>
                      <a:pt x="86" y="0"/>
                    </a:cubicBezTo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46" name="Freeform 10">
                <a:extLst>
                  <a:ext uri="{FF2B5EF4-FFF2-40B4-BE49-F238E27FC236}">
                    <a16:creationId xmlns:a16="http://schemas.microsoft.com/office/drawing/2014/main" id="{8D653D69-E316-47C3-9B40-9852C914C6D6}"/>
                  </a:ext>
                </a:extLst>
              </p:cNvPr>
              <p:cNvSpPr/>
              <p:nvPr/>
            </p:nvSpPr>
            <p:spPr bwMode="auto">
              <a:xfrm>
                <a:off x="3918246" y="4943168"/>
                <a:ext cx="212769" cy="214051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6 h 15"/>
                  <a:gd name="T4" fmla="*/ 0 w 15"/>
                  <a:gd name="T5" fmla="*/ 7 h 15"/>
                  <a:gd name="T6" fmla="*/ 0 w 15"/>
                  <a:gd name="T7" fmla="*/ 8 h 15"/>
                  <a:gd name="T8" fmla="*/ 8 w 15"/>
                  <a:gd name="T9" fmla="*/ 15 h 15"/>
                  <a:gd name="T10" fmla="*/ 15 w 15"/>
                  <a:gd name="T11" fmla="*/ 7 h 15"/>
                  <a:gd name="T12" fmla="*/ 8 w 15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1" y="2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2"/>
                      <a:pt x="4" y="15"/>
                      <a:pt x="8" y="15"/>
                    </a:cubicBezTo>
                    <a:cubicBezTo>
                      <a:pt x="12" y="15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20" name="Group 82">
              <a:extLst>
                <a:ext uri="{FF2B5EF4-FFF2-40B4-BE49-F238E27FC236}">
                  <a16:creationId xmlns:a16="http://schemas.microsoft.com/office/drawing/2014/main" id="{6CA83D63-386F-486D-B902-2B91E68CBF39}"/>
                </a:ext>
              </a:extLst>
            </p:cNvPr>
            <p:cNvGrpSpPr/>
            <p:nvPr/>
          </p:nvGrpSpPr>
          <p:grpSpPr>
            <a:xfrm>
              <a:off x="2096635" y="5731532"/>
              <a:ext cx="1454778" cy="214051"/>
              <a:chOff x="1791834" y="5839106"/>
              <a:chExt cx="1454778" cy="214051"/>
            </a:xfrm>
          </p:grpSpPr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A60C3242-252B-4095-956A-224DE60FA193}"/>
                  </a:ext>
                </a:extLst>
              </p:cNvPr>
              <p:cNvSpPr/>
              <p:nvPr/>
            </p:nvSpPr>
            <p:spPr bwMode="auto">
              <a:xfrm>
                <a:off x="1791834" y="5939082"/>
                <a:ext cx="1226628" cy="28198"/>
              </a:xfrm>
              <a:custGeom>
                <a:avLst/>
                <a:gdLst>
                  <a:gd name="T0" fmla="*/ 86 w 86"/>
                  <a:gd name="T1" fmla="*/ 0 h 2"/>
                  <a:gd name="T2" fmla="*/ 1 w 86"/>
                  <a:gd name="T3" fmla="*/ 0 h 2"/>
                  <a:gd name="T4" fmla="*/ 0 w 86"/>
                  <a:gd name="T5" fmla="*/ 1 h 2"/>
                  <a:gd name="T6" fmla="*/ 1 w 86"/>
                  <a:gd name="T7" fmla="*/ 2 h 2"/>
                  <a:gd name="T8" fmla="*/ 86 w 86"/>
                  <a:gd name="T9" fmla="*/ 2 h 2"/>
                  <a:gd name="T10" fmla="*/ 86 w 86"/>
                  <a:gd name="T11" fmla="*/ 1 h 2"/>
                  <a:gd name="T12" fmla="*/ 86 w 8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2">
                    <a:moveTo>
                      <a:pt x="8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6" y="0"/>
                      <a:pt x="86" y="0"/>
                      <a:pt x="86" y="0"/>
                    </a:cubicBezTo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D17E3D65-2E11-4A86-8FE8-98662BAA4C03}"/>
                  </a:ext>
                </a:extLst>
              </p:cNvPr>
              <p:cNvSpPr/>
              <p:nvPr/>
            </p:nvSpPr>
            <p:spPr bwMode="auto">
              <a:xfrm>
                <a:off x="3018462" y="5839106"/>
                <a:ext cx="228150" cy="214051"/>
              </a:xfrm>
              <a:custGeom>
                <a:avLst/>
                <a:gdLst>
                  <a:gd name="T0" fmla="*/ 8 w 16"/>
                  <a:gd name="T1" fmla="*/ 0 h 15"/>
                  <a:gd name="T2" fmla="*/ 0 w 16"/>
                  <a:gd name="T3" fmla="*/ 7 h 15"/>
                  <a:gd name="T4" fmla="*/ 0 w 16"/>
                  <a:gd name="T5" fmla="*/ 8 h 15"/>
                  <a:gd name="T6" fmla="*/ 0 w 16"/>
                  <a:gd name="T7" fmla="*/ 9 h 15"/>
                  <a:gd name="T8" fmla="*/ 8 w 16"/>
                  <a:gd name="T9" fmla="*/ 15 h 15"/>
                  <a:gd name="T10" fmla="*/ 16 w 16"/>
                  <a:gd name="T11" fmla="*/ 8 h 15"/>
                  <a:gd name="T12" fmla="*/ 8 w 16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5">
                    <a:moveTo>
                      <a:pt x="8" y="0"/>
                    </a:moveTo>
                    <a:cubicBezTo>
                      <a:pt x="4" y="0"/>
                      <a:pt x="1" y="3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13"/>
                      <a:pt x="4" y="15"/>
                      <a:pt x="8" y="15"/>
                    </a:cubicBezTo>
                    <a:cubicBezTo>
                      <a:pt x="12" y="15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21" name="Group 80">
              <a:extLst>
                <a:ext uri="{FF2B5EF4-FFF2-40B4-BE49-F238E27FC236}">
                  <a16:creationId xmlns:a16="http://schemas.microsoft.com/office/drawing/2014/main" id="{80070DE9-CFD4-42FE-BE20-7946A8D9639A}"/>
                </a:ext>
              </a:extLst>
            </p:cNvPr>
            <p:cNvGrpSpPr/>
            <p:nvPr/>
          </p:nvGrpSpPr>
          <p:grpSpPr>
            <a:xfrm>
              <a:off x="2096635" y="3897359"/>
              <a:ext cx="1454778" cy="212769"/>
              <a:chOff x="1791834" y="4004933"/>
              <a:chExt cx="1454778" cy="212769"/>
            </a:xfrm>
          </p:grpSpPr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216FE6DA-22A8-49E8-A84D-3B9D7062DC89}"/>
                  </a:ext>
                </a:extLst>
              </p:cNvPr>
              <p:cNvSpPr/>
              <p:nvPr/>
            </p:nvSpPr>
            <p:spPr bwMode="auto">
              <a:xfrm>
                <a:off x="1791834" y="4104909"/>
                <a:ext cx="1226628" cy="28198"/>
              </a:xfrm>
              <a:custGeom>
                <a:avLst/>
                <a:gdLst>
                  <a:gd name="T0" fmla="*/ 86 w 86"/>
                  <a:gd name="T1" fmla="*/ 0 h 2"/>
                  <a:gd name="T2" fmla="*/ 1 w 86"/>
                  <a:gd name="T3" fmla="*/ 0 h 2"/>
                  <a:gd name="T4" fmla="*/ 0 w 86"/>
                  <a:gd name="T5" fmla="*/ 1 h 2"/>
                  <a:gd name="T6" fmla="*/ 1 w 86"/>
                  <a:gd name="T7" fmla="*/ 2 h 2"/>
                  <a:gd name="T8" fmla="*/ 86 w 86"/>
                  <a:gd name="T9" fmla="*/ 2 h 2"/>
                  <a:gd name="T10" fmla="*/ 86 w 86"/>
                  <a:gd name="T11" fmla="*/ 1 h 2"/>
                  <a:gd name="T12" fmla="*/ 86 w 8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2">
                    <a:moveTo>
                      <a:pt x="8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6" y="0"/>
                      <a:pt x="86" y="0"/>
                      <a:pt x="86" y="0"/>
                    </a:cubicBezTo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B1A99B3A-A248-4B63-849E-84EA73FE1DB1}"/>
                  </a:ext>
                </a:extLst>
              </p:cNvPr>
              <p:cNvSpPr/>
              <p:nvPr/>
            </p:nvSpPr>
            <p:spPr bwMode="auto">
              <a:xfrm>
                <a:off x="3018462" y="4004933"/>
                <a:ext cx="228150" cy="212769"/>
              </a:xfrm>
              <a:custGeom>
                <a:avLst/>
                <a:gdLst>
                  <a:gd name="T0" fmla="*/ 8 w 16"/>
                  <a:gd name="T1" fmla="*/ 0 h 15"/>
                  <a:gd name="T2" fmla="*/ 0 w 16"/>
                  <a:gd name="T3" fmla="*/ 7 h 15"/>
                  <a:gd name="T4" fmla="*/ 0 w 16"/>
                  <a:gd name="T5" fmla="*/ 8 h 15"/>
                  <a:gd name="T6" fmla="*/ 0 w 16"/>
                  <a:gd name="T7" fmla="*/ 9 h 15"/>
                  <a:gd name="T8" fmla="*/ 8 w 16"/>
                  <a:gd name="T9" fmla="*/ 15 h 15"/>
                  <a:gd name="T10" fmla="*/ 16 w 16"/>
                  <a:gd name="T11" fmla="*/ 8 h 15"/>
                  <a:gd name="T12" fmla="*/ 8 w 16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5">
                    <a:moveTo>
                      <a:pt x="8" y="0"/>
                    </a:moveTo>
                    <a:cubicBezTo>
                      <a:pt x="4" y="0"/>
                      <a:pt x="1" y="3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12"/>
                      <a:pt x="4" y="15"/>
                      <a:pt x="8" y="15"/>
                    </a:cubicBezTo>
                    <a:cubicBezTo>
                      <a:pt x="12" y="15"/>
                      <a:pt x="16" y="12"/>
                      <a:pt x="16" y="8"/>
                    </a:cubicBezTo>
                    <a:cubicBezTo>
                      <a:pt x="16" y="3"/>
                      <a:pt x="12" y="0"/>
                      <a:pt x="8" y="0"/>
                    </a:cubicBezTo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AED64635-0924-409B-A4F6-648FC6986CD8}"/>
                </a:ext>
              </a:extLst>
            </p:cNvPr>
            <p:cNvGrpSpPr/>
            <p:nvPr/>
          </p:nvGrpSpPr>
          <p:grpSpPr>
            <a:xfrm>
              <a:off x="968702" y="2404129"/>
              <a:ext cx="2212288" cy="4052870"/>
              <a:chOff x="968702" y="2404129"/>
              <a:chExt cx="2212288" cy="4052870"/>
            </a:xfrm>
          </p:grpSpPr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6AAFE220-008C-4921-BA4D-8577003833DD}"/>
                  </a:ext>
                </a:extLst>
              </p:cNvPr>
              <p:cNvSpPr/>
              <p:nvPr/>
            </p:nvSpPr>
            <p:spPr bwMode="auto">
              <a:xfrm>
                <a:off x="1724930" y="5049645"/>
                <a:ext cx="713931" cy="739566"/>
              </a:xfrm>
              <a:custGeom>
                <a:avLst/>
                <a:gdLst>
                  <a:gd name="T0" fmla="*/ 46 w 50"/>
                  <a:gd name="T1" fmla="*/ 4 h 52"/>
                  <a:gd name="T2" fmla="*/ 47 w 50"/>
                  <a:gd name="T3" fmla="*/ 17 h 52"/>
                  <a:gd name="T4" fmla="*/ 17 w 50"/>
                  <a:gd name="T5" fmla="*/ 48 h 52"/>
                  <a:gd name="T6" fmla="*/ 4 w 50"/>
                  <a:gd name="T7" fmla="*/ 48 h 52"/>
                  <a:gd name="T8" fmla="*/ 3 w 50"/>
                  <a:gd name="T9" fmla="*/ 34 h 52"/>
                  <a:gd name="T10" fmla="*/ 33 w 50"/>
                  <a:gd name="T11" fmla="*/ 4 h 52"/>
                  <a:gd name="T12" fmla="*/ 46 w 50"/>
                  <a:gd name="T13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52">
                    <a:moveTo>
                      <a:pt x="46" y="4"/>
                    </a:moveTo>
                    <a:cubicBezTo>
                      <a:pt x="50" y="7"/>
                      <a:pt x="50" y="13"/>
                      <a:pt x="47" y="17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4" y="52"/>
                      <a:pt x="7" y="52"/>
                      <a:pt x="4" y="48"/>
                    </a:cubicBezTo>
                    <a:cubicBezTo>
                      <a:pt x="0" y="44"/>
                      <a:pt x="0" y="38"/>
                      <a:pt x="3" y="3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7" y="0"/>
                      <a:pt x="43" y="0"/>
                      <a:pt x="46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33D08DA8-C753-474E-AFC3-C3BC9A43B55F}"/>
                  </a:ext>
                </a:extLst>
              </p:cNvPr>
              <p:cNvSpPr/>
              <p:nvPr/>
            </p:nvSpPr>
            <p:spPr bwMode="auto">
              <a:xfrm>
                <a:off x="1668533" y="4053732"/>
                <a:ext cx="742129" cy="711367"/>
              </a:xfrm>
              <a:custGeom>
                <a:avLst/>
                <a:gdLst>
                  <a:gd name="T0" fmla="*/ 4 w 52"/>
                  <a:gd name="T1" fmla="*/ 4 h 50"/>
                  <a:gd name="T2" fmla="*/ 17 w 52"/>
                  <a:gd name="T3" fmla="*/ 3 h 50"/>
                  <a:gd name="T4" fmla="*/ 48 w 52"/>
                  <a:gd name="T5" fmla="*/ 33 h 50"/>
                  <a:gd name="T6" fmla="*/ 48 w 52"/>
                  <a:gd name="T7" fmla="*/ 46 h 50"/>
                  <a:gd name="T8" fmla="*/ 35 w 52"/>
                  <a:gd name="T9" fmla="*/ 47 h 50"/>
                  <a:gd name="T10" fmla="*/ 4 w 52"/>
                  <a:gd name="T11" fmla="*/ 17 h 50"/>
                  <a:gd name="T12" fmla="*/ 4 w 52"/>
                  <a:gd name="T1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50">
                    <a:moveTo>
                      <a:pt x="4" y="4"/>
                    </a:moveTo>
                    <a:cubicBezTo>
                      <a:pt x="8" y="0"/>
                      <a:pt x="14" y="0"/>
                      <a:pt x="17" y="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52" y="36"/>
                      <a:pt x="52" y="42"/>
                      <a:pt x="48" y="46"/>
                    </a:cubicBezTo>
                    <a:cubicBezTo>
                      <a:pt x="44" y="50"/>
                      <a:pt x="38" y="50"/>
                      <a:pt x="35" y="4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0" y="13"/>
                      <a:pt x="0" y="7"/>
                      <a:pt x="4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86F5DF45-3C38-47B3-92DB-8657697AFC53}"/>
                  </a:ext>
                </a:extLst>
              </p:cNvPr>
              <p:cNvSpPr/>
              <p:nvPr/>
            </p:nvSpPr>
            <p:spPr bwMode="auto">
              <a:xfrm>
                <a:off x="1782609" y="3115496"/>
                <a:ext cx="728030" cy="725466"/>
              </a:xfrm>
              <a:custGeom>
                <a:avLst/>
                <a:gdLst>
                  <a:gd name="T0" fmla="*/ 47 w 51"/>
                  <a:gd name="T1" fmla="*/ 3 h 51"/>
                  <a:gd name="T2" fmla="*/ 47 w 51"/>
                  <a:gd name="T3" fmla="*/ 17 h 51"/>
                  <a:gd name="T4" fmla="*/ 18 w 51"/>
                  <a:gd name="T5" fmla="*/ 47 h 51"/>
                  <a:gd name="T6" fmla="*/ 4 w 51"/>
                  <a:gd name="T7" fmla="*/ 48 h 51"/>
                  <a:gd name="T8" fmla="*/ 4 w 51"/>
                  <a:gd name="T9" fmla="*/ 34 h 51"/>
                  <a:gd name="T10" fmla="*/ 33 w 51"/>
                  <a:gd name="T11" fmla="*/ 4 h 51"/>
                  <a:gd name="T12" fmla="*/ 47 w 51"/>
                  <a:gd name="T13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1">
                    <a:moveTo>
                      <a:pt x="47" y="3"/>
                    </a:moveTo>
                    <a:cubicBezTo>
                      <a:pt x="51" y="7"/>
                      <a:pt x="51" y="13"/>
                      <a:pt x="47" y="1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4" y="51"/>
                      <a:pt x="8" y="51"/>
                      <a:pt x="4" y="48"/>
                    </a:cubicBezTo>
                    <a:cubicBezTo>
                      <a:pt x="0" y="44"/>
                      <a:pt x="0" y="38"/>
                      <a:pt x="4" y="3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7" y="0"/>
                      <a:pt x="43" y="0"/>
                      <a:pt x="47" y="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  <p:grpSp>
            <p:nvGrpSpPr>
              <p:cNvPr id="27" name="Group 23">
                <a:extLst>
                  <a:ext uri="{FF2B5EF4-FFF2-40B4-BE49-F238E27FC236}">
                    <a16:creationId xmlns:a16="http://schemas.microsoft.com/office/drawing/2014/main" id="{CB67C298-2EEF-4FF0-BB9C-660050E39127}"/>
                  </a:ext>
                </a:extLst>
              </p:cNvPr>
              <p:cNvGrpSpPr/>
              <p:nvPr/>
            </p:nvGrpSpPr>
            <p:grpSpPr>
              <a:xfrm>
                <a:off x="1854387" y="2404129"/>
                <a:ext cx="1283025" cy="1279179"/>
                <a:chOff x="1549586" y="2511703"/>
                <a:chExt cx="1283025" cy="1279179"/>
              </a:xfrm>
            </p:grpSpPr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658BCCC4-7B9C-4E7F-8351-C06351727298}"/>
                    </a:ext>
                  </a:extLst>
                </p:cNvPr>
                <p:cNvSpPr/>
                <p:nvPr/>
              </p:nvSpPr>
              <p:spPr bwMode="auto">
                <a:xfrm>
                  <a:off x="1549586" y="2511703"/>
                  <a:ext cx="1283025" cy="1279179"/>
                </a:xfrm>
                <a:custGeom>
                  <a:avLst/>
                  <a:gdLst>
                    <a:gd name="T0" fmla="*/ 86 w 90"/>
                    <a:gd name="T1" fmla="*/ 38 h 90"/>
                    <a:gd name="T2" fmla="*/ 86 w 90"/>
                    <a:gd name="T3" fmla="*/ 52 h 90"/>
                    <a:gd name="T4" fmla="*/ 52 w 90"/>
                    <a:gd name="T5" fmla="*/ 86 h 90"/>
                    <a:gd name="T6" fmla="*/ 38 w 90"/>
                    <a:gd name="T7" fmla="*/ 86 h 90"/>
                    <a:gd name="T8" fmla="*/ 4 w 90"/>
                    <a:gd name="T9" fmla="*/ 52 h 90"/>
                    <a:gd name="T10" fmla="*/ 4 w 90"/>
                    <a:gd name="T11" fmla="*/ 38 h 90"/>
                    <a:gd name="T12" fmla="*/ 38 w 90"/>
                    <a:gd name="T13" fmla="*/ 4 h 90"/>
                    <a:gd name="T14" fmla="*/ 52 w 90"/>
                    <a:gd name="T15" fmla="*/ 4 h 90"/>
                    <a:gd name="T16" fmla="*/ 86 w 90"/>
                    <a:gd name="T17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0">
                      <a:moveTo>
                        <a:pt x="86" y="38"/>
                      </a:moveTo>
                      <a:cubicBezTo>
                        <a:pt x="90" y="42"/>
                        <a:pt x="90" y="48"/>
                        <a:pt x="86" y="52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48" y="90"/>
                        <a:pt x="42" y="90"/>
                        <a:pt x="38" y="86"/>
                      </a:cubicBezTo>
                      <a:cubicBezTo>
                        <a:pt x="4" y="52"/>
                        <a:pt x="4" y="52"/>
                        <a:pt x="4" y="52"/>
                      </a:cubicBezTo>
                      <a:cubicBezTo>
                        <a:pt x="0" y="48"/>
                        <a:pt x="0" y="42"/>
                        <a:pt x="4" y="38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42" y="0"/>
                        <a:pt x="48" y="0"/>
                        <a:pt x="52" y="4"/>
                      </a:cubicBezTo>
                      <a:lnTo>
                        <a:pt x="86" y="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r>
                    <a:rPr lang="en-US" altLang="zh-CN" sz="3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rPr>
                    <a:t>1</a:t>
                  </a:r>
                  <a:endPara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38" name="Freeform 23">
                  <a:extLst>
                    <a:ext uri="{FF2B5EF4-FFF2-40B4-BE49-F238E27FC236}">
                      <a16:creationId xmlns:a16="http://schemas.microsoft.com/office/drawing/2014/main" id="{0C0E7B09-D12B-4CE4-9DA9-FCE0DE6D5EDD}"/>
                    </a:ext>
                  </a:extLst>
                </p:cNvPr>
                <p:cNvSpPr/>
                <p:nvPr/>
              </p:nvSpPr>
              <p:spPr bwMode="auto">
                <a:xfrm>
                  <a:off x="1651072" y="2610248"/>
                  <a:ext cx="1080052" cy="1076814"/>
                </a:xfrm>
                <a:custGeom>
                  <a:avLst/>
                  <a:gdLst>
                    <a:gd name="T0" fmla="*/ 86 w 90"/>
                    <a:gd name="T1" fmla="*/ 38 h 90"/>
                    <a:gd name="T2" fmla="*/ 86 w 90"/>
                    <a:gd name="T3" fmla="*/ 52 h 90"/>
                    <a:gd name="T4" fmla="*/ 52 w 90"/>
                    <a:gd name="T5" fmla="*/ 86 h 90"/>
                    <a:gd name="T6" fmla="*/ 38 w 90"/>
                    <a:gd name="T7" fmla="*/ 86 h 90"/>
                    <a:gd name="T8" fmla="*/ 4 w 90"/>
                    <a:gd name="T9" fmla="*/ 52 h 90"/>
                    <a:gd name="T10" fmla="*/ 4 w 90"/>
                    <a:gd name="T11" fmla="*/ 38 h 90"/>
                    <a:gd name="T12" fmla="*/ 38 w 90"/>
                    <a:gd name="T13" fmla="*/ 4 h 90"/>
                    <a:gd name="T14" fmla="*/ 52 w 90"/>
                    <a:gd name="T15" fmla="*/ 4 h 90"/>
                    <a:gd name="T16" fmla="*/ 86 w 90"/>
                    <a:gd name="T17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0">
                      <a:moveTo>
                        <a:pt x="86" y="38"/>
                      </a:moveTo>
                      <a:cubicBezTo>
                        <a:pt x="90" y="42"/>
                        <a:pt x="90" y="48"/>
                        <a:pt x="86" y="52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48" y="90"/>
                        <a:pt x="42" y="90"/>
                        <a:pt x="38" y="86"/>
                      </a:cubicBezTo>
                      <a:cubicBezTo>
                        <a:pt x="4" y="52"/>
                        <a:pt x="4" y="52"/>
                        <a:pt x="4" y="52"/>
                      </a:cubicBezTo>
                      <a:cubicBezTo>
                        <a:pt x="0" y="48"/>
                        <a:pt x="0" y="42"/>
                        <a:pt x="4" y="38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42" y="0"/>
                        <a:pt x="48" y="0"/>
                        <a:pt x="52" y="4"/>
                      </a:cubicBezTo>
                      <a:lnTo>
                        <a:pt x="86" y="3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endParaRPr lang="en-US" sz="3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28" name="Group 25">
                <a:extLst>
                  <a:ext uri="{FF2B5EF4-FFF2-40B4-BE49-F238E27FC236}">
                    <a16:creationId xmlns:a16="http://schemas.microsoft.com/office/drawing/2014/main" id="{A79AA7AF-FC87-4284-9B4B-5CD796A915E5}"/>
                  </a:ext>
                </a:extLst>
              </p:cNvPr>
              <p:cNvGrpSpPr/>
              <p:nvPr/>
            </p:nvGrpSpPr>
            <p:grpSpPr>
              <a:xfrm>
                <a:off x="1012281" y="3370562"/>
                <a:ext cx="1284306" cy="1280461"/>
                <a:chOff x="707480" y="3478136"/>
                <a:chExt cx="1284306" cy="1280461"/>
              </a:xfrm>
            </p:grpSpPr>
            <p:sp>
              <p:nvSpPr>
                <p:cNvPr id="35" name="Freeform 27">
                  <a:extLst>
                    <a:ext uri="{FF2B5EF4-FFF2-40B4-BE49-F238E27FC236}">
                      <a16:creationId xmlns:a16="http://schemas.microsoft.com/office/drawing/2014/main" id="{818E67AC-9949-447C-A5DD-59DA7E94DEA1}"/>
                    </a:ext>
                  </a:extLst>
                </p:cNvPr>
                <p:cNvSpPr/>
                <p:nvPr/>
              </p:nvSpPr>
              <p:spPr bwMode="auto">
                <a:xfrm>
                  <a:off x="707480" y="3478136"/>
                  <a:ext cx="1284306" cy="1280461"/>
                </a:xfrm>
                <a:custGeom>
                  <a:avLst/>
                  <a:gdLst>
                    <a:gd name="T0" fmla="*/ 86 w 90"/>
                    <a:gd name="T1" fmla="*/ 38 h 90"/>
                    <a:gd name="T2" fmla="*/ 86 w 90"/>
                    <a:gd name="T3" fmla="*/ 51 h 90"/>
                    <a:gd name="T4" fmla="*/ 51 w 90"/>
                    <a:gd name="T5" fmla="*/ 86 h 90"/>
                    <a:gd name="T6" fmla="*/ 38 w 90"/>
                    <a:gd name="T7" fmla="*/ 86 h 90"/>
                    <a:gd name="T8" fmla="*/ 3 w 90"/>
                    <a:gd name="T9" fmla="*/ 51 h 90"/>
                    <a:gd name="T10" fmla="*/ 3 w 90"/>
                    <a:gd name="T11" fmla="*/ 38 h 90"/>
                    <a:gd name="T12" fmla="*/ 38 w 90"/>
                    <a:gd name="T13" fmla="*/ 3 h 90"/>
                    <a:gd name="T14" fmla="*/ 51 w 90"/>
                    <a:gd name="T15" fmla="*/ 3 h 90"/>
                    <a:gd name="T16" fmla="*/ 86 w 90"/>
                    <a:gd name="T17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0">
                      <a:moveTo>
                        <a:pt x="86" y="38"/>
                      </a:moveTo>
                      <a:cubicBezTo>
                        <a:pt x="90" y="42"/>
                        <a:pt x="90" y="48"/>
                        <a:pt x="86" y="51"/>
                      </a:cubicBezTo>
                      <a:cubicBezTo>
                        <a:pt x="51" y="86"/>
                        <a:pt x="51" y="86"/>
                        <a:pt x="51" y="86"/>
                      </a:cubicBezTo>
                      <a:cubicBezTo>
                        <a:pt x="48" y="90"/>
                        <a:pt x="42" y="90"/>
                        <a:pt x="38" y="86"/>
                      </a:cubicBezTo>
                      <a:cubicBezTo>
                        <a:pt x="3" y="51"/>
                        <a:pt x="3" y="51"/>
                        <a:pt x="3" y="51"/>
                      </a:cubicBezTo>
                      <a:cubicBezTo>
                        <a:pt x="0" y="48"/>
                        <a:pt x="0" y="42"/>
                        <a:pt x="3" y="38"/>
                      </a:cubicBezTo>
                      <a:cubicBezTo>
                        <a:pt x="38" y="3"/>
                        <a:pt x="38" y="3"/>
                        <a:pt x="38" y="3"/>
                      </a:cubicBezTo>
                      <a:cubicBezTo>
                        <a:pt x="42" y="0"/>
                        <a:pt x="48" y="0"/>
                        <a:pt x="51" y="3"/>
                      </a:cubicBezTo>
                      <a:lnTo>
                        <a:pt x="86" y="3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r>
                    <a:rPr lang="en-US" altLang="zh-CN" sz="3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rPr>
                    <a:t>2</a:t>
                  </a:r>
                  <a:endPara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36" name="Freeform 23">
                  <a:extLst>
                    <a:ext uri="{FF2B5EF4-FFF2-40B4-BE49-F238E27FC236}">
                      <a16:creationId xmlns:a16="http://schemas.microsoft.com/office/drawing/2014/main" id="{CA024C30-7F72-45B1-9329-EAC527E26CD0}"/>
                    </a:ext>
                  </a:extLst>
                </p:cNvPr>
                <p:cNvSpPr/>
                <p:nvPr/>
              </p:nvSpPr>
              <p:spPr bwMode="auto">
                <a:xfrm>
                  <a:off x="809607" y="3584447"/>
                  <a:ext cx="1080052" cy="1076814"/>
                </a:xfrm>
                <a:custGeom>
                  <a:avLst/>
                  <a:gdLst>
                    <a:gd name="T0" fmla="*/ 86 w 90"/>
                    <a:gd name="T1" fmla="*/ 38 h 90"/>
                    <a:gd name="T2" fmla="*/ 86 w 90"/>
                    <a:gd name="T3" fmla="*/ 52 h 90"/>
                    <a:gd name="T4" fmla="*/ 52 w 90"/>
                    <a:gd name="T5" fmla="*/ 86 h 90"/>
                    <a:gd name="T6" fmla="*/ 38 w 90"/>
                    <a:gd name="T7" fmla="*/ 86 h 90"/>
                    <a:gd name="T8" fmla="*/ 4 w 90"/>
                    <a:gd name="T9" fmla="*/ 52 h 90"/>
                    <a:gd name="T10" fmla="*/ 4 w 90"/>
                    <a:gd name="T11" fmla="*/ 38 h 90"/>
                    <a:gd name="T12" fmla="*/ 38 w 90"/>
                    <a:gd name="T13" fmla="*/ 4 h 90"/>
                    <a:gd name="T14" fmla="*/ 52 w 90"/>
                    <a:gd name="T15" fmla="*/ 4 h 90"/>
                    <a:gd name="T16" fmla="*/ 86 w 90"/>
                    <a:gd name="T17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0">
                      <a:moveTo>
                        <a:pt x="86" y="38"/>
                      </a:moveTo>
                      <a:cubicBezTo>
                        <a:pt x="90" y="42"/>
                        <a:pt x="90" y="48"/>
                        <a:pt x="86" y="52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48" y="90"/>
                        <a:pt x="42" y="90"/>
                        <a:pt x="38" y="86"/>
                      </a:cubicBezTo>
                      <a:cubicBezTo>
                        <a:pt x="4" y="52"/>
                        <a:pt x="4" y="52"/>
                        <a:pt x="4" y="52"/>
                      </a:cubicBezTo>
                      <a:cubicBezTo>
                        <a:pt x="0" y="48"/>
                        <a:pt x="0" y="42"/>
                        <a:pt x="4" y="38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42" y="0"/>
                        <a:pt x="48" y="0"/>
                        <a:pt x="52" y="4"/>
                      </a:cubicBezTo>
                      <a:lnTo>
                        <a:pt x="86" y="3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endParaRPr lang="en-US" sz="3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29" name="Group 27">
                <a:extLst>
                  <a:ext uri="{FF2B5EF4-FFF2-40B4-BE49-F238E27FC236}">
                    <a16:creationId xmlns:a16="http://schemas.microsoft.com/office/drawing/2014/main" id="{106C6C5F-1257-4D68-8F5D-CC411E8840E8}"/>
                  </a:ext>
                </a:extLst>
              </p:cNvPr>
              <p:cNvGrpSpPr/>
              <p:nvPr/>
            </p:nvGrpSpPr>
            <p:grpSpPr>
              <a:xfrm>
                <a:off x="1896684" y="4295980"/>
                <a:ext cx="1284306" cy="1279179"/>
                <a:chOff x="1591883" y="4403554"/>
                <a:chExt cx="1284306" cy="1279179"/>
              </a:xfrm>
            </p:grpSpPr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B9567910-FC32-46C1-8A5E-7FB86FEADFAD}"/>
                    </a:ext>
                  </a:extLst>
                </p:cNvPr>
                <p:cNvSpPr/>
                <p:nvPr/>
              </p:nvSpPr>
              <p:spPr bwMode="auto">
                <a:xfrm>
                  <a:off x="1591883" y="4403554"/>
                  <a:ext cx="1284306" cy="1279179"/>
                </a:xfrm>
                <a:custGeom>
                  <a:avLst/>
                  <a:gdLst>
                    <a:gd name="T0" fmla="*/ 86 w 90"/>
                    <a:gd name="T1" fmla="*/ 38 h 90"/>
                    <a:gd name="T2" fmla="*/ 86 w 90"/>
                    <a:gd name="T3" fmla="*/ 52 h 90"/>
                    <a:gd name="T4" fmla="*/ 51 w 90"/>
                    <a:gd name="T5" fmla="*/ 86 h 90"/>
                    <a:gd name="T6" fmla="*/ 38 w 90"/>
                    <a:gd name="T7" fmla="*/ 86 h 90"/>
                    <a:gd name="T8" fmla="*/ 3 w 90"/>
                    <a:gd name="T9" fmla="*/ 52 h 90"/>
                    <a:gd name="T10" fmla="*/ 3 w 90"/>
                    <a:gd name="T11" fmla="*/ 38 h 90"/>
                    <a:gd name="T12" fmla="*/ 38 w 90"/>
                    <a:gd name="T13" fmla="*/ 4 h 90"/>
                    <a:gd name="T14" fmla="*/ 51 w 90"/>
                    <a:gd name="T15" fmla="*/ 4 h 90"/>
                    <a:gd name="T16" fmla="*/ 86 w 90"/>
                    <a:gd name="T17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0">
                      <a:moveTo>
                        <a:pt x="86" y="38"/>
                      </a:moveTo>
                      <a:cubicBezTo>
                        <a:pt x="90" y="42"/>
                        <a:pt x="90" y="48"/>
                        <a:pt x="86" y="52"/>
                      </a:cubicBezTo>
                      <a:cubicBezTo>
                        <a:pt x="51" y="86"/>
                        <a:pt x="51" y="86"/>
                        <a:pt x="51" y="86"/>
                      </a:cubicBezTo>
                      <a:cubicBezTo>
                        <a:pt x="48" y="90"/>
                        <a:pt x="42" y="90"/>
                        <a:pt x="38" y="86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0" y="48"/>
                        <a:pt x="0" y="42"/>
                        <a:pt x="3" y="38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42" y="0"/>
                        <a:pt x="48" y="0"/>
                        <a:pt x="51" y="4"/>
                      </a:cubicBezTo>
                      <a:lnTo>
                        <a:pt x="86" y="3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r>
                    <a:rPr lang="en-US" altLang="zh-CN" sz="3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rPr>
                    <a:t>3</a:t>
                  </a:r>
                  <a:endPara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34" name="公众号：陈西设计之家。微信搜索即可">
                  <a:extLst>
                    <a:ext uri="{FF2B5EF4-FFF2-40B4-BE49-F238E27FC236}">
                      <a16:creationId xmlns:a16="http://schemas.microsoft.com/office/drawing/2014/main" id="{FBC83709-DE48-4C32-894A-DD48D0B1B682}"/>
                    </a:ext>
                  </a:extLst>
                </p:cNvPr>
                <p:cNvSpPr/>
                <p:nvPr/>
              </p:nvSpPr>
              <p:spPr bwMode="auto">
                <a:xfrm>
                  <a:off x="1694009" y="4504737"/>
                  <a:ext cx="1080052" cy="1076814"/>
                </a:xfrm>
                <a:custGeom>
                  <a:avLst/>
                  <a:gdLst>
                    <a:gd name="T0" fmla="*/ 86 w 90"/>
                    <a:gd name="T1" fmla="*/ 38 h 90"/>
                    <a:gd name="T2" fmla="*/ 86 w 90"/>
                    <a:gd name="T3" fmla="*/ 52 h 90"/>
                    <a:gd name="T4" fmla="*/ 52 w 90"/>
                    <a:gd name="T5" fmla="*/ 86 h 90"/>
                    <a:gd name="T6" fmla="*/ 38 w 90"/>
                    <a:gd name="T7" fmla="*/ 86 h 90"/>
                    <a:gd name="T8" fmla="*/ 4 w 90"/>
                    <a:gd name="T9" fmla="*/ 52 h 90"/>
                    <a:gd name="T10" fmla="*/ 4 w 90"/>
                    <a:gd name="T11" fmla="*/ 38 h 90"/>
                    <a:gd name="T12" fmla="*/ 38 w 90"/>
                    <a:gd name="T13" fmla="*/ 4 h 90"/>
                    <a:gd name="T14" fmla="*/ 52 w 90"/>
                    <a:gd name="T15" fmla="*/ 4 h 90"/>
                    <a:gd name="T16" fmla="*/ 86 w 90"/>
                    <a:gd name="T17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0">
                      <a:moveTo>
                        <a:pt x="86" y="38"/>
                      </a:moveTo>
                      <a:cubicBezTo>
                        <a:pt x="90" y="42"/>
                        <a:pt x="90" y="48"/>
                        <a:pt x="86" y="52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48" y="90"/>
                        <a:pt x="42" y="90"/>
                        <a:pt x="38" y="86"/>
                      </a:cubicBezTo>
                      <a:cubicBezTo>
                        <a:pt x="4" y="52"/>
                        <a:pt x="4" y="52"/>
                        <a:pt x="4" y="52"/>
                      </a:cubicBezTo>
                      <a:cubicBezTo>
                        <a:pt x="0" y="48"/>
                        <a:pt x="0" y="42"/>
                        <a:pt x="4" y="38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42" y="0"/>
                        <a:pt x="48" y="0"/>
                        <a:pt x="52" y="4"/>
                      </a:cubicBezTo>
                      <a:lnTo>
                        <a:pt x="86" y="3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endParaRPr lang="en-US" sz="3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30" name="Group 58">
                <a:extLst>
                  <a:ext uri="{FF2B5EF4-FFF2-40B4-BE49-F238E27FC236}">
                    <a16:creationId xmlns:a16="http://schemas.microsoft.com/office/drawing/2014/main" id="{E69833DC-1832-4237-ABD9-A5AE9A7B4103}"/>
                  </a:ext>
                </a:extLst>
              </p:cNvPr>
              <p:cNvGrpSpPr/>
              <p:nvPr/>
            </p:nvGrpSpPr>
            <p:grpSpPr>
              <a:xfrm>
                <a:off x="968702" y="5176538"/>
                <a:ext cx="1284306" cy="1280461"/>
                <a:chOff x="663901" y="5284112"/>
                <a:chExt cx="1284306" cy="1280461"/>
              </a:xfrm>
            </p:grpSpPr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5EABA219-AECC-4916-88C9-8107CB0DA006}"/>
                    </a:ext>
                  </a:extLst>
                </p:cNvPr>
                <p:cNvSpPr/>
                <p:nvPr/>
              </p:nvSpPr>
              <p:spPr bwMode="auto">
                <a:xfrm>
                  <a:off x="663901" y="5284112"/>
                  <a:ext cx="1284306" cy="1280461"/>
                </a:xfrm>
                <a:custGeom>
                  <a:avLst/>
                  <a:gdLst>
                    <a:gd name="T0" fmla="*/ 87 w 90"/>
                    <a:gd name="T1" fmla="*/ 38 h 90"/>
                    <a:gd name="T2" fmla="*/ 87 w 90"/>
                    <a:gd name="T3" fmla="*/ 52 h 90"/>
                    <a:gd name="T4" fmla="*/ 52 w 90"/>
                    <a:gd name="T5" fmla="*/ 86 h 90"/>
                    <a:gd name="T6" fmla="*/ 39 w 90"/>
                    <a:gd name="T7" fmla="*/ 86 h 90"/>
                    <a:gd name="T8" fmla="*/ 4 w 90"/>
                    <a:gd name="T9" fmla="*/ 52 h 90"/>
                    <a:gd name="T10" fmla="*/ 4 w 90"/>
                    <a:gd name="T11" fmla="*/ 38 h 90"/>
                    <a:gd name="T12" fmla="*/ 39 w 90"/>
                    <a:gd name="T13" fmla="*/ 4 h 90"/>
                    <a:gd name="T14" fmla="*/ 52 w 90"/>
                    <a:gd name="T15" fmla="*/ 4 h 90"/>
                    <a:gd name="T16" fmla="*/ 87 w 90"/>
                    <a:gd name="T17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0">
                      <a:moveTo>
                        <a:pt x="87" y="38"/>
                      </a:moveTo>
                      <a:cubicBezTo>
                        <a:pt x="90" y="42"/>
                        <a:pt x="90" y="48"/>
                        <a:pt x="87" y="52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48" y="90"/>
                        <a:pt x="42" y="90"/>
                        <a:pt x="39" y="86"/>
                      </a:cubicBezTo>
                      <a:cubicBezTo>
                        <a:pt x="4" y="52"/>
                        <a:pt x="4" y="52"/>
                        <a:pt x="4" y="52"/>
                      </a:cubicBezTo>
                      <a:cubicBezTo>
                        <a:pt x="0" y="48"/>
                        <a:pt x="0" y="42"/>
                        <a:pt x="4" y="38"/>
                      </a:cubicBezTo>
                      <a:cubicBezTo>
                        <a:pt x="39" y="4"/>
                        <a:pt x="39" y="4"/>
                        <a:pt x="39" y="4"/>
                      </a:cubicBezTo>
                      <a:cubicBezTo>
                        <a:pt x="42" y="0"/>
                        <a:pt x="48" y="0"/>
                        <a:pt x="52" y="4"/>
                      </a:cubicBez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r>
                    <a:rPr lang="en-US" altLang="zh-CN" sz="3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ea"/>
                      <a:ea typeface="+mn-ea"/>
                    </a:rPr>
                    <a:t>4</a:t>
                  </a:r>
                  <a:endPara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32" name="Freeform 23">
                  <a:extLst>
                    <a:ext uri="{FF2B5EF4-FFF2-40B4-BE49-F238E27FC236}">
                      <a16:creationId xmlns:a16="http://schemas.microsoft.com/office/drawing/2014/main" id="{A7225562-5AEF-47D8-A1F1-2000D39BFA5B}"/>
                    </a:ext>
                  </a:extLst>
                </p:cNvPr>
                <p:cNvSpPr/>
                <p:nvPr/>
              </p:nvSpPr>
              <p:spPr bwMode="auto">
                <a:xfrm>
                  <a:off x="760902" y="5385935"/>
                  <a:ext cx="1080052" cy="1076814"/>
                </a:xfrm>
                <a:custGeom>
                  <a:avLst/>
                  <a:gdLst>
                    <a:gd name="T0" fmla="*/ 86 w 90"/>
                    <a:gd name="T1" fmla="*/ 38 h 90"/>
                    <a:gd name="T2" fmla="*/ 86 w 90"/>
                    <a:gd name="T3" fmla="*/ 52 h 90"/>
                    <a:gd name="T4" fmla="*/ 52 w 90"/>
                    <a:gd name="T5" fmla="*/ 86 h 90"/>
                    <a:gd name="T6" fmla="*/ 38 w 90"/>
                    <a:gd name="T7" fmla="*/ 86 h 90"/>
                    <a:gd name="T8" fmla="*/ 4 w 90"/>
                    <a:gd name="T9" fmla="*/ 52 h 90"/>
                    <a:gd name="T10" fmla="*/ 4 w 90"/>
                    <a:gd name="T11" fmla="*/ 38 h 90"/>
                    <a:gd name="T12" fmla="*/ 38 w 90"/>
                    <a:gd name="T13" fmla="*/ 4 h 90"/>
                    <a:gd name="T14" fmla="*/ 52 w 90"/>
                    <a:gd name="T15" fmla="*/ 4 h 90"/>
                    <a:gd name="T16" fmla="*/ 86 w 90"/>
                    <a:gd name="T17" fmla="*/ 38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0">
                      <a:moveTo>
                        <a:pt x="86" y="38"/>
                      </a:moveTo>
                      <a:cubicBezTo>
                        <a:pt x="90" y="42"/>
                        <a:pt x="90" y="48"/>
                        <a:pt x="86" y="52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48" y="90"/>
                        <a:pt x="42" y="90"/>
                        <a:pt x="38" y="86"/>
                      </a:cubicBezTo>
                      <a:cubicBezTo>
                        <a:pt x="4" y="52"/>
                        <a:pt x="4" y="52"/>
                        <a:pt x="4" y="52"/>
                      </a:cubicBezTo>
                      <a:cubicBezTo>
                        <a:pt x="0" y="48"/>
                        <a:pt x="0" y="42"/>
                        <a:pt x="4" y="38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42" y="0"/>
                        <a:pt x="48" y="0"/>
                        <a:pt x="52" y="4"/>
                      </a:cubicBezTo>
                      <a:lnTo>
                        <a:pt x="86" y="3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endParaRPr lang="en-US" sz="3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endParaRPr>
                </a:p>
              </p:txBody>
            </p:sp>
          </p:grpSp>
        </p:grpSp>
      </p:grpSp>
      <p:sp>
        <p:nvSpPr>
          <p:cNvPr id="51" name="TextBox 60">
            <a:extLst>
              <a:ext uri="{FF2B5EF4-FFF2-40B4-BE49-F238E27FC236}">
                <a16:creationId xmlns:a16="http://schemas.microsoft.com/office/drawing/2014/main" id="{EDE576A1-3205-4820-BE5E-E7ACC9F62B45}"/>
              </a:ext>
            </a:extLst>
          </p:cNvPr>
          <p:cNvSpPr txBox="1"/>
          <p:nvPr/>
        </p:nvSpPr>
        <p:spPr>
          <a:xfrm>
            <a:off x="8440624" y="1784951"/>
            <a:ext cx="23487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做好尸体护理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TextBox 60">
            <a:extLst>
              <a:ext uri="{FF2B5EF4-FFF2-40B4-BE49-F238E27FC236}">
                <a16:creationId xmlns:a16="http://schemas.microsoft.com/office/drawing/2014/main" id="{F6D2307E-6D08-4866-AB3D-E965F66E0E26}"/>
              </a:ext>
            </a:extLst>
          </p:cNvPr>
          <p:cNvSpPr txBox="1"/>
          <p:nvPr/>
        </p:nvSpPr>
        <p:spPr>
          <a:xfrm>
            <a:off x="7626939" y="2709591"/>
            <a:ext cx="16273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心理疏导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TextBox 60">
            <a:extLst>
              <a:ext uri="{FF2B5EF4-FFF2-40B4-BE49-F238E27FC236}">
                <a16:creationId xmlns:a16="http://schemas.microsoft.com/office/drawing/2014/main" id="{39DFBD7E-7AD6-4CAC-94F5-CDF7F92F668E}"/>
              </a:ext>
            </a:extLst>
          </p:cNvPr>
          <p:cNvSpPr txBox="1"/>
          <p:nvPr/>
        </p:nvSpPr>
        <p:spPr>
          <a:xfrm>
            <a:off x="8400577" y="3679445"/>
            <a:ext cx="37914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尽量满足丧亲者的需要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TextBox 60">
            <a:extLst>
              <a:ext uri="{FF2B5EF4-FFF2-40B4-BE49-F238E27FC236}">
                <a16:creationId xmlns:a16="http://schemas.microsoft.com/office/drawing/2014/main" id="{0554371C-2AEB-452D-8882-3FE8D34A629D}"/>
              </a:ext>
            </a:extLst>
          </p:cNvPr>
          <p:cNvSpPr txBox="1"/>
          <p:nvPr/>
        </p:nvSpPr>
        <p:spPr>
          <a:xfrm>
            <a:off x="7474679" y="4566546"/>
            <a:ext cx="23487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对丧亲者随访</a:t>
            </a:r>
            <a:endParaRPr lang="id-ID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78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15">
            <a:extLst>
              <a:ext uri="{FF2B5EF4-FFF2-40B4-BE49-F238E27FC236}">
                <a16:creationId xmlns:a16="http://schemas.microsoft.com/office/drawing/2014/main" id="{931B6B16-2499-4ABC-829A-1273AD21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     述</a:t>
            </a:r>
            <a:endParaRPr lang="en-US" altLang="zh-CN" sz="40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7" name="文本框 6">
            <a:extLst>
              <a:ext uri="{FF2B5EF4-FFF2-40B4-BE49-F238E27FC236}">
                <a16:creationId xmlns:a16="http://schemas.microsoft.com/office/drawing/2014/main" id="{A563B0E2-2507-44D4-B7A5-48758EB62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一 节</a:t>
            </a:r>
          </a:p>
        </p:txBody>
      </p:sp>
    </p:spTree>
    <p:extLst>
      <p:ext uri="{BB962C8B-B14F-4D97-AF65-F5344CB8AC3E}">
        <p14:creationId xmlns:p14="http://schemas.microsoft.com/office/powerpoint/2010/main" val="122609416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20216B-6FB0-4C6E-B1A6-B5BAFFE8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132" y="50108"/>
            <a:ext cx="2808311" cy="105560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B44C75B-0607-499F-9E07-A2BF755BCBE4}"/>
              </a:ext>
            </a:extLst>
          </p:cNvPr>
          <p:cNvSpPr txBox="1"/>
          <p:nvPr/>
        </p:nvSpPr>
        <p:spPr>
          <a:xfrm>
            <a:off x="695400" y="1196752"/>
            <a:ext cx="10729192" cy="324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由社会各层次人员（护士、医生、社会工作者、志愿者以及政府、慈善团体人士等）组成的团队，为生命处于临终阶段的病人及家属提供生理、心理、社会、文化及精神等方面的一种全面性支持和照料。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满足临终病人身心的需要，使其舒适、安详、有尊严地度过人生的最后时期，并维护其家属的身心健康。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3AF9EA5-3DE3-44EA-8563-5E6BC6199449}"/>
              </a:ext>
            </a:extLst>
          </p:cNvPr>
          <p:cNvSpPr/>
          <p:nvPr/>
        </p:nvSpPr>
        <p:spPr>
          <a:xfrm>
            <a:off x="503060" y="1014675"/>
            <a:ext cx="10729192" cy="3854485"/>
          </a:xfrm>
          <a:prstGeom prst="round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95BCD8-6057-45C7-8079-ABEE60E9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4232" y="3918199"/>
            <a:ext cx="3725708" cy="2404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B547DC-7285-4C83-9311-278B88E00856}"/>
              </a:ext>
            </a:extLst>
          </p:cNvPr>
          <p:cNvSpPr txBox="1"/>
          <p:nvPr/>
        </p:nvSpPr>
        <p:spPr>
          <a:xfrm>
            <a:off x="3287688" y="384381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>
                    <a:lumMod val="50000"/>
                  </a:schemeClr>
                </a:solidFill>
              </a:rPr>
              <a:t>（</a:t>
            </a:r>
            <a:r>
              <a:rPr lang="en-US" altLang="zh-CN" sz="3600" b="1" dirty="0">
                <a:solidFill>
                  <a:schemeClr val="bg2">
                    <a:lumMod val="50000"/>
                  </a:schemeClr>
                </a:solidFill>
              </a:rPr>
              <a:t>hospice care</a:t>
            </a:r>
            <a:r>
              <a:rPr lang="zh-CN" altLang="en-US" sz="3600" b="1" dirty="0">
                <a:solidFill>
                  <a:schemeClr val="bg2">
                    <a:lumMod val="50000"/>
                  </a:schemeClr>
                </a:solidFill>
              </a:rPr>
              <a:t>）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8854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20216B-6FB0-4C6E-B1A6-B5BAFFE8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132" y="50108"/>
            <a:ext cx="2808311" cy="10556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32BA06-E55C-4BCE-8A9D-B3CE1990F950}"/>
              </a:ext>
            </a:extLst>
          </p:cNvPr>
          <p:cNvSpPr txBox="1"/>
          <p:nvPr/>
        </p:nvSpPr>
        <p:spPr>
          <a:xfrm>
            <a:off x="695400" y="1337510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古代的临终关怀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7A3970-8E45-4120-BBD1-408A72128EE3}"/>
              </a:ext>
            </a:extLst>
          </p:cNvPr>
          <p:cNvSpPr txBox="1"/>
          <p:nvPr/>
        </p:nvSpPr>
        <p:spPr>
          <a:xfrm>
            <a:off x="1034719" y="1986136"/>
            <a:ext cx="7240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西方可追溯到中世纪西欧的修道院和济贫院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010209-D9B4-4915-9F24-67D06F7085ED}"/>
              </a:ext>
            </a:extLst>
          </p:cNvPr>
          <p:cNvSpPr txBox="1"/>
          <p:nvPr/>
        </p:nvSpPr>
        <p:spPr>
          <a:xfrm>
            <a:off x="1034719" y="5520490"/>
            <a:ext cx="9293878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为危重患者及濒死的朝圣者、旅游者提供照料的场所。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DB6CC97-3FE6-4445-B298-60032951B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607265"/>
            <a:ext cx="3354609" cy="27024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7E2241-87ED-409B-A906-D6A171506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404" y="2639730"/>
            <a:ext cx="3529318" cy="26375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5A3BFB-3AA5-4A45-A776-F6886E2D4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2665043"/>
            <a:ext cx="3737483" cy="26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4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7A8B1F6-4B65-4BA6-91B4-C6B99E497D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17" y="3394451"/>
            <a:ext cx="2217612" cy="2987299"/>
          </a:xfrm>
          <a:prstGeom prst="rect">
            <a:avLst/>
          </a:prstGeom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20216B-6FB0-4C6E-B1A6-B5BAFFE89E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132" y="50108"/>
            <a:ext cx="2808311" cy="10556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32BA06-E55C-4BCE-8A9D-B3CE1990F950}"/>
              </a:ext>
            </a:extLst>
          </p:cNvPr>
          <p:cNvSpPr txBox="1"/>
          <p:nvPr/>
        </p:nvSpPr>
        <p:spPr>
          <a:xfrm>
            <a:off x="714132" y="1373882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古代的临终关怀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3EE14D-6052-4C24-B6CD-32334D0D3E2A}"/>
              </a:ext>
            </a:extLst>
          </p:cNvPr>
          <p:cNvSpPr txBox="1"/>
          <p:nvPr/>
        </p:nvSpPr>
        <p:spPr>
          <a:xfrm>
            <a:off x="795014" y="2059611"/>
            <a:ext cx="1091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中国可追溯到两千多年，前春秋战国时期祖国医学的临终关怀思想。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010209-D9B4-4915-9F24-67D06F7085ED}"/>
              </a:ext>
            </a:extLst>
          </p:cNvPr>
          <p:cNvSpPr txBox="1"/>
          <p:nvPr/>
        </p:nvSpPr>
        <p:spPr>
          <a:xfrm>
            <a:off x="767408" y="2781713"/>
            <a:ext cx="11161240" cy="324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礼记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·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王制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记载，夏后氏养国老于东序，养庶老于西序；殷人养国老于右学，养庶老于东学。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"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序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"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"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学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"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即是最初的具有临终关怀涵义的养老机构。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en-US" altLang="zh-CN" sz="24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唐朝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悲田院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北宋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福田院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元代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济众院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清朝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普济堂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7DA186-334A-4895-9FB4-894B9F6AB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4475084"/>
            <a:ext cx="2448272" cy="184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6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EEDAD9A-1CE2-4B63-B317-058709C9FD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20216B-6FB0-4C6E-B1A6-B5BAFFE8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132" y="50108"/>
            <a:ext cx="2808311" cy="10556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32BA06-E55C-4BCE-8A9D-B3CE1990F950}"/>
              </a:ext>
            </a:extLst>
          </p:cNvPr>
          <p:cNvSpPr txBox="1"/>
          <p:nvPr/>
        </p:nvSpPr>
        <p:spPr>
          <a:xfrm>
            <a:off x="695400" y="1337510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现代的临终关怀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010209-D9B4-4915-9F24-67D06F7085ED}"/>
              </a:ext>
            </a:extLst>
          </p:cNvPr>
          <p:cNvSpPr txBox="1"/>
          <p:nvPr/>
        </p:nvSpPr>
        <p:spPr>
          <a:xfrm>
            <a:off x="714132" y="1988840"/>
            <a:ext cx="11161240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世纪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60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年代  英国桑德斯博士创建“圣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.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克里斯多福临终关怀院”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76D21E1-457D-42A8-BAC7-B79ADABE7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66" y="2708920"/>
            <a:ext cx="3869014" cy="34563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B613E39-E3A4-448A-8395-4DD75E052F11}"/>
              </a:ext>
            </a:extLst>
          </p:cNvPr>
          <p:cNvSpPr txBox="1"/>
          <p:nvPr/>
        </p:nvSpPr>
        <p:spPr>
          <a:xfrm>
            <a:off x="5114048" y="2611949"/>
            <a:ext cx="6382552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i="0" dirty="0">
                <a:solidFill>
                  <a:srgbClr val="191919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    人道主义的抚爱结合现代的医学追求</a:t>
            </a:r>
            <a:r>
              <a:rPr lang="zh-CN" altLang="en-US" sz="2800" b="1" dirty="0">
                <a:solidFill>
                  <a:srgbClr val="191919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2800" b="1" i="0" dirty="0">
                <a:solidFill>
                  <a:srgbClr val="191919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为病人提供处置病痛的药物和情感精神层面上的支持。</a:t>
            </a:r>
            <a:endParaRPr lang="zh-CN" altLang="en-US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61C1360-EE1C-4F43-8BCD-BD414A5EB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3665883"/>
            <a:ext cx="2448272" cy="26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45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11870</TotalTime>
  <Pages>0</Pages>
  <Words>2753</Words>
  <Characters>0</Characters>
  <Application>Microsoft Office PowerPoint</Application>
  <DocSecurity>0</DocSecurity>
  <PresentationFormat>宽屏</PresentationFormat>
  <Lines>0</Lines>
  <Paragraphs>349</Paragraphs>
  <Slides>41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5" baseType="lpstr">
      <vt:lpstr>等线</vt:lpstr>
      <vt:lpstr>等线 Light</vt:lpstr>
      <vt:lpstr>方正兰亭中粗黑_GBK</vt:lpstr>
      <vt:lpstr>仿宋</vt:lpstr>
      <vt:lpstr>黑体</vt:lpstr>
      <vt:lpstr>华文琥珀</vt:lpstr>
      <vt:lpstr>华文行楷</vt:lpstr>
      <vt:lpstr>微软雅黑</vt:lpstr>
      <vt:lpstr>微软雅黑 Light</vt:lpstr>
      <vt:lpstr>Arial</vt:lpstr>
      <vt:lpstr>Arial Black</vt:lpstr>
      <vt:lpstr>Lato Light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组织形式</vt:lpstr>
      <vt:lpstr>理念</vt:lpstr>
      <vt:lpstr>理念</vt:lpstr>
      <vt:lpstr>意义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subject/>
  <dc:creator>aa</dc:creator>
  <cp:keywords/>
  <dc:description/>
  <cp:lastModifiedBy>C YJ</cp:lastModifiedBy>
  <cp:revision>889</cp:revision>
  <dcterms:created xsi:type="dcterms:W3CDTF">2004-08-22T02:09:39Z</dcterms:created>
  <dcterms:modified xsi:type="dcterms:W3CDTF">2022-08-22T14:06:01Z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