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81" r:id="rId2"/>
    <p:sldId id="1375" r:id="rId3"/>
    <p:sldId id="1431" r:id="rId4"/>
    <p:sldId id="1377" r:id="rId5"/>
    <p:sldId id="1380" r:id="rId6"/>
    <p:sldId id="1383" r:id="rId7"/>
    <p:sldId id="1384" r:id="rId8"/>
    <p:sldId id="1386" r:id="rId9"/>
    <p:sldId id="1387" r:id="rId10"/>
    <p:sldId id="1389" r:id="rId11"/>
    <p:sldId id="1390" r:id="rId12"/>
    <p:sldId id="1388" r:id="rId13"/>
    <p:sldId id="1391" r:id="rId14"/>
    <p:sldId id="1393" r:id="rId15"/>
    <p:sldId id="1394" r:id="rId16"/>
    <p:sldId id="1398" r:id="rId17"/>
    <p:sldId id="1395" r:id="rId18"/>
    <p:sldId id="1396" r:id="rId19"/>
    <p:sldId id="1400" r:id="rId20"/>
    <p:sldId id="1397" r:id="rId21"/>
    <p:sldId id="1399" r:id="rId22"/>
    <p:sldId id="440" r:id="rId23"/>
    <p:sldId id="1401" r:id="rId24"/>
    <p:sldId id="1402" r:id="rId25"/>
    <p:sldId id="1403" r:id="rId26"/>
    <p:sldId id="1405" r:id="rId27"/>
    <p:sldId id="1404" r:id="rId28"/>
    <p:sldId id="1406" r:id="rId29"/>
    <p:sldId id="1407" r:id="rId30"/>
    <p:sldId id="1408" r:id="rId31"/>
    <p:sldId id="1409" r:id="rId32"/>
    <p:sldId id="1410" r:id="rId33"/>
    <p:sldId id="1411" r:id="rId34"/>
    <p:sldId id="1412" r:id="rId35"/>
    <p:sldId id="441" r:id="rId36"/>
    <p:sldId id="1432" r:id="rId37"/>
    <p:sldId id="1413" r:id="rId38"/>
    <p:sldId id="1414" r:id="rId39"/>
    <p:sldId id="1415" r:id="rId40"/>
    <p:sldId id="1416" r:id="rId41"/>
    <p:sldId id="1417" r:id="rId42"/>
    <p:sldId id="1418" r:id="rId43"/>
    <p:sldId id="1419" r:id="rId44"/>
    <p:sldId id="1421" r:id="rId45"/>
    <p:sldId id="1420" r:id="rId46"/>
    <p:sldId id="1422" r:id="rId47"/>
    <p:sldId id="1379" r:id="rId48"/>
    <p:sldId id="1423" r:id="rId49"/>
    <p:sldId id="1424" r:id="rId50"/>
    <p:sldId id="1427" r:id="rId51"/>
    <p:sldId id="1425" r:id="rId52"/>
    <p:sldId id="1426" r:id="rId53"/>
    <p:sldId id="1381" r:id="rId54"/>
    <p:sldId id="1378" r:id="rId55"/>
    <p:sldId id="328" r:id="rId56"/>
    <p:sldId id="425" r:id="rId57"/>
    <p:sldId id="439" r:id="rId58"/>
    <p:sldId id="1429" r:id="rId59"/>
    <p:sldId id="1428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3861B-EC42-4345-9170-AD74942AD7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57E0DA9-260D-4451-B3D6-45B264C743B3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擦洗</a:t>
          </a:r>
          <a:endParaRPr lang="en-US" altLang="zh-CN" sz="2600" b="1" dirty="0">
            <a:solidFill>
              <a:schemeClr val="bg1">
                <a:lumMod val="85000"/>
              </a:schemeClr>
            </a:solidFill>
          </a:endParaRPr>
        </a:p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面部</a:t>
          </a:r>
        </a:p>
      </dgm:t>
    </dgm:pt>
    <dgm:pt modelId="{352E977A-CE7F-49F0-B15E-C8DFA6C3ABD7}" type="parTrans" cxnId="{541FE7F5-4891-42B3-907E-8276211F41A5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6DF724EE-79B2-49E0-A06F-0688C1632F43}" type="sibTrans" cxnId="{541FE7F5-4891-42B3-907E-8276211F41A5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A788D834-6618-4AA5-ACE8-4813B6983390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擦拭</a:t>
          </a:r>
          <a:endParaRPr lang="en-US" altLang="zh-CN" sz="2600" b="1" dirty="0">
            <a:solidFill>
              <a:schemeClr val="bg1">
                <a:lumMod val="85000"/>
              </a:schemeClr>
            </a:solidFill>
          </a:endParaRPr>
        </a:p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颈部</a:t>
          </a:r>
        </a:p>
      </dgm:t>
    </dgm:pt>
    <dgm:pt modelId="{5D640E06-637B-49AC-8450-C4A51D65A882}" type="parTrans" cxnId="{E276C877-B602-4E47-AEA5-949A0E59F4B8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64A765AB-BA53-40E9-882D-42242DC4D524}" type="sibTrans" cxnId="{E276C877-B602-4E47-AEA5-949A0E59F4B8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6BA5D211-0840-4D51-BD9B-D5A60446677E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上半身</a:t>
          </a:r>
        </a:p>
      </dgm:t>
    </dgm:pt>
    <dgm:pt modelId="{919F068B-3E60-4FD9-86D0-E3E9AA4661A4}" type="parTrans" cxnId="{301C84B0-EB3C-434B-BC57-5D7949FA7F7B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6DBC75FE-6337-4684-B58D-CD645C40967D}" type="sibTrans" cxnId="{301C84B0-EB3C-434B-BC57-5D7949FA7F7B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451FB92F-3338-4793-A1D4-949128955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换衣</a:t>
          </a:r>
        </a:p>
      </dgm:t>
    </dgm:pt>
    <dgm:pt modelId="{E39C8973-C0B4-4C0E-90AA-E17A31F14DE4}" type="parTrans" cxnId="{B1645631-CF4E-48D7-BF40-FCC7929BB1B9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93870E60-0452-4D8F-B820-F5FAE0CB7977}" type="sibTrans" cxnId="{B1645631-CF4E-48D7-BF40-FCC7929BB1B9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1F8E9233-497A-4E68-9728-8E1E65A4FCB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下半身</a:t>
          </a:r>
        </a:p>
      </dgm:t>
    </dgm:pt>
    <dgm:pt modelId="{1F6F7802-CBAF-4075-B493-366F916AB91B}" type="parTrans" cxnId="{77973257-9B6B-47D9-B7F1-AAC168104C7B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0D5599B3-16A8-4018-84CB-B9D82F66487E}" type="sibTrans" cxnId="{77973257-9B6B-47D9-B7F1-AAC168104C7B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42334B84-3624-484E-9098-2C3DA3AF7ED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穿裤</a:t>
          </a:r>
          <a:endParaRPr lang="en-US" altLang="zh-CN" sz="2600" b="1" dirty="0">
            <a:solidFill>
              <a:schemeClr val="bg1">
                <a:lumMod val="85000"/>
              </a:schemeClr>
            </a:solidFill>
          </a:endParaRPr>
        </a:p>
        <a:p>
          <a:r>
            <a:rPr lang="zh-CN" altLang="en-US" sz="2600" b="1" dirty="0">
              <a:solidFill>
                <a:schemeClr val="bg1">
                  <a:lumMod val="85000"/>
                </a:schemeClr>
              </a:solidFill>
            </a:rPr>
            <a:t>整理</a:t>
          </a:r>
        </a:p>
      </dgm:t>
    </dgm:pt>
    <dgm:pt modelId="{45199CF2-4159-4C59-9D4F-718DEE794D71}" type="parTrans" cxnId="{49AF903D-A255-4A14-8296-0C472A2A30AB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18A18A1E-3540-4264-A4FF-A7E9ADE9F373}" type="sibTrans" cxnId="{49AF903D-A255-4A14-8296-0C472A2A30AB}">
      <dgm:prSet/>
      <dgm:spPr/>
      <dgm:t>
        <a:bodyPr/>
        <a:lstStyle/>
        <a:p>
          <a:endParaRPr lang="zh-CN" altLang="en-US">
            <a:solidFill>
              <a:srgbClr val="FFFF00"/>
            </a:solidFill>
          </a:endParaRPr>
        </a:p>
      </dgm:t>
    </dgm:pt>
    <dgm:pt modelId="{BA65D9F3-F1EE-47A9-890D-884A0E4BC5DF}" type="pres">
      <dgm:prSet presAssocID="{8E93861B-EC42-4345-9170-AD74942AD756}" presName="Name0" presStyleCnt="0">
        <dgm:presLayoutVars>
          <dgm:dir/>
          <dgm:animLvl val="lvl"/>
          <dgm:resizeHandles val="exact"/>
        </dgm:presLayoutVars>
      </dgm:prSet>
      <dgm:spPr/>
    </dgm:pt>
    <dgm:pt modelId="{8EA2E96A-4E30-4565-A966-FA25A7F16254}" type="pres">
      <dgm:prSet presAssocID="{257E0DA9-260D-4451-B3D6-45B264C743B3}" presName="parTxOnly" presStyleLbl="node1" presStyleIdx="0" presStyleCnt="6" custScaleX="111464" custScaleY="129855" custLinFactX="11454" custLinFactNeighborX="100000" custLinFactNeighborY="-2188">
        <dgm:presLayoutVars>
          <dgm:chMax val="0"/>
          <dgm:chPref val="0"/>
          <dgm:bulletEnabled val="1"/>
        </dgm:presLayoutVars>
      </dgm:prSet>
      <dgm:spPr/>
    </dgm:pt>
    <dgm:pt modelId="{2295C2B9-ED02-4773-964B-5FB1EA3932FE}" type="pres">
      <dgm:prSet presAssocID="{6DF724EE-79B2-49E0-A06F-0688C1632F43}" presName="parTxOnlySpace" presStyleCnt="0"/>
      <dgm:spPr/>
    </dgm:pt>
    <dgm:pt modelId="{9C9200E0-2D89-4EA4-8A0D-4E01803C1D3B}" type="pres">
      <dgm:prSet presAssocID="{A788D834-6618-4AA5-ACE8-4813B6983390}" presName="parTxOnly" presStyleLbl="node1" presStyleIdx="1" presStyleCnt="6" custScaleX="110294" custScaleY="126671" custLinFactX="10884" custLinFactNeighborX="100000">
        <dgm:presLayoutVars>
          <dgm:chMax val="0"/>
          <dgm:chPref val="0"/>
          <dgm:bulletEnabled val="1"/>
        </dgm:presLayoutVars>
      </dgm:prSet>
      <dgm:spPr/>
    </dgm:pt>
    <dgm:pt modelId="{39699FCA-ACB5-468B-8889-B00E41782070}" type="pres">
      <dgm:prSet presAssocID="{64A765AB-BA53-40E9-882D-42242DC4D524}" presName="parTxOnlySpace" presStyleCnt="0"/>
      <dgm:spPr/>
    </dgm:pt>
    <dgm:pt modelId="{64A72F30-0A95-4CB4-9C32-78D461D48743}" type="pres">
      <dgm:prSet presAssocID="{6BA5D211-0840-4D51-BD9B-D5A60446677E}" presName="parTxOnly" presStyleLbl="node1" presStyleIdx="2" presStyleCnt="6" custScaleX="107645" custLinFactX="7485" custLinFactNeighborX="100000" custLinFactNeighborY="992">
        <dgm:presLayoutVars>
          <dgm:chMax val="0"/>
          <dgm:chPref val="0"/>
          <dgm:bulletEnabled val="1"/>
        </dgm:presLayoutVars>
      </dgm:prSet>
      <dgm:spPr/>
    </dgm:pt>
    <dgm:pt modelId="{1BAB81CD-75FD-4B50-847F-0CE6AB471BCB}" type="pres">
      <dgm:prSet presAssocID="{6DBC75FE-6337-4684-B58D-CD645C40967D}" presName="parTxOnlySpace" presStyleCnt="0"/>
      <dgm:spPr/>
    </dgm:pt>
    <dgm:pt modelId="{7503C2E5-1691-4F6F-81D5-D326BE09A85F}" type="pres">
      <dgm:prSet presAssocID="{451FB92F-3338-4793-A1D4-949128955932}" presName="parTxOnly" presStyleLbl="node1" presStyleIdx="3" presStyleCnt="6" custLinFactX="2882" custLinFactNeighborX="100000" custLinFactNeighborY="1203">
        <dgm:presLayoutVars>
          <dgm:chMax val="0"/>
          <dgm:chPref val="0"/>
          <dgm:bulletEnabled val="1"/>
        </dgm:presLayoutVars>
      </dgm:prSet>
      <dgm:spPr/>
    </dgm:pt>
    <dgm:pt modelId="{3F63D499-31CD-40AB-9CCA-9A72E3425ED2}" type="pres">
      <dgm:prSet presAssocID="{93870E60-0452-4D8F-B820-F5FAE0CB7977}" presName="parTxOnlySpace" presStyleCnt="0"/>
      <dgm:spPr/>
    </dgm:pt>
    <dgm:pt modelId="{F2EAECA9-D471-4E90-BD2B-E601049F2212}" type="pres">
      <dgm:prSet presAssocID="{1F8E9233-497A-4E68-9728-8E1E65A4FCBC}" presName="parTxOnly" presStyleLbl="node1" presStyleIdx="4" presStyleCnt="6" custLinFactNeighborX="76034" custLinFactNeighborY="1188">
        <dgm:presLayoutVars>
          <dgm:chMax val="0"/>
          <dgm:chPref val="0"/>
          <dgm:bulletEnabled val="1"/>
        </dgm:presLayoutVars>
      </dgm:prSet>
      <dgm:spPr/>
    </dgm:pt>
    <dgm:pt modelId="{2936B9DB-6C23-4682-AA95-4D3D13089282}" type="pres">
      <dgm:prSet presAssocID="{0D5599B3-16A8-4018-84CB-B9D82F66487E}" presName="parTxOnlySpace" presStyleCnt="0"/>
      <dgm:spPr/>
    </dgm:pt>
    <dgm:pt modelId="{911FF07E-11D8-44CF-AD20-EB0DEBB7AA14}" type="pres">
      <dgm:prSet presAssocID="{42334B84-3624-484E-9098-2C3DA3AF7EDC}" presName="parTxOnly" presStyleLbl="node1" presStyleIdx="5" presStyleCnt="6" custScaleX="99559" custScaleY="125270">
        <dgm:presLayoutVars>
          <dgm:chMax val="0"/>
          <dgm:chPref val="0"/>
          <dgm:bulletEnabled val="1"/>
        </dgm:presLayoutVars>
      </dgm:prSet>
      <dgm:spPr/>
    </dgm:pt>
  </dgm:ptLst>
  <dgm:cxnLst>
    <dgm:cxn modelId="{3340170B-0756-4ED5-BBA3-3BB3F3658270}" type="presOf" srcId="{1F8E9233-497A-4E68-9728-8E1E65A4FCBC}" destId="{F2EAECA9-D471-4E90-BD2B-E601049F2212}" srcOrd="0" destOrd="0" presId="urn:microsoft.com/office/officeart/2005/8/layout/chevron1"/>
    <dgm:cxn modelId="{79B76B24-3B3B-4CFE-BEEA-3555D12E25F4}" type="presOf" srcId="{6BA5D211-0840-4D51-BD9B-D5A60446677E}" destId="{64A72F30-0A95-4CB4-9C32-78D461D48743}" srcOrd="0" destOrd="0" presId="urn:microsoft.com/office/officeart/2005/8/layout/chevron1"/>
    <dgm:cxn modelId="{A25ACA29-532A-485F-BD9E-D1B85D948F93}" type="presOf" srcId="{42334B84-3624-484E-9098-2C3DA3AF7EDC}" destId="{911FF07E-11D8-44CF-AD20-EB0DEBB7AA14}" srcOrd="0" destOrd="0" presId="urn:microsoft.com/office/officeart/2005/8/layout/chevron1"/>
    <dgm:cxn modelId="{EE54EC30-F0A2-449F-85FF-C74A30FB1375}" type="presOf" srcId="{8E93861B-EC42-4345-9170-AD74942AD756}" destId="{BA65D9F3-F1EE-47A9-890D-884A0E4BC5DF}" srcOrd="0" destOrd="0" presId="urn:microsoft.com/office/officeart/2005/8/layout/chevron1"/>
    <dgm:cxn modelId="{B1645631-CF4E-48D7-BF40-FCC7929BB1B9}" srcId="{8E93861B-EC42-4345-9170-AD74942AD756}" destId="{451FB92F-3338-4793-A1D4-949128955932}" srcOrd="3" destOrd="0" parTransId="{E39C8973-C0B4-4C0E-90AA-E17A31F14DE4}" sibTransId="{93870E60-0452-4D8F-B820-F5FAE0CB7977}"/>
    <dgm:cxn modelId="{49AF903D-A255-4A14-8296-0C472A2A30AB}" srcId="{8E93861B-EC42-4345-9170-AD74942AD756}" destId="{42334B84-3624-484E-9098-2C3DA3AF7EDC}" srcOrd="5" destOrd="0" parTransId="{45199CF2-4159-4C59-9D4F-718DEE794D71}" sibTransId="{18A18A1E-3540-4264-A4FF-A7E9ADE9F373}"/>
    <dgm:cxn modelId="{3008CF4A-BC74-4AC1-B38A-D7BC0A8437F0}" type="presOf" srcId="{257E0DA9-260D-4451-B3D6-45B264C743B3}" destId="{8EA2E96A-4E30-4565-A966-FA25A7F16254}" srcOrd="0" destOrd="0" presId="urn:microsoft.com/office/officeart/2005/8/layout/chevron1"/>
    <dgm:cxn modelId="{77973257-9B6B-47D9-B7F1-AAC168104C7B}" srcId="{8E93861B-EC42-4345-9170-AD74942AD756}" destId="{1F8E9233-497A-4E68-9728-8E1E65A4FCBC}" srcOrd="4" destOrd="0" parTransId="{1F6F7802-CBAF-4075-B493-366F916AB91B}" sibTransId="{0D5599B3-16A8-4018-84CB-B9D82F66487E}"/>
    <dgm:cxn modelId="{E276C877-B602-4E47-AEA5-949A0E59F4B8}" srcId="{8E93861B-EC42-4345-9170-AD74942AD756}" destId="{A788D834-6618-4AA5-ACE8-4813B6983390}" srcOrd="1" destOrd="0" parTransId="{5D640E06-637B-49AC-8450-C4A51D65A882}" sibTransId="{64A765AB-BA53-40E9-882D-42242DC4D524}"/>
    <dgm:cxn modelId="{43E9A78F-0AFD-4E5A-9EC8-E8FE76131F0B}" type="presOf" srcId="{451FB92F-3338-4793-A1D4-949128955932}" destId="{7503C2E5-1691-4F6F-81D5-D326BE09A85F}" srcOrd="0" destOrd="0" presId="urn:microsoft.com/office/officeart/2005/8/layout/chevron1"/>
    <dgm:cxn modelId="{4E34A790-1533-412C-960D-DFBC0F754E49}" type="presOf" srcId="{A788D834-6618-4AA5-ACE8-4813B6983390}" destId="{9C9200E0-2D89-4EA4-8A0D-4E01803C1D3B}" srcOrd="0" destOrd="0" presId="urn:microsoft.com/office/officeart/2005/8/layout/chevron1"/>
    <dgm:cxn modelId="{301C84B0-EB3C-434B-BC57-5D7949FA7F7B}" srcId="{8E93861B-EC42-4345-9170-AD74942AD756}" destId="{6BA5D211-0840-4D51-BD9B-D5A60446677E}" srcOrd="2" destOrd="0" parTransId="{919F068B-3E60-4FD9-86D0-E3E9AA4661A4}" sibTransId="{6DBC75FE-6337-4684-B58D-CD645C40967D}"/>
    <dgm:cxn modelId="{541FE7F5-4891-42B3-907E-8276211F41A5}" srcId="{8E93861B-EC42-4345-9170-AD74942AD756}" destId="{257E0DA9-260D-4451-B3D6-45B264C743B3}" srcOrd="0" destOrd="0" parTransId="{352E977A-CE7F-49F0-B15E-C8DFA6C3ABD7}" sibTransId="{6DF724EE-79B2-49E0-A06F-0688C1632F43}"/>
    <dgm:cxn modelId="{7A466D79-F32F-469D-B7C3-224497174B7C}" type="presParOf" srcId="{BA65D9F3-F1EE-47A9-890D-884A0E4BC5DF}" destId="{8EA2E96A-4E30-4565-A966-FA25A7F16254}" srcOrd="0" destOrd="0" presId="urn:microsoft.com/office/officeart/2005/8/layout/chevron1"/>
    <dgm:cxn modelId="{4ADA76E5-ADE6-4D3C-BE9F-09AAE07DD17E}" type="presParOf" srcId="{BA65D9F3-F1EE-47A9-890D-884A0E4BC5DF}" destId="{2295C2B9-ED02-4773-964B-5FB1EA3932FE}" srcOrd="1" destOrd="0" presId="urn:microsoft.com/office/officeart/2005/8/layout/chevron1"/>
    <dgm:cxn modelId="{092A2E0D-39E2-4D2F-8070-1BB769415543}" type="presParOf" srcId="{BA65D9F3-F1EE-47A9-890D-884A0E4BC5DF}" destId="{9C9200E0-2D89-4EA4-8A0D-4E01803C1D3B}" srcOrd="2" destOrd="0" presId="urn:microsoft.com/office/officeart/2005/8/layout/chevron1"/>
    <dgm:cxn modelId="{A1C77666-60AB-4400-ABDC-8FA7C9B78918}" type="presParOf" srcId="{BA65D9F3-F1EE-47A9-890D-884A0E4BC5DF}" destId="{39699FCA-ACB5-468B-8889-B00E41782070}" srcOrd="3" destOrd="0" presId="urn:microsoft.com/office/officeart/2005/8/layout/chevron1"/>
    <dgm:cxn modelId="{88803AC3-D2CC-444F-AD5A-6051FDC3D43D}" type="presParOf" srcId="{BA65D9F3-F1EE-47A9-890D-884A0E4BC5DF}" destId="{64A72F30-0A95-4CB4-9C32-78D461D48743}" srcOrd="4" destOrd="0" presId="urn:microsoft.com/office/officeart/2005/8/layout/chevron1"/>
    <dgm:cxn modelId="{EFD1C3A5-07E8-48EF-A04E-275FC3908406}" type="presParOf" srcId="{BA65D9F3-F1EE-47A9-890D-884A0E4BC5DF}" destId="{1BAB81CD-75FD-4B50-847F-0CE6AB471BCB}" srcOrd="5" destOrd="0" presId="urn:microsoft.com/office/officeart/2005/8/layout/chevron1"/>
    <dgm:cxn modelId="{A13EA7BD-2C56-4AEE-8540-E56BA6A6D298}" type="presParOf" srcId="{BA65D9F3-F1EE-47A9-890D-884A0E4BC5DF}" destId="{7503C2E5-1691-4F6F-81D5-D326BE09A85F}" srcOrd="6" destOrd="0" presId="urn:microsoft.com/office/officeart/2005/8/layout/chevron1"/>
    <dgm:cxn modelId="{4DD0D044-AB2F-4659-BEFD-3C38515B886F}" type="presParOf" srcId="{BA65D9F3-F1EE-47A9-890D-884A0E4BC5DF}" destId="{3F63D499-31CD-40AB-9CCA-9A72E3425ED2}" srcOrd="7" destOrd="0" presId="urn:microsoft.com/office/officeart/2005/8/layout/chevron1"/>
    <dgm:cxn modelId="{2F2D4E3B-F233-4C5C-961B-729124C1B098}" type="presParOf" srcId="{BA65D9F3-F1EE-47A9-890D-884A0E4BC5DF}" destId="{F2EAECA9-D471-4E90-BD2B-E601049F2212}" srcOrd="8" destOrd="0" presId="urn:microsoft.com/office/officeart/2005/8/layout/chevron1"/>
    <dgm:cxn modelId="{B0D27F95-7FFF-4949-9E94-23F0E98878C7}" type="presParOf" srcId="{BA65D9F3-F1EE-47A9-890D-884A0E4BC5DF}" destId="{2936B9DB-6C23-4682-AA95-4D3D13089282}" srcOrd="9" destOrd="0" presId="urn:microsoft.com/office/officeart/2005/8/layout/chevron1"/>
    <dgm:cxn modelId="{A6CFE831-DD14-4F76-9FBE-1389EC6F1CB8}" type="presParOf" srcId="{BA65D9F3-F1EE-47A9-890D-884A0E4BC5DF}" destId="{911FF07E-11D8-44CF-AD20-EB0DEBB7AA1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AF2B2-BA90-4AE4-8DCA-C40681403AC2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0A2A131-714C-4098-81A8-ACA592DFC6FF}">
      <dgm:prSet phldrT="[文本]" custT="1"/>
      <dgm:spPr/>
      <dgm:t>
        <a:bodyPr/>
        <a:lstStyle/>
        <a:p>
          <a:r>
            <a:rPr lang="zh-CN" altLang="en-US" sz="2800" b="1" dirty="0"/>
            <a:t>目的</a:t>
          </a:r>
        </a:p>
      </dgm:t>
    </dgm:pt>
    <dgm:pt modelId="{52C029B6-3DDB-418B-B7C5-FEFE8E334514}" type="parTrans" cxnId="{EC557F9B-D284-4E47-9CBB-A84F1658CF9F}">
      <dgm:prSet/>
      <dgm:spPr/>
      <dgm:t>
        <a:bodyPr/>
        <a:lstStyle/>
        <a:p>
          <a:endParaRPr lang="zh-CN" altLang="en-US" sz="2800" b="1"/>
        </a:p>
      </dgm:t>
    </dgm:pt>
    <dgm:pt modelId="{4AE9B6E9-015C-4CD3-8FDC-4F6C50129532}" type="sibTrans" cxnId="{EC557F9B-D284-4E47-9CBB-A84F1658CF9F}">
      <dgm:prSet/>
      <dgm:spPr/>
      <dgm:t>
        <a:bodyPr/>
        <a:lstStyle/>
        <a:p>
          <a:endParaRPr lang="zh-CN" altLang="en-US" sz="2800" b="1"/>
        </a:p>
      </dgm:t>
    </dgm:pt>
    <dgm:pt modelId="{E5255A26-21ED-4B8D-BA93-4B34BFEE6937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2800" b="1" dirty="0"/>
            <a:t>评估</a:t>
          </a:r>
        </a:p>
      </dgm:t>
    </dgm:pt>
    <dgm:pt modelId="{77EB8CD4-8261-4F8E-80E2-1655E31E59BF}" type="parTrans" cxnId="{B4626432-6291-440B-BB69-D499C71E3B00}">
      <dgm:prSet/>
      <dgm:spPr/>
      <dgm:t>
        <a:bodyPr/>
        <a:lstStyle/>
        <a:p>
          <a:endParaRPr lang="zh-CN" altLang="en-US" sz="2800" b="1"/>
        </a:p>
      </dgm:t>
    </dgm:pt>
    <dgm:pt modelId="{302E4E06-840B-4AE7-9282-B9DC3102F1C2}" type="sibTrans" cxnId="{B4626432-6291-440B-BB69-D499C71E3B00}">
      <dgm:prSet/>
      <dgm:spPr/>
      <dgm:t>
        <a:bodyPr/>
        <a:lstStyle/>
        <a:p>
          <a:endParaRPr lang="zh-CN" altLang="en-US" sz="2800" b="1"/>
        </a:p>
      </dgm:t>
    </dgm:pt>
    <dgm:pt modelId="{751E3E8C-8358-4CA9-9F75-C3218D51934F}">
      <dgm:prSet phldrT="[文本]" custT="1"/>
      <dgm:spPr>
        <a:solidFill>
          <a:srgbClr val="113F4E"/>
        </a:solidFill>
      </dgm:spPr>
      <dgm:t>
        <a:bodyPr/>
        <a:lstStyle/>
        <a:p>
          <a:r>
            <a:rPr lang="zh-CN" altLang="en-US" sz="2800" b="1" dirty="0"/>
            <a:t>准备</a:t>
          </a:r>
        </a:p>
      </dgm:t>
    </dgm:pt>
    <dgm:pt modelId="{241F5043-5848-4079-8FF3-29FF50C5E586}" type="parTrans" cxnId="{4625902A-424D-415C-9801-904D43D0A5E4}">
      <dgm:prSet/>
      <dgm:spPr/>
      <dgm:t>
        <a:bodyPr/>
        <a:lstStyle/>
        <a:p>
          <a:endParaRPr lang="zh-CN" altLang="en-US" sz="2800" b="1"/>
        </a:p>
      </dgm:t>
    </dgm:pt>
    <dgm:pt modelId="{EA92FE4B-2E74-4AE8-A850-64496871042B}" type="sibTrans" cxnId="{4625902A-424D-415C-9801-904D43D0A5E4}">
      <dgm:prSet/>
      <dgm:spPr/>
      <dgm:t>
        <a:bodyPr/>
        <a:lstStyle/>
        <a:p>
          <a:endParaRPr lang="zh-CN" altLang="en-US" sz="2800" b="1"/>
        </a:p>
      </dgm:t>
    </dgm:pt>
    <dgm:pt modelId="{45063FD9-E963-4742-84CC-5768A764B18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CN" altLang="en-US" sz="2800" b="1" dirty="0"/>
            <a:t>实施</a:t>
          </a:r>
        </a:p>
      </dgm:t>
    </dgm:pt>
    <dgm:pt modelId="{E78B59F6-AC5F-4682-A92F-56BE3D501C21}" type="parTrans" cxnId="{581CE841-86DD-4FDD-987D-F8D6B982EFDF}">
      <dgm:prSet/>
      <dgm:spPr/>
      <dgm:t>
        <a:bodyPr/>
        <a:lstStyle/>
        <a:p>
          <a:endParaRPr lang="zh-CN" altLang="en-US" sz="2800" b="1"/>
        </a:p>
      </dgm:t>
    </dgm:pt>
    <dgm:pt modelId="{BCA40311-AC13-4B45-BCCF-8444953779B1}" type="sibTrans" cxnId="{581CE841-86DD-4FDD-987D-F8D6B982EFDF}">
      <dgm:prSet/>
      <dgm:spPr/>
      <dgm:t>
        <a:bodyPr/>
        <a:lstStyle/>
        <a:p>
          <a:endParaRPr lang="zh-CN" altLang="en-US" sz="2800" b="1"/>
        </a:p>
      </dgm:t>
    </dgm:pt>
    <dgm:pt modelId="{039F7A1A-C921-4EB4-A32F-FA2D2D2BD7B0}">
      <dgm:prSet custT="1"/>
      <dgm:spPr/>
      <dgm:t>
        <a:bodyPr/>
        <a:lstStyle/>
        <a:p>
          <a:r>
            <a:rPr lang="zh-CN" altLang="en-US" sz="2800" b="1" dirty="0"/>
            <a:t>评价</a:t>
          </a:r>
        </a:p>
      </dgm:t>
    </dgm:pt>
    <dgm:pt modelId="{9E2F145E-31EE-4471-A8DE-17A824BBD9E5}" type="parTrans" cxnId="{9C3D65F3-182E-4BAC-A0FB-31B0E595E07C}">
      <dgm:prSet/>
      <dgm:spPr/>
      <dgm:t>
        <a:bodyPr/>
        <a:lstStyle/>
        <a:p>
          <a:endParaRPr lang="zh-CN" altLang="en-US" sz="2800" b="1"/>
        </a:p>
      </dgm:t>
    </dgm:pt>
    <dgm:pt modelId="{81611528-AEDA-4582-AC3A-CB992DBFE864}" type="sibTrans" cxnId="{9C3D65F3-182E-4BAC-A0FB-31B0E595E07C}">
      <dgm:prSet/>
      <dgm:spPr/>
      <dgm:t>
        <a:bodyPr/>
        <a:lstStyle/>
        <a:p>
          <a:endParaRPr lang="zh-CN" altLang="en-US" sz="2800" b="1"/>
        </a:p>
      </dgm:t>
    </dgm:pt>
    <dgm:pt modelId="{EA4D7C87-C977-42B0-BCCD-25F9C1242817}">
      <dgm:prSet custT="1"/>
      <dgm:spPr>
        <a:solidFill>
          <a:srgbClr val="7030A0"/>
        </a:solidFill>
      </dgm:spPr>
      <dgm:t>
        <a:bodyPr/>
        <a:lstStyle/>
        <a:p>
          <a:r>
            <a:rPr lang="zh-CN" altLang="en-US" sz="2800" b="1" dirty="0"/>
            <a:t>注意事项</a:t>
          </a:r>
        </a:p>
      </dgm:t>
    </dgm:pt>
    <dgm:pt modelId="{72ABF42D-A07C-4153-9547-1764F6F3C2DF}" type="parTrans" cxnId="{10E5506A-964D-4EA0-810D-A57597BCA728}">
      <dgm:prSet/>
      <dgm:spPr/>
      <dgm:t>
        <a:bodyPr/>
        <a:lstStyle/>
        <a:p>
          <a:endParaRPr lang="zh-CN" altLang="en-US" sz="2800" b="1"/>
        </a:p>
      </dgm:t>
    </dgm:pt>
    <dgm:pt modelId="{62B08FE6-EF32-4D27-B7E5-FBCA26850C35}" type="sibTrans" cxnId="{10E5506A-964D-4EA0-810D-A57597BCA728}">
      <dgm:prSet/>
      <dgm:spPr/>
      <dgm:t>
        <a:bodyPr/>
        <a:lstStyle/>
        <a:p>
          <a:endParaRPr lang="zh-CN" altLang="en-US" sz="2800" b="1"/>
        </a:p>
      </dgm:t>
    </dgm:pt>
    <dgm:pt modelId="{AABE49B0-1804-456C-8CD3-1E07E2E33700}" type="pres">
      <dgm:prSet presAssocID="{23CAF2B2-BA90-4AE4-8DCA-C40681403AC2}" presName="Name0" presStyleCnt="0">
        <dgm:presLayoutVars>
          <dgm:dir/>
          <dgm:animLvl val="lvl"/>
          <dgm:resizeHandles val="exact"/>
        </dgm:presLayoutVars>
      </dgm:prSet>
      <dgm:spPr/>
    </dgm:pt>
    <dgm:pt modelId="{91D1F53F-7F6E-4B82-B9F4-92A475376DFF}" type="pres">
      <dgm:prSet presAssocID="{E0A2A131-714C-4098-81A8-ACA592DFC6F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A8909DC-FF79-41B2-BE0A-897A585A9EC3}" type="pres">
      <dgm:prSet presAssocID="{4AE9B6E9-015C-4CD3-8FDC-4F6C50129532}" presName="parTxOnlySpace" presStyleCnt="0"/>
      <dgm:spPr/>
    </dgm:pt>
    <dgm:pt modelId="{5E757E8C-67A7-4833-91F6-52DBC7FA3260}" type="pres">
      <dgm:prSet presAssocID="{E5255A26-21ED-4B8D-BA93-4B34BFEE6937}" presName="parTxOnly" presStyleLbl="node1" presStyleIdx="1" presStyleCnt="6" custLinFactNeighborX="-5406">
        <dgm:presLayoutVars>
          <dgm:chMax val="0"/>
          <dgm:chPref val="0"/>
          <dgm:bulletEnabled val="1"/>
        </dgm:presLayoutVars>
      </dgm:prSet>
      <dgm:spPr/>
    </dgm:pt>
    <dgm:pt modelId="{35494B48-E115-4128-9EB3-501FDEE646B0}" type="pres">
      <dgm:prSet presAssocID="{302E4E06-840B-4AE7-9282-B9DC3102F1C2}" presName="parTxOnlySpace" presStyleCnt="0"/>
      <dgm:spPr/>
    </dgm:pt>
    <dgm:pt modelId="{EC04A019-8882-4B38-B7BE-7A0448244184}" type="pres">
      <dgm:prSet presAssocID="{751E3E8C-8358-4CA9-9F75-C3218D51934F}" presName="parTxOnly" presStyleLbl="node1" presStyleIdx="2" presStyleCnt="6" custLinFactNeighborX="-10812">
        <dgm:presLayoutVars>
          <dgm:chMax val="0"/>
          <dgm:chPref val="0"/>
          <dgm:bulletEnabled val="1"/>
        </dgm:presLayoutVars>
      </dgm:prSet>
      <dgm:spPr/>
    </dgm:pt>
    <dgm:pt modelId="{6596B68E-FB1D-4DFC-A4DF-CFA8B68432F1}" type="pres">
      <dgm:prSet presAssocID="{EA92FE4B-2E74-4AE8-A850-64496871042B}" presName="parTxOnlySpace" presStyleCnt="0"/>
      <dgm:spPr/>
    </dgm:pt>
    <dgm:pt modelId="{EE5602BA-9650-47C7-B03B-731359C13F3B}" type="pres">
      <dgm:prSet presAssocID="{45063FD9-E963-4742-84CC-5768A764B18D}" presName="parTxOnly" presStyleLbl="node1" presStyleIdx="3" presStyleCnt="6" custLinFactNeighborX="-16578">
        <dgm:presLayoutVars>
          <dgm:chMax val="0"/>
          <dgm:chPref val="0"/>
          <dgm:bulletEnabled val="1"/>
        </dgm:presLayoutVars>
      </dgm:prSet>
      <dgm:spPr/>
    </dgm:pt>
    <dgm:pt modelId="{B8FC237E-5122-4882-A146-79C8FCA73003}" type="pres">
      <dgm:prSet presAssocID="{BCA40311-AC13-4B45-BCCF-8444953779B1}" presName="parTxOnlySpace" presStyleCnt="0"/>
      <dgm:spPr/>
    </dgm:pt>
    <dgm:pt modelId="{8EA65D0A-1F1E-4A6C-8216-7042C8D364C7}" type="pres">
      <dgm:prSet presAssocID="{039F7A1A-C921-4EB4-A32F-FA2D2D2BD7B0}" presName="parTxOnly" presStyleLbl="node1" presStyleIdx="4" presStyleCnt="6" custLinFactNeighborX="-11175">
        <dgm:presLayoutVars>
          <dgm:chMax val="0"/>
          <dgm:chPref val="0"/>
          <dgm:bulletEnabled val="1"/>
        </dgm:presLayoutVars>
      </dgm:prSet>
      <dgm:spPr/>
    </dgm:pt>
    <dgm:pt modelId="{BF017E31-9BF1-4371-91E3-618C2FC8EB6B}" type="pres">
      <dgm:prSet presAssocID="{81611528-AEDA-4582-AC3A-CB992DBFE864}" presName="parTxOnlySpace" presStyleCnt="0"/>
      <dgm:spPr/>
    </dgm:pt>
    <dgm:pt modelId="{E36FCD19-2339-4A2D-9814-3F6FC386981C}" type="pres">
      <dgm:prSet presAssocID="{EA4D7C87-C977-42B0-BCCD-25F9C1242817}" presName="parTxOnly" presStyleLbl="node1" presStyleIdx="5" presStyleCnt="6" custScaleX="124919" custLinFactNeighborX="-30740" custLinFactNeighborY="-1537">
        <dgm:presLayoutVars>
          <dgm:chMax val="0"/>
          <dgm:chPref val="0"/>
          <dgm:bulletEnabled val="1"/>
        </dgm:presLayoutVars>
      </dgm:prSet>
      <dgm:spPr/>
    </dgm:pt>
  </dgm:ptLst>
  <dgm:cxnLst>
    <dgm:cxn modelId="{0292380A-3E73-428F-A531-34EBFCD938B7}" type="presOf" srcId="{039F7A1A-C921-4EB4-A32F-FA2D2D2BD7B0}" destId="{8EA65D0A-1F1E-4A6C-8216-7042C8D364C7}" srcOrd="0" destOrd="0" presId="urn:microsoft.com/office/officeart/2005/8/layout/chevron1"/>
    <dgm:cxn modelId="{A4D4490C-6866-4EE1-A126-0AFA1F28C072}" type="presOf" srcId="{E5255A26-21ED-4B8D-BA93-4B34BFEE6937}" destId="{5E757E8C-67A7-4833-91F6-52DBC7FA3260}" srcOrd="0" destOrd="0" presId="urn:microsoft.com/office/officeart/2005/8/layout/chevron1"/>
    <dgm:cxn modelId="{4625902A-424D-415C-9801-904D43D0A5E4}" srcId="{23CAF2B2-BA90-4AE4-8DCA-C40681403AC2}" destId="{751E3E8C-8358-4CA9-9F75-C3218D51934F}" srcOrd="2" destOrd="0" parTransId="{241F5043-5848-4079-8FF3-29FF50C5E586}" sibTransId="{EA92FE4B-2E74-4AE8-A850-64496871042B}"/>
    <dgm:cxn modelId="{B4626432-6291-440B-BB69-D499C71E3B00}" srcId="{23CAF2B2-BA90-4AE4-8DCA-C40681403AC2}" destId="{E5255A26-21ED-4B8D-BA93-4B34BFEE6937}" srcOrd="1" destOrd="0" parTransId="{77EB8CD4-8261-4F8E-80E2-1655E31E59BF}" sibTransId="{302E4E06-840B-4AE7-9282-B9DC3102F1C2}"/>
    <dgm:cxn modelId="{581CE841-86DD-4FDD-987D-F8D6B982EFDF}" srcId="{23CAF2B2-BA90-4AE4-8DCA-C40681403AC2}" destId="{45063FD9-E963-4742-84CC-5768A764B18D}" srcOrd="3" destOrd="0" parTransId="{E78B59F6-AC5F-4682-A92F-56BE3D501C21}" sibTransId="{BCA40311-AC13-4B45-BCCF-8444953779B1}"/>
    <dgm:cxn modelId="{1D17CC65-7431-4FEC-B774-41C259F95A02}" type="presOf" srcId="{751E3E8C-8358-4CA9-9F75-C3218D51934F}" destId="{EC04A019-8882-4B38-B7BE-7A0448244184}" srcOrd="0" destOrd="0" presId="urn:microsoft.com/office/officeart/2005/8/layout/chevron1"/>
    <dgm:cxn modelId="{10E5506A-964D-4EA0-810D-A57597BCA728}" srcId="{23CAF2B2-BA90-4AE4-8DCA-C40681403AC2}" destId="{EA4D7C87-C977-42B0-BCCD-25F9C1242817}" srcOrd="5" destOrd="0" parTransId="{72ABF42D-A07C-4153-9547-1764F6F3C2DF}" sibTransId="{62B08FE6-EF32-4D27-B7E5-FBCA26850C35}"/>
    <dgm:cxn modelId="{EC557F9B-D284-4E47-9CBB-A84F1658CF9F}" srcId="{23CAF2B2-BA90-4AE4-8DCA-C40681403AC2}" destId="{E0A2A131-714C-4098-81A8-ACA592DFC6FF}" srcOrd="0" destOrd="0" parTransId="{52C029B6-3DDB-418B-B7C5-FEFE8E334514}" sibTransId="{4AE9B6E9-015C-4CD3-8FDC-4F6C50129532}"/>
    <dgm:cxn modelId="{F4176DA7-996A-4009-87ED-7C709227FCC6}" type="presOf" srcId="{45063FD9-E963-4742-84CC-5768A764B18D}" destId="{EE5602BA-9650-47C7-B03B-731359C13F3B}" srcOrd="0" destOrd="0" presId="urn:microsoft.com/office/officeart/2005/8/layout/chevron1"/>
    <dgm:cxn modelId="{EA043AAF-0198-471F-8366-755928610384}" type="presOf" srcId="{23CAF2B2-BA90-4AE4-8DCA-C40681403AC2}" destId="{AABE49B0-1804-456C-8CD3-1E07E2E33700}" srcOrd="0" destOrd="0" presId="urn:microsoft.com/office/officeart/2005/8/layout/chevron1"/>
    <dgm:cxn modelId="{642904B5-B7B2-4FFB-AF99-84FF76CF40D6}" type="presOf" srcId="{E0A2A131-714C-4098-81A8-ACA592DFC6FF}" destId="{91D1F53F-7F6E-4B82-B9F4-92A475376DFF}" srcOrd="0" destOrd="0" presId="urn:microsoft.com/office/officeart/2005/8/layout/chevron1"/>
    <dgm:cxn modelId="{AFFF41B6-E25F-4A57-A38E-9DD7612A10D6}" type="presOf" srcId="{EA4D7C87-C977-42B0-BCCD-25F9C1242817}" destId="{E36FCD19-2339-4A2D-9814-3F6FC386981C}" srcOrd="0" destOrd="0" presId="urn:microsoft.com/office/officeart/2005/8/layout/chevron1"/>
    <dgm:cxn modelId="{9C3D65F3-182E-4BAC-A0FB-31B0E595E07C}" srcId="{23CAF2B2-BA90-4AE4-8DCA-C40681403AC2}" destId="{039F7A1A-C921-4EB4-A32F-FA2D2D2BD7B0}" srcOrd="4" destOrd="0" parTransId="{9E2F145E-31EE-4471-A8DE-17A824BBD9E5}" sibTransId="{81611528-AEDA-4582-AC3A-CB992DBFE864}"/>
    <dgm:cxn modelId="{A350F6D9-72B6-46C0-A5BE-D99BFA087BD5}" type="presParOf" srcId="{AABE49B0-1804-456C-8CD3-1E07E2E33700}" destId="{91D1F53F-7F6E-4B82-B9F4-92A475376DFF}" srcOrd="0" destOrd="0" presId="urn:microsoft.com/office/officeart/2005/8/layout/chevron1"/>
    <dgm:cxn modelId="{D5A1667A-145D-4751-85FF-F0A1279DD25A}" type="presParOf" srcId="{AABE49B0-1804-456C-8CD3-1E07E2E33700}" destId="{AA8909DC-FF79-41B2-BE0A-897A585A9EC3}" srcOrd="1" destOrd="0" presId="urn:microsoft.com/office/officeart/2005/8/layout/chevron1"/>
    <dgm:cxn modelId="{45E0094F-0B7A-4658-B884-07FDD27B85C9}" type="presParOf" srcId="{AABE49B0-1804-456C-8CD3-1E07E2E33700}" destId="{5E757E8C-67A7-4833-91F6-52DBC7FA3260}" srcOrd="2" destOrd="0" presId="urn:microsoft.com/office/officeart/2005/8/layout/chevron1"/>
    <dgm:cxn modelId="{EE0DA027-FB4C-4A56-8C08-5B4E7C7F70F9}" type="presParOf" srcId="{AABE49B0-1804-456C-8CD3-1E07E2E33700}" destId="{35494B48-E115-4128-9EB3-501FDEE646B0}" srcOrd="3" destOrd="0" presId="urn:microsoft.com/office/officeart/2005/8/layout/chevron1"/>
    <dgm:cxn modelId="{0D1904CE-6A86-44CF-B01E-DCB0EC6F4762}" type="presParOf" srcId="{AABE49B0-1804-456C-8CD3-1E07E2E33700}" destId="{EC04A019-8882-4B38-B7BE-7A0448244184}" srcOrd="4" destOrd="0" presId="urn:microsoft.com/office/officeart/2005/8/layout/chevron1"/>
    <dgm:cxn modelId="{9DD9D495-4C8D-473D-BE0C-DD2BFEBAAC88}" type="presParOf" srcId="{AABE49B0-1804-456C-8CD3-1E07E2E33700}" destId="{6596B68E-FB1D-4DFC-A4DF-CFA8B68432F1}" srcOrd="5" destOrd="0" presId="urn:microsoft.com/office/officeart/2005/8/layout/chevron1"/>
    <dgm:cxn modelId="{FA392A6C-06F7-430C-944B-F4C28B858662}" type="presParOf" srcId="{AABE49B0-1804-456C-8CD3-1E07E2E33700}" destId="{EE5602BA-9650-47C7-B03B-731359C13F3B}" srcOrd="6" destOrd="0" presId="urn:microsoft.com/office/officeart/2005/8/layout/chevron1"/>
    <dgm:cxn modelId="{1E5A67A0-8776-4495-99A4-E3E0C7859EAE}" type="presParOf" srcId="{AABE49B0-1804-456C-8CD3-1E07E2E33700}" destId="{B8FC237E-5122-4882-A146-79C8FCA73003}" srcOrd="7" destOrd="0" presId="urn:microsoft.com/office/officeart/2005/8/layout/chevron1"/>
    <dgm:cxn modelId="{09282F6D-6949-4DA4-9F0C-DF29EC8EC30D}" type="presParOf" srcId="{AABE49B0-1804-456C-8CD3-1E07E2E33700}" destId="{8EA65D0A-1F1E-4A6C-8216-7042C8D364C7}" srcOrd="8" destOrd="0" presId="urn:microsoft.com/office/officeart/2005/8/layout/chevron1"/>
    <dgm:cxn modelId="{44541A9B-FA2F-4570-A79F-DF8B0DA111E2}" type="presParOf" srcId="{AABE49B0-1804-456C-8CD3-1E07E2E33700}" destId="{BF017E31-9BF1-4371-91E3-618C2FC8EB6B}" srcOrd="9" destOrd="0" presId="urn:microsoft.com/office/officeart/2005/8/layout/chevron1"/>
    <dgm:cxn modelId="{477FBF90-AEFE-44F2-AE4A-0EC468A6B12F}" type="presParOf" srcId="{AABE49B0-1804-456C-8CD3-1E07E2E33700}" destId="{E36FCD19-2339-4A2D-9814-3F6FC386981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AF2B2-BA90-4AE4-8DCA-C40681403AC2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5255A26-21ED-4B8D-BA93-4B34BFEE6937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2800" b="1" dirty="0"/>
            <a:t>侧卧更换床单法</a:t>
          </a:r>
        </a:p>
      </dgm:t>
    </dgm:pt>
    <dgm:pt modelId="{77EB8CD4-8261-4F8E-80E2-1655E31E59BF}" type="parTrans" cxnId="{B4626432-6291-440B-BB69-D499C71E3B00}">
      <dgm:prSet/>
      <dgm:spPr/>
      <dgm:t>
        <a:bodyPr/>
        <a:lstStyle/>
        <a:p>
          <a:endParaRPr lang="zh-CN" altLang="en-US" sz="2800" b="1"/>
        </a:p>
      </dgm:t>
    </dgm:pt>
    <dgm:pt modelId="{302E4E06-840B-4AE7-9282-B9DC3102F1C2}" type="sibTrans" cxnId="{B4626432-6291-440B-BB69-D499C71E3B00}">
      <dgm:prSet/>
      <dgm:spPr/>
      <dgm:t>
        <a:bodyPr/>
        <a:lstStyle/>
        <a:p>
          <a:endParaRPr lang="zh-CN" altLang="en-US" sz="2800" b="1"/>
        </a:p>
      </dgm:t>
    </dgm:pt>
    <dgm:pt modelId="{45063FD9-E963-4742-84CC-5768A764B18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CN" altLang="en-US" sz="2800" b="1" dirty="0"/>
            <a:t>仰卧更换床单法</a:t>
          </a:r>
        </a:p>
      </dgm:t>
    </dgm:pt>
    <dgm:pt modelId="{E78B59F6-AC5F-4682-A92F-56BE3D501C21}" type="parTrans" cxnId="{581CE841-86DD-4FDD-987D-F8D6B982EFDF}">
      <dgm:prSet/>
      <dgm:spPr/>
      <dgm:t>
        <a:bodyPr/>
        <a:lstStyle/>
        <a:p>
          <a:endParaRPr lang="zh-CN" altLang="en-US" sz="2800" b="1"/>
        </a:p>
      </dgm:t>
    </dgm:pt>
    <dgm:pt modelId="{BCA40311-AC13-4B45-BCCF-8444953779B1}" type="sibTrans" cxnId="{581CE841-86DD-4FDD-987D-F8D6B982EFDF}">
      <dgm:prSet/>
      <dgm:spPr/>
      <dgm:t>
        <a:bodyPr/>
        <a:lstStyle/>
        <a:p>
          <a:endParaRPr lang="zh-CN" altLang="en-US" sz="2800" b="1"/>
        </a:p>
      </dgm:t>
    </dgm:pt>
    <dgm:pt modelId="{039F7A1A-C921-4EB4-A32F-FA2D2D2BD7B0}">
      <dgm:prSet custT="1"/>
      <dgm:spPr/>
      <dgm:t>
        <a:bodyPr/>
        <a:lstStyle/>
        <a:p>
          <a:r>
            <a:rPr lang="zh-CN" altLang="en-US" sz="2800" b="1" dirty="0"/>
            <a:t>评价</a:t>
          </a:r>
        </a:p>
      </dgm:t>
    </dgm:pt>
    <dgm:pt modelId="{9E2F145E-31EE-4471-A8DE-17A824BBD9E5}" type="parTrans" cxnId="{9C3D65F3-182E-4BAC-A0FB-31B0E595E07C}">
      <dgm:prSet/>
      <dgm:spPr/>
      <dgm:t>
        <a:bodyPr/>
        <a:lstStyle/>
        <a:p>
          <a:endParaRPr lang="zh-CN" altLang="en-US" sz="2800" b="1"/>
        </a:p>
      </dgm:t>
    </dgm:pt>
    <dgm:pt modelId="{81611528-AEDA-4582-AC3A-CB992DBFE864}" type="sibTrans" cxnId="{9C3D65F3-182E-4BAC-A0FB-31B0E595E07C}">
      <dgm:prSet/>
      <dgm:spPr/>
      <dgm:t>
        <a:bodyPr/>
        <a:lstStyle/>
        <a:p>
          <a:endParaRPr lang="zh-CN" altLang="en-US" sz="2800" b="1"/>
        </a:p>
      </dgm:t>
    </dgm:pt>
    <dgm:pt modelId="{EA4D7C87-C977-42B0-BCCD-25F9C1242817}">
      <dgm:prSet custT="1"/>
      <dgm:spPr>
        <a:solidFill>
          <a:srgbClr val="7030A0"/>
        </a:solidFill>
      </dgm:spPr>
      <dgm:t>
        <a:bodyPr/>
        <a:lstStyle/>
        <a:p>
          <a:r>
            <a:rPr lang="zh-CN" altLang="en-US" sz="2800" b="1" dirty="0"/>
            <a:t>注意事项</a:t>
          </a:r>
        </a:p>
      </dgm:t>
    </dgm:pt>
    <dgm:pt modelId="{72ABF42D-A07C-4153-9547-1764F6F3C2DF}" type="parTrans" cxnId="{10E5506A-964D-4EA0-810D-A57597BCA728}">
      <dgm:prSet/>
      <dgm:spPr/>
      <dgm:t>
        <a:bodyPr/>
        <a:lstStyle/>
        <a:p>
          <a:endParaRPr lang="zh-CN" altLang="en-US" sz="2800" b="1"/>
        </a:p>
      </dgm:t>
    </dgm:pt>
    <dgm:pt modelId="{62B08FE6-EF32-4D27-B7E5-FBCA26850C35}" type="sibTrans" cxnId="{10E5506A-964D-4EA0-810D-A57597BCA728}">
      <dgm:prSet/>
      <dgm:spPr/>
      <dgm:t>
        <a:bodyPr/>
        <a:lstStyle/>
        <a:p>
          <a:endParaRPr lang="zh-CN" altLang="en-US" sz="2800" b="1"/>
        </a:p>
      </dgm:t>
    </dgm:pt>
    <dgm:pt modelId="{AABE49B0-1804-456C-8CD3-1E07E2E33700}" type="pres">
      <dgm:prSet presAssocID="{23CAF2B2-BA90-4AE4-8DCA-C40681403AC2}" presName="Name0" presStyleCnt="0">
        <dgm:presLayoutVars>
          <dgm:dir/>
          <dgm:animLvl val="lvl"/>
          <dgm:resizeHandles val="exact"/>
        </dgm:presLayoutVars>
      </dgm:prSet>
      <dgm:spPr/>
    </dgm:pt>
    <dgm:pt modelId="{5E757E8C-67A7-4833-91F6-52DBC7FA3260}" type="pres">
      <dgm:prSet presAssocID="{E5255A26-21ED-4B8D-BA93-4B34BFEE6937}" presName="parTxOnly" presStyleLbl="node1" presStyleIdx="0" presStyleCnt="4" custScaleX="150705" custLinFactNeighborX="-5406">
        <dgm:presLayoutVars>
          <dgm:chMax val="0"/>
          <dgm:chPref val="0"/>
          <dgm:bulletEnabled val="1"/>
        </dgm:presLayoutVars>
      </dgm:prSet>
      <dgm:spPr/>
    </dgm:pt>
    <dgm:pt modelId="{35494B48-E115-4128-9EB3-501FDEE646B0}" type="pres">
      <dgm:prSet presAssocID="{302E4E06-840B-4AE7-9282-B9DC3102F1C2}" presName="parTxOnlySpace" presStyleCnt="0"/>
      <dgm:spPr/>
    </dgm:pt>
    <dgm:pt modelId="{EE5602BA-9650-47C7-B03B-731359C13F3B}" type="pres">
      <dgm:prSet presAssocID="{45063FD9-E963-4742-84CC-5768A764B18D}" presName="parTxOnly" presStyleLbl="node1" presStyleIdx="1" presStyleCnt="4" custScaleX="148317" custLinFactNeighborX="-16578">
        <dgm:presLayoutVars>
          <dgm:chMax val="0"/>
          <dgm:chPref val="0"/>
          <dgm:bulletEnabled val="1"/>
        </dgm:presLayoutVars>
      </dgm:prSet>
      <dgm:spPr/>
    </dgm:pt>
    <dgm:pt modelId="{B8FC237E-5122-4882-A146-79C8FCA73003}" type="pres">
      <dgm:prSet presAssocID="{BCA40311-AC13-4B45-BCCF-8444953779B1}" presName="parTxOnlySpace" presStyleCnt="0"/>
      <dgm:spPr/>
    </dgm:pt>
    <dgm:pt modelId="{8EA65D0A-1F1E-4A6C-8216-7042C8D364C7}" type="pres">
      <dgm:prSet presAssocID="{039F7A1A-C921-4EB4-A32F-FA2D2D2BD7B0}" presName="parTxOnly" presStyleLbl="node1" presStyleIdx="2" presStyleCnt="4" custLinFactNeighborX="-11175">
        <dgm:presLayoutVars>
          <dgm:chMax val="0"/>
          <dgm:chPref val="0"/>
          <dgm:bulletEnabled val="1"/>
        </dgm:presLayoutVars>
      </dgm:prSet>
      <dgm:spPr/>
    </dgm:pt>
    <dgm:pt modelId="{BF017E31-9BF1-4371-91E3-618C2FC8EB6B}" type="pres">
      <dgm:prSet presAssocID="{81611528-AEDA-4582-AC3A-CB992DBFE864}" presName="parTxOnlySpace" presStyleCnt="0"/>
      <dgm:spPr/>
    </dgm:pt>
    <dgm:pt modelId="{E36FCD19-2339-4A2D-9814-3F6FC386981C}" type="pres">
      <dgm:prSet presAssocID="{EA4D7C87-C977-42B0-BCCD-25F9C1242817}" presName="parTxOnly" presStyleLbl="node1" presStyleIdx="3" presStyleCnt="4" custScaleX="124919" custLinFactNeighborX="-30740" custLinFactNeighborY="-1537">
        <dgm:presLayoutVars>
          <dgm:chMax val="0"/>
          <dgm:chPref val="0"/>
          <dgm:bulletEnabled val="1"/>
        </dgm:presLayoutVars>
      </dgm:prSet>
      <dgm:spPr/>
    </dgm:pt>
  </dgm:ptLst>
  <dgm:cxnLst>
    <dgm:cxn modelId="{0292380A-3E73-428F-A531-34EBFCD938B7}" type="presOf" srcId="{039F7A1A-C921-4EB4-A32F-FA2D2D2BD7B0}" destId="{8EA65D0A-1F1E-4A6C-8216-7042C8D364C7}" srcOrd="0" destOrd="0" presId="urn:microsoft.com/office/officeart/2005/8/layout/chevron1"/>
    <dgm:cxn modelId="{A4D4490C-6866-4EE1-A126-0AFA1F28C072}" type="presOf" srcId="{E5255A26-21ED-4B8D-BA93-4B34BFEE6937}" destId="{5E757E8C-67A7-4833-91F6-52DBC7FA3260}" srcOrd="0" destOrd="0" presId="urn:microsoft.com/office/officeart/2005/8/layout/chevron1"/>
    <dgm:cxn modelId="{B4626432-6291-440B-BB69-D499C71E3B00}" srcId="{23CAF2B2-BA90-4AE4-8DCA-C40681403AC2}" destId="{E5255A26-21ED-4B8D-BA93-4B34BFEE6937}" srcOrd="0" destOrd="0" parTransId="{77EB8CD4-8261-4F8E-80E2-1655E31E59BF}" sibTransId="{302E4E06-840B-4AE7-9282-B9DC3102F1C2}"/>
    <dgm:cxn modelId="{581CE841-86DD-4FDD-987D-F8D6B982EFDF}" srcId="{23CAF2B2-BA90-4AE4-8DCA-C40681403AC2}" destId="{45063FD9-E963-4742-84CC-5768A764B18D}" srcOrd="1" destOrd="0" parTransId="{E78B59F6-AC5F-4682-A92F-56BE3D501C21}" sibTransId="{BCA40311-AC13-4B45-BCCF-8444953779B1}"/>
    <dgm:cxn modelId="{10E5506A-964D-4EA0-810D-A57597BCA728}" srcId="{23CAF2B2-BA90-4AE4-8DCA-C40681403AC2}" destId="{EA4D7C87-C977-42B0-BCCD-25F9C1242817}" srcOrd="3" destOrd="0" parTransId="{72ABF42D-A07C-4153-9547-1764F6F3C2DF}" sibTransId="{62B08FE6-EF32-4D27-B7E5-FBCA26850C35}"/>
    <dgm:cxn modelId="{F4176DA7-996A-4009-87ED-7C709227FCC6}" type="presOf" srcId="{45063FD9-E963-4742-84CC-5768A764B18D}" destId="{EE5602BA-9650-47C7-B03B-731359C13F3B}" srcOrd="0" destOrd="0" presId="urn:microsoft.com/office/officeart/2005/8/layout/chevron1"/>
    <dgm:cxn modelId="{EA043AAF-0198-471F-8366-755928610384}" type="presOf" srcId="{23CAF2B2-BA90-4AE4-8DCA-C40681403AC2}" destId="{AABE49B0-1804-456C-8CD3-1E07E2E33700}" srcOrd="0" destOrd="0" presId="urn:microsoft.com/office/officeart/2005/8/layout/chevron1"/>
    <dgm:cxn modelId="{AFFF41B6-E25F-4A57-A38E-9DD7612A10D6}" type="presOf" srcId="{EA4D7C87-C977-42B0-BCCD-25F9C1242817}" destId="{E36FCD19-2339-4A2D-9814-3F6FC386981C}" srcOrd="0" destOrd="0" presId="urn:microsoft.com/office/officeart/2005/8/layout/chevron1"/>
    <dgm:cxn modelId="{9C3D65F3-182E-4BAC-A0FB-31B0E595E07C}" srcId="{23CAF2B2-BA90-4AE4-8DCA-C40681403AC2}" destId="{039F7A1A-C921-4EB4-A32F-FA2D2D2BD7B0}" srcOrd="2" destOrd="0" parTransId="{9E2F145E-31EE-4471-A8DE-17A824BBD9E5}" sibTransId="{81611528-AEDA-4582-AC3A-CB992DBFE864}"/>
    <dgm:cxn modelId="{45E0094F-0B7A-4658-B884-07FDD27B85C9}" type="presParOf" srcId="{AABE49B0-1804-456C-8CD3-1E07E2E33700}" destId="{5E757E8C-67A7-4833-91F6-52DBC7FA3260}" srcOrd="0" destOrd="0" presId="urn:microsoft.com/office/officeart/2005/8/layout/chevron1"/>
    <dgm:cxn modelId="{EE0DA027-FB4C-4A56-8C08-5B4E7C7F70F9}" type="presParOf" srcId="{AABE49B0-1804-456C-8CD3-1E07E2E33700}" destId="{35494B48-E115-4128-9EB3-501FDEE646B0}" srcOrd="1" destOrd="0" presId="urn:microsoft.com/office/officeart/2005/8/layout/chevron1"/>
    <dgm:cxn modelId="{FA392A6C-06F7-430C-944B-F4C28B858662}" type="presParOf" srcId="{AABE49B0-1804-456C-8CD3-1E07E2E33700}" destId="{EE5602BA-9650-47C7-B03B-731359C13F3B}" srcOrd="2" destOrd="0" presId="urn:microsoft.com/office/officeart/2005/8/layout/chevron1"/>
    <dgm:cxn modelId="{1E5A67A0-8776-4495-99A4-E3E0C7859EAE}" type="presParOf" srcId="{AABE49B0-1804-456C-8CD3-1E07E2E33700}" destId="{B8FC237E-5122-4882-A146-79C8FCA73003}" srcOrd="3" destOrd="0" presId="urn:microsoft.com/office/officeart/2005/8/layout/chevron1"/>
    <dgm:cxn modelId="{09282F6D-6949-4DA4-9F0C-DF29EC8EC30D}" type="presParOf" srcId="{AABE49B0-1804-456C-8CD3-1E07E2E33700}" destId="{8EA65D0A-1F1E-4A6C-8216-7042C8D364C7}" srcOrd="4" destOrd="0" presId="urn:microsoft.com/office/officeart/2005/8/layout/chevron1"/>
    <dgm:cxn modelId="{44541A9B-FA2F-4570-A79F-DF8B0DA111E2}" type="presParOf" srcId="{AABE49B0-1804-456C-8CD3-1E07E2E33700}" destId="{BF017E31-9BF1-4371-91E3-618C2FC8EB6B}" srcOrd="5" destOrd="0" presId="urn:microsoft.com/office/officeart/2005/8/layout/chevron1"/>
    <dgm:cxn modelId="{477FBF90-AEFE-44F2-AE4A-0EC468A6B12F}" type="presParOf" srcId="{AABE49B0-1804-456C-8CD3-1E07E2E33700}" destId="{E36FCD19-2339-4A2D-9814-3F6FC386981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E96A-4E30-4565-A966-FA25A7F16254}">
      <dsp:nvSpPr>
        <dsp:cNvPr id="0" name=""/>
        <dsp:cNvSpPr/>
      </dsp:nvSpPr>
      <dsp:spPr>
        <a:xfrm>
          <a:off x="454023" y="412488"/>
          <a:ext cx="2337766" cy="108939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擦洗</a:t>
          </a:r>
          <a:endParaRPr lang="en-US" altLang="zh-CN" sz="2600" b="1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面部</a:t>
          </a:r>
        </a:p>
      </dsp:txBody>
      <dsp:txXfrm>
        <a:off x="998720" y="412488"/>
        <a:ext cx="1248372" cy="1089394"/>
      </dsp:txXfrm>
    </dsp:sp>
    <dsp:sp modelId="{9C9200E0-2D89-4EA4-8A0D-4E01803C1D3B}">
      <dsp:nvSpPr>
        <dsp:cNvPr id="0" name=""/>
        <dsp:cNvSpPr/>
      </dsp:nvSpPr>
      <dsp:spPr>
        <a:xfrm>
          <a:off x="2570101" y="444200"/>
          <a:ext cx="2313227" cy="1062682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擦拭</a:t>
          </a:r>
          <a:endParaRPr lang="en-US" altLang="zh-CN" sz="2600" b="1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颈部</a:t>
          </a:r>
        </a:p>
      </dsp:txBody>
      <dsp:txXfrm>
        <a:off x="3101442" y="444200"/>
        <a:ext cx="1250545" cy="1062682"/>
      </dsp:txXfrm>
    </dsp:sp>
    <dsp:sp modelId="{64A72F30-0A95-4CB4-9C32-78D461D48743}">
      <dsp:nvSpPr>
        <dsp:cNvPr id="0" name=""/>
        <dsp:cNvSpPr/>
      </dsp:nvSpPr>
      <dsp:spPr>
        <a:xfrm>
          <a:off x="4602308" y="564397"/>
          <a:ext cx="2257669" cy="838931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上半身</a:t>
          </a:r>
        </a:p>
      </dsp:txBody>
      <dsp:txXfrm>
        <a:off x="5021774" y="564397"/>
        <a:ext cx="1418738" cy="838931"/>
      </dsp:txXfrm>
    </dsp:sp>
    <dsp:sp modelId="{7503C2E5-1691-4F6F-81D5-D326BE09A85F}">
      <dsp:nvSpPr>
        <dsp:cNvPr id="0" name=""/>
        <dsp:cNvSpPr/>
      </dsp:nvSpPr>
      <dsp:spPr>
        <a:xfrm>
          <a:off x="6553705" y="566168"/>
          <a:ext cx="2097328" cy="838931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换衣</a:t>
          </a:r>
        </a:p>
      </dsp:txBody>
      <dsp:txXfrm>
        <a:off x="6973171" y="566168"/>
        <a:ext cx="1258397" cy="838931"/>
      </dsp:txXfrm>
    </dsp:sp>
    <dsp:sp modelId="{F2EAECA9-D471-4E90-BD2B-E601049F2212}">
      <dsp:nvSpPr>
        <dsp:cNvPr id="0" name=""/>
        <dsp:cNvSpPr/>
      </dsp:nvSpPr>
      <dsp:spPr>
        <a:xfrm>
          <a:off x="8330591" y="566042"/>
          <a:ext cx="2097328" cy="838931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下半身</a:t>
          </a:r>
        </a:p>
      </dsp:txBody>
      <dsp:txXfrm>
        <a:off x="8750057" y="566042"/>
        <a:ext cx="1258397" cy="838931"/>
      </dsp:txXfrm>
    </dsp:sp>
    <dsp:sp modelId="{911FF07E-11D8-44CF-AD20-EB0DEBB7AA14}">
      <dsp:nvSpPr>
        <dsp:cNvPr id="0" name=""/>
        <dsp:cNvSpPr/>
      </dsp:nvSpPr>
      <dsp:spPr>
        <a:xfrm>
          <a:off x="10058719" y="450076"/>
          <a:ext cx="2088079" cy="1050929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穿裤</a:t>
          </a:r>
          <a:endParaRPr lang="en-US" altLang="zh-CN" sz="2600" b="1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chemeClr val="bg1">
                  <a:lumMod val="85000"/>
                </a:schemeClr>
              </a:solidFill>
            </a:rPr>
            <a:t>整理</a:t>
          </a:r>
        </a:p>
      </dsp:txBody>
      <dsp:txXfrm>
        <a:off x="10584184" y="450076"/>
        <a:ext cx="1037150" cy="1050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F53F-7F6E-4B82-B9F4-92A475376DFF}">
      <dsp:nvSpPr>
        <dsp:cNvPr id="0" name=""/>
        <dsp:cNvSpPr/>
      </dsp:nvSpPr>
      <dsp:spPr>
        <a:xfrm>
          <a:off x="3834" y="571339"/>
          <a:ext cx="2119312" cy="8477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目的</a:t>
          </a:r>
        </a:p>
      </dsp:txBody>
      <dsp:txXfrm>
        <a:off x="427697" y="571339"/>
        <a:ext cx="1271587" cy="847725"/>
      </dsp:txXfrm>
    </dsp:sp>
    <dsp:sp modelId="{5E757E8C-67A7-4833-91F6-52DBC7FA3260}">
      <dsp:nvSpPr>
        <dsp:cNvPr id="0" name=""/>
        <dsp:cNvSpPr/>
      </dsp:nvSpPr>
      <dsp:spPr>
        <a:xfrm>
          <a:off x="1899759" y="571339"/>
          <a:ext cx="2119312" cy="847725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评估</a:t>
          </a:r>
        </a:p>
      </dsp:txBody>
      <dsp:txXfrm>
        <a:off x="2323622" y="571339"/>
        <a:ext cx="1271587" cy="847725"/>
      </dsp:txXfrm>
    </dsp:sp>
    <dsp:sp modelId="{EC04A019-8882-4B38-B7BE-7A0448244184}">
      <dsp:nvSpPr>
        <dsp:cNvPr id="0" name=""/>
        <dsp:cNvSpPr/>
      </dsp:nvSpPr>
      <dsp:spPr>
        <a:xfrm>
          <a:off x="3795683" y="571339"/>
          <a:ext cx="2119312" cy="847725"/>
        </a:xfrm>
        <a:prstGeom prst="chevron">
          <a:avLst/>
        </a:prstGeom>
        <a:solidFill>
          <a:srgbClr val="113F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准备</a:t>
          </a:r>
        </a:p>
      </dsp:txBody>
      <dsp:txXfrm>
        <a:off x="4219546" y="571339"/>
        <a:ext cx="1271587" cy="847725"/>
      </dsp:txXfrm>
    </dsp:sp>
    <dsp:sp modelId="{EE5602BA-9650-47C7-B03B-731359C13F3B}">
      <dsp:nvSpPr>
        <dsp:cNvPr id="0" name=""/>
        <dsp:cNvSpPr/>
      </dsp:nvSpPr>
      <dsp:spPr>
        <a:xfrm>
          <a:off x="5690844" y="571339"/>
          <a:ext cx="2119312" cy="847725"/>
        </a:xfrm>
        <a:prstGeom prst="chevron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实施</a:t>
          </a:r>
        </a:p>
      </dsp:txBody>
      <dsp:txXfrm>
        <a:off x="6114707" y="571339"/>
        <a:ext cx="1271587" cy="847725"/>
      </dsp:txXfrm>
    </dsp:sp>
    <dsp:sp modelId="{8EA65D0A-1F1E-4A6C-8216-7042C8D364C7}">
      <dsp:nvSpPr>
        <dsp:cNvPr id="0" name=""/>
        <dsp:cNvSpPr/>
      </dsp:nvSpPr>
      <dsp:spPr>
        <a:xfrm>
          <a:off x="7609676" y="571339"/>
          <a:ext cx="2119312" cy="84772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评价</a:t>
          </a:r>
        </a:p>
      </dsp:txBody>
      <dsp:txXfrm>
        <a:off x="8033539" y="571339"/>
        <a:ext cx="1271587" cy="847725"/>
      </dsp:txXfrm>
    </dsp:sp>
    <dsp:sp modelId="{E36FCD19-2339-4A2D-9814-3F6FC386981C}">
      <dsp:nvSpPr>
        <dsp:cNvPr id="0" name=""/>
        <dsp:cNvSpPr/>
      </dsp:nvSpPr>
      <dsp:spPr>
        <a:xfrm>
          <a:off x="9475593" y="558309"/>
          <a:ext cx="2647423" cy="847725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注意事项</a:t>
          </a:r>
        </a:p>
      </dsp:txBody>
      <dsp:txXfrm>
        <a:off x="9899456" y="558309"/>
        <a:ext cx="1799698" cy="847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7E8C-67A7-4833-91F6-52DBC7FA3260}">
      <dsp:nvSpPr>
        <dsp:cNvPr id="0" name=""/>
        <dsp:cNvSpPr/>
      </dsp:nvSpPr>
      <dsp:spPr>
        <a:xfrm>
          <a:off x="0" y="0"/>
          <a:ext cx="3718751" cy="748534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侧卧更换床单法</a:t>
          </a:r>
        </a:p>
      </dsp:txBody>
      <dsp:txXfrm>
        <a:off x="374267" y="0"/>
        <a:ext cx="2970217" cy="748534"/>
      </dsp:txXfrm>
    </dsp:sp>
    <dsp:sp modelId="{EE5602BA-9650-47C7-B03B-731359C13F3B}">
      <dsp:nvSpPr>
        <dsp:cNvPr id="0" name=""/>
        <dsp:cNvSpPr/>
      </dsp:nvSpPr>
      <dsp:spPr>
        <a:xfrm>
          <a:off x="3432916" y="0"/>
          <a:ext cx="3659826" cy="748534"/>
        </a:xfrm>
        <a:prstGeom prst="chevron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仰卧更换床单法</a:t>
          </a:r>
        </a:p>
      </dsp:txBody>
      <dsp:txXfrm>
        <a:off x="3807183" y="0"/>
        <a:ext cx="2911292" cy="748534"/>
      </dsp:txXfrm>
    </dsp:sp>
    <dsp:sp modelId="{8EA65D0A-1F1E-4A6C-8216-7042C8D364C7}">
      <dsp:nvSpPr>
        <dsp:cNvPr id="0" name=""/>
        <dsp:cNvSpPr/>
      </dsp:nvSpPr>
      <dsp:spPr>
        <a:xfrm>
          <a:off x="6859318" y="0"/>
          <a:ext cx="2467570" cy="7485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评价</a:t>
          </a:r>
        </a:p>
      </dsp:txBody>
      <dsp:txXfrm>
        <a:off x="7233585" y="0"/>
        <a:ext cx="1719036" cy="748534"/>
      </dsp:txXfrm>
    </dsp:sp>
    <dsp:sp modelId="{E36FCD19-2339-4A2D-9814-3F6FC386981C}">
      <dsp:nvSpPr>
        <dsp:cNvPr id="0" name=""/>
        <dsp:cNvSpPr/>
      </dsp:nvSpPr>
      <dsp:spPr>
        <a:xfrm>
          <a:off x="9031853" y="0"/>
          <a:ext cx="3082464" cy="748534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注意事项</a:t>
          </a:r>
        </a:p>
      </dsp:txBody>
      <dsp:txXfrm>
        <a:off x="9406120" y="0"/>
        <a:ext cx="2333930" cy="74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9D52-E4D6-4832-AAFE-392BF6FB39A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D9EE-6306-47E8-923F-958D63CFD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7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10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5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BFBC48-2725-45D1-8BAD-148AA6C1B7DC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0CD6AC56-06AB-4620-AE36-6ED7098C8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28117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14554079-AF15-4D06-A741-DC534CF0D7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99D78977-988C-429F-87A6-D1F4A199C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id="{38927D3A-395A-4E4D-997B-FF7671B8DD2C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C6D0CD-ADA3-4325-BA44-BA8E7861C77E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id="{A010A41F-8F2D-43CF-B738-8D37B73AF426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鸣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440A01A6-B7BF-40F3-868C-5C50BF7A8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16352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7">
            <a:extLst>
              <a:ext uri="{FF2B5EF4-FFF2-40B4-BE49-F238E27FC236}">
                <a16:creationId xmlns:a16="http://schemas.microsoft.com/office/drawing/2014/main" id="{013573A4-3203-4988-918A-E37287BA67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550" y="2674938"/>
            <a:ext cx="5168900" cy="985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zh-CN" altLang="en-US" sz="49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  <a:endParaRPr lang="en-US" altLang="zh-CN" sz="49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02">
            <a:extLst>
              <a:ext uri="{FF2B5EF4-FFF2-40B4-BE49-F238E27FC236}">
                <a16:creationId xmlns:a16="http://schemas.microsoft.com/office/drawing/2014/main" id="{2110F385-1774-49E2-B194-0906C564BC3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690D3AC2-BE54-48E7-B970-CCC027CB8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C92EFE32-E530-40E9-94C2-DEAE58DCE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38B36035-D65B-4788-93FB-924E1C25C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92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27788-4C35-42AE-9A62-9009C3C4A1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91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C79C5CDD-C922-422C-9129-58B6D85E6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65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45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1788"/>
            <a:ext cx="5384800" cy="452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7600" y="1601788"/>
            <a:ext cx="5384800" cy="45243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FE3D72B-D41B-4AAE-9C11-C1C0B1709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85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>
            <a:extLst>
              <a:ext uri="{FF2B5EF4-FFF2-40B4-BE49-F238E27FC236}">
                <a16:creationId xmlns:a16="http://schemas.microsoft.com/office/drawing/2014/main" id="{60C484D1-BA5A-4188-99DC-E29C4A4E58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3" name="图片 7">
              <a:extLst>
                <a:ext uri="{FF2B5EF4-FFF2-40B4-BE49-F238E27FC236}">
                  <a16:creationId xmlns:a16="http://schemas.microsoft.com/office/drawing/2014/main" id="{39534352-170A-4156-AD39-56A2EFF77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>
              <a:extLst>
                <a:ext uri="{FF2B5EF4-FFF2-40B4-BE49-F238E27FC236}">
                  <a16:creationId xmlns:a16="http://schemas.microsoft.com/office/drawing/2014/main" id="{634BC427-BAE1-45DC-8426-E1C7D3506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195">
            <a:extLst>
              <a:ext uri="{FF2B5EF4-FFF2-40B4-BE49-F238E27FC236}">
                <a16:creationId xmlns:a16="http://schemas.microsoft.com/office/drawing/2014/main" id="{C3FC4285-A43D-422F-BBE2-07E50A4F9B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流程图: 离页连接符 193">
              <a:extLst>
                <a:ext uri="{FF2B5EF4-FFF2-40B4-BE49-F238E27FC236}">
                  <a16:creationId xmlns:a16="http://schemas.microsoft.com/office/drawing/2014/main" id="{B152B769-1E06-4C65-98D3-9F0BBB23581F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流程图: 离页连接符 194">
              <a:extLst>
                <a:ext uri="{FF2B5EF4-FFF2-40B4-BE49-F238E27FC236}">
                  <a16:creationId xmlns:a16="http://schemas.microsoft.com/office/drawing/2014/main" id="{65B91F7F-DB4C-47AB-AECB-8F7A01ED9E25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E4974A74-C7F5-43DE-A681-498163B76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57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8E8592F1-EA45-42D2-BB41-AE2D36646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2ECAF9-FB6C-4CC3-99B0-800CC0F0B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3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1A7C7052-E0B8-4BCD-8A7B-F8BB47DA07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183724A8-C8CF-4ADD-997D-B0BFD8C60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id="{968678D0-FC96-4EF0-B170-060B028B6162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4082BB-2728-490F-AEE9-65A3CD02FFF8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id="{1AAB2A54-153F-4A78-AC2D-A91D44E6B37D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BE8128-EDED-42CA-808B-7B780362C6AC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5E03375-AF28-4AE8-8499-C08415EB0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4530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970" y="157059"/>
            <a:ext cx="10515600" cy="614980"/>
          </a:xfrm>
        </p:spPr>
        <p:txBody>
          <a:bodyPr/>
          <a:lstStyle>
            <a:lvl1pPr>
              <a:defRPr lang="zh-CN" altLang="en-US" sz="3200" kern="12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4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 sz="2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24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2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8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68BC92D7-85A3-4402-8D6A-D76C3B071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6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>
            <a:extLst>
              <a:ext uri="{FF2B5EF4-FFF2-40B4-BE49-F238E27FC236}">
                <a16:creationId xmlns:a16="http://schemas.microsoft.com/office/drawing/2014/main" id="{723D6DBF-AC7C-423C-AB6F-FA63C6E674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3" name="图片 7">
              <a:extLst>
                <a:ext uri="{FF2B5EF4-FFF2-40B4-BE49-F238E27FC236}">
                  <a16:creationId xmlns:a16="http://schemas.microsoft.com/office/drawing/2014/main" id="{681EED0A-D47F-4839-A5F2-D04A22827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>
              <a:extLst>
                <a:ext uri="{FF2B5EF4-FFF2-40B4-BE49-F238E27FC236}">
                  <a16:creationId xmlns:a16="http://schemas.microsoft.com/office/drawing/2014/main" id="{34F56BA0-C954-4E21-8320-45EB84C00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195">
            <a:extLst>
              <a:ext uri="{FF2B5EF4-FFF2-40B4-BE49-F238E27FC236}">
                <a16:creationId xmlns:a16="http://schemas.microsoft.com/office/drawing/2014/main" id="{7EC7F464-A779-4437-8851-95B1C14CA6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流程图: 离页连接符 193">
              <a:extLst>
                <a:ext uri="{FF2B5EF4-FFF2-40B4-BE49-F238E27FC236}">
                  <a16:creationId xmlns:a16="http://schemas.microsoft.com/office/drawing/2014/main" id="{CDCECC66-752D-4788-A612-45E57A6A4ABD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流程图: 离页连接符 194">
              <a:extLst>
                <a:ext uri="{FF2B5EF4-FFF2-40B4-BE49-F238E27FC236}">
                  <a16:creationId xmlns:a16="http://schemas.microsoft.com/office/drawing/2014/main" id="{95EA3978-FFB8-44ED-A95E-517AE644A492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F0A646BC-CB6A-4865-B5F5-C202DE9F0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10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FA349466-9CF8-4BE7-96C3-C92722550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855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63D57DC-A8D3-46D6-8315-AC5FD5349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45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DAB2C-4842-4414-91C6-6A4E6A461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971242-9AA8-430A-A880-D58806EAC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E52AA0-C1F5-4E25-9E2A-3C2E9D58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AA07-1654-4021-9547-481224408316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8E4FA1-C3AC-4B5D-B602-38F6DBC9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1E743FED-7AB2-4C35-92BF-D0FF8BEE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507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1DD7E85D-68F4-42E7-BDDC-065A36829E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BA90EA36-0970-42FA-826D-74DAD85C8C05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7288A730-2EA6-4BEC-B276-17B4CF6F0718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64EF7A7A-D327-437F-80D4-C15CD00A30CB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CE3DC0B2-36D8-4F05-BB0A-FE7F200B62F6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A2448B-A8C7-4088-82DE-B8FD637C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50FFA8-396F-4FD6-8B7A-C06889140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98EAAA-58CE-40EF-B227-10EC11AE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AF5CA6-C9B4-4C4C-A850-5CEF66A8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3D7378D0-2F9F-4A36-B3DA-30ABADEC0CFC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B419B44F-C537-4EBA-931C-BFF4FFFC04AB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4A7E7B30-731D-4CBC-A865-2CED54197FEF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F3A6FE3-E01B-449A-85F4-CE92ABE715A5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84CE418-8683-4F9C-87A3-B5B7C0E2EFB4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F70D5C0-0F84-4F29-A9B8-4B4F8134C567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9019797-BD18-42BF-A1F1-C08C549451BF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DFAE7ED-9702-4288-A8FA-829FE10E3FE3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860BF40F-52A0-442A-B262-33C17028CD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2181CFB0-AA26-4804-916D-4AD7B67DA4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6FE21B-30AB-4745-9B1F-6F55E3E40A25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633C1BE-3912-4332-A415-6079EA3F47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A7B1F88D-DE5B-4CC0-BC8A-65A49AEB3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EF42F0A-A6CB-47B5-865B-CFA4511D08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038B05D3-F168-47B2-91C1-9EC24F2D6D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7592A17D-5DE8-4746-9C0F-55FD576BB64C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1FC144FA-4FCD-40BA-A8C6-2C2E1781DC5A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234E0757-B9B9-4CF5-86D1-8DC250835C82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64FCFD7C-98DE-4B79-9667-B9ED23CB5860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246D43FD-3C39-45E6-BEE9-FFEA8120471C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63150630-28A8-4432-9D69-98F4D75D5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8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8A6AFFB-C768-4BF8-87DA-D457B3C8D1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DB4B8346-6DBC-46CB-BA16-123B639731D3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8E768FFD-F997-46DB-93C7-D3C9767A6D87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7217B718-929F-4B57-9062-59A9BD33835A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79E6CF17-BC5A-40F5-AAC9-AF6322C04F8C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3F9CE4-5F35-411E-8EB9-F97883972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61629E-E1B7-438D-BC0E-0F5C8C5F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A26A16-6B2A-45D3-BACC-7BA729F8F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80D9B4-A06C-472E-905E-A2D2E7C6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FB690673-2807-4F1C-ABB7-06DEE781BF23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A19902F3-19C1-4B8D-8AF9-E75A99AA0065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F06CC361-B954-4AD4-A947-8863468443BB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EA0D2A1-9141-4979-8E97-67B2C1150EA7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CC6A80E-BE77-40AE-8E76-E10054DB4045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53A163D-5B59-4A09-8FAB-546C322EC22C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EEB7508-EA8D-4C64-9B2C-BCA43CF3EB49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0BC5E74-BAEC-4A5F-A5AC-E58D0A13B83C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A76E708-635E-42F9-B4A7-1F6CC81161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2887FFCB-0A9F-4F3D-9B2B-338E679F0C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C64062-4DB5-4DAB-AA85-C3DC0DFEF298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DB0F138-62EB-4325-8A62-D2946A5F4C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84436AAD-7517-43AD-B019-6BD1099B99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B25C4E95-C045-42CB-B51F-C2E0BD8C34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D3E38C6-3AF9-496B-8D84-C0028E8124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53923EEA-5D25-488E-A5EB-5F5118B00237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430A0374-EB4E-41EF-B6A2-B832037241CF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7BBA4951-5510-4F69-B7B6-375F3C1BACAF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AAF8DA05-6D7D-4EDF-AB38-FFA5C94831A3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1558CD2A-4AE1-4323-91FB-42B9DF6F6BC0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0FFC2351-1F59-47AC-A4D7-3465571A4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88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5B139DEC-20AD-4CE1-B029-A5A78FB01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9C3D7731-3FED-4155-A13E-AA66118CAC5C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9EA284B9-B9A4-4B44-ABFE-411A7011C49A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ADB766B2-6E4A-4C4C-B8AA-00B46A442DA6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E7B2F555-9206-4033-9AEF-72F9B9DE4BF3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21DDD4-D932-49CA-B788-871A34CF1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6993AA-14E9-456F-BD02-738FC8C0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8F8A8D-1149-4F68-8406-44DE0FC9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54B438-E8B5-4999-A11D-14EBE8414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782E82D8-F606-4BA0-ADEF-72381BABC74E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7091C5D7-D40D-473E-9327-8E69925DCCD6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7D2A95F4-1946-40C2-8B43-6C00A29FB227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D18C90F-81DC-4488-A43C-4AAFB4A169BF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91E04EF-5F4D-453A-A15D-6A5713B3AE0C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D1A5508-8217-4D36-A529-52672C65BAF9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9D346AD-06D3-4D2A-97EC-5ABEA8E2850E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5E2678D-B7CE-413A-A776-E25B693419BA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18790D48-7158-4E9B-966B-01FF7A640E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278E472C-E91A-490F-9308-FCB364B267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EFC9D50-6B4E-40C4-8380-A88E16669459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A373EFD2-0237-485C-8682-16C1E1902E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3B32F5E-E636-4C74-9844-956A70122C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5945D401-AD38-4905-AA0B-B26E9B04F5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3FBA865D-D368-4A62-9BC5-6DD43D54CE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97609CBC-3812-4C4C-BC56-C94F9366F066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33EA6AF6-426C-494D-9D0B-89F8DCA1831F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E27AEDD3-87CE-43EF-813F-0E149AD68035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F985A05B-7039-4A81-80FF-778632D242AF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D13078B3-0DDB-4928-987B-A6B2D9BE356E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E269528C-ED46-4439-9DF3-E2BFE7A68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101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E700CA-4853-4FF0-BBF9-3B6494AA1DA2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267C9163-CEB3-476C-BA25-6B2B7850A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56350"/>
            <a:ext cx="3463925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76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4C1236EF-14CA-400C-A9AB-D2D9DC67D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670893-CC72-407E-9A81-8D74B0568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488" y="6381750"/>
            <a:ext cx="3463925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4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EAA1EE4-38A7-43B8-86B7-31041BC58A03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4" name="图片 3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55EE7919-C78E-4944-AF30-7695E8598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2A0A8BAF-8ED4-4BED-8451-0DFACF9EE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26450" y="6356350"/>
            <a:ext cx="3463925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0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CB4D933B-65D7-4178-BC66-D78D2DD216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38716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45C040-B7A1-4AC9-ACB2-CE28E43D1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29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6F89D08B-E6F7-46DA-B883-C61BF622E0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15C6D939-C1D0-4A68-B766-265F91D22D9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4" name="图形 2" descr="书架上的书籍">
            <a:extLst>
              <a:ext uri="{FF2B5EF4-FFF2-40B4-BE49-F238E27FC236}">
                <a16:creationId xmlns:a16="http://schemas.microsoft.com/office/drawing/2014/main" id="{3C5FCB71-08E7-4EF3-8127-2107C4236E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838" y="20638"/>
            <a:ext cx="11998325" cy="744537"/>
            <a:chOff x="382875" y="263826"/>
            <a:chExt cx="12747857" cy="666749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9D2E257-159E-4D9D-84BE-D8EAD05357EA}"/>
                </a:ext>
              </a:extLst>
            </p:cNvPr>
            <p:cNvSpPr/>
            <p:nvPr/>
          </p:nvSpPr>
          <p:spPr>
            <a:xfrm>
              <a:off x="382875" y="885083"/>
              <a:ext cx="12747857" cy="45492"/>
            </a:xfrm>
            <a:custGeom>
              <a:avLst/>
              <a:gdLst>
                <a:gd name="connsiteX0" fmla="*/ 0 w 647700"/>
                <a:gd name="connsiteY0" fmla="*/ 0 h 57150"/>
                <a:gd name="connsiteX1" fmla="*/ 647700 w 647700"/>
                <a:gd name="connsiteY1" fmla="*/ 0 h 57150"/>
                <a:gd name="connsiteX2" fmla="*/ 647700 w 647700"/>
                <a:gd name="connsiteY2" fmla="*/ 57150 h 57150"/>
                <a:gd name="connsiteX3" fmla="*/ 0 w 6477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57150">
                  <a:moveTo>
                    <a:pt x="0" y="0"/>
                  </a:moveTo>
                  <a:lnTo>
                    <a:pt x="647700" y="0"/>
                  </a:lnTo>
                  <a:lnTo>
                    <a:pt x="647700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4EDB6FE-6591-4AAE-9DB9-C8B349A68DFF}"/>
                </a:ext>
              </a:extLst>
            </p:cNvPr>
            <p:cNvSpPr/>
            <p:nvPr/>
          </p:nvSpPr>
          <p:spPr>
            <a:xfrm>
              <a:off x="382875" y="263826"/>
              <a:ext cx="75900" cy="553018"/>
            </a:xfrm>
            <a:custGeom>
              <a:avLst/>
              <a:gdLst>
                <a:gd name="connsiteX0" fmla="*/ 0 w 76200"/>
                <a:gd name="connsiteY0" fmla="*/ 0 h 552450"/>
                <a:gd name="connsiteX1" fmla="*/ 76200 w 76200"/>
                <a:gd name="connsiteY1" fmla="*/ 0 h 552450"/>
                <a:gd name="connsiteX2" fmla="*/ 76200 w 76200"/>
                <a:gd name="connsiteY2" fmla="*/ 552450 h 552450"/>
                <a:gd name="connsiteX3" fmla="*/ 0 w 76200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52450">
                  <a:moveTo>
                    <a:pt x="0" y="0"/>
                  </a:moveTo>
                  <a:lnTo>
                    <a:pt x="76200" y="0"/>
                  </a:lnTo>
                  <a:lnTo>
                    <a:pt x="76200" y="552450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34F43CAB-6F31-4658-A942-47287C13D523}"/>
                </a:ext>
              </a:extLst>
            </p:cNvPr>
            <p:cNvSpPr/>
            <p:nvPr/>
          </p:nvSpPr>
          <p:spPr>
            <a:xfrm>
              <a:off x="858516" y="740075"/>
              <a:ext cx="172040" cy="76769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7085C5D5-6138-4B48-9CBD-130E077831A2}"/>
                </a:ext>
              </a:extLst>
            </p:cNvPr>
            <p:cNvSpPr/>
            <p:nvPr/>
          </p:nvSpPr>
          <p:spPr>
            <a:xfrm>
              <a:off x="858516" y="415941"/>
              <a:ext cx="172040" cy="285750"/>
            </a:xfrm>
            <a:custGeom>
              <a:avLst/>
              <a:gdLst>
                <a:gd name="connsiteX0" fmla="*/ 0 w 171450"/>
                <a:gd name="connsiteY0" fmla="*/ 0 h 285750"/>
                <a:gd name="connsiteX1" fmla="*/ 171450 w 171450"/>
                <a:gd name="connsiteY1" fmla="*/ 0 h 285750"/>
                <a:gd name="connsiteX2" fmla="*/ 171450 w 171450"/>
                <a:gd name="connsiteY2" fmla="*/ 285750 h 285750"/>
                <a:gd name="connsiteX3" fmla="*/ 0 w 1714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0">
                  <a:moveTo>
                    <a:pt x="0" y="0"/>
                  </a:moveTo>
                  <a:lnTo>
                    <a:pt x="171450" y="0"/>
                  </a:lnTo>
                  <a:lnTo>
                    <a:pt x="1714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B287E32-B833-4E73-B84B-E1D9DB880FE8}"/>
                </a:ext>
              </a:extLst>
            </p:cNvPr>
            <p:cNvSpPr/>
            <p:nvPr/>
          </p:nvSpPr>
          <p:spPr>
            <a:xfrm>
              <a:off x="858516" y="302210"/>
              <a:ext cx="172040" cy="75347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3B17CC8-3AE3-4EA0-96B4-8D98CFC21D3F}"/>
                </a:ext>
              </a:extLst>
            </p:cNvPr>
            <p:cNvSpPr/>
            <p:nvPr/>
          </p:nvSpPr>
          <p:spPr>
            <a:xfrm>
              <a:off x="667922" y="397460"/>
              <a:ext cx="153488" cy="419384"/>
            </a:xfrm>
            <a:custGeom>
              <a:avLst/>
              <a:gdLst>
                <a:gd name="connsiteX0" fmla="*/ 76200 w 152400"/>
                <a:gd name="connsiteY0" fmla="*/ 76200 h 419100"/>
                <a:gd name="connsiteX1" fmla="*/ 57150 w 152400"/>
                <a:gd name="connsiteY1" fmla="*/ 57150 h 419100"/>
                <a:gd name="connsiteX2" fmla="*/ 76200 w 152400"/>
                <a:gd name="connsiteY2" fmla="*/ 38100 h 419100"/>
                <a:gd name="connsiteX3" fmla="*/ 95250 w 152400"/>
                <a:gd name="connsiteY3" fmla="*/ 57150 h 419100"/>
                <a:gd name="connsiteX4" fmla="*/ 76200 w 152400"/>
                <a:gd name="connsiteY4" fmla="*/ 76200 h 419100"/>
                <a:gd name="connsiteX5" fmla="*/ 76200 w 152400"/>
                <a:gd name="connsiteY5" fmla="*/ 381000 h 419100"/>
                <a:gd name="connsiteX6" fmla="*/ 57150 w 152400"/>
                <a:gd name="connsiteY6" fmla="*/ 361950 h 419100"/>
                <a:gd name="connsiteX7" fmla="*/ 76200 w 152400"/>
                <a:gd name="connsiteY7" fmla="*/ 342900 h 419100"/>
                <a:gd name="connsiteX8" fmla="*/ 95250 w 152400"/>
                <a:gd name="connsiteY8" fmla="*/ 361950 h 419100"/>
                <a:gd name="connsiteX9" fmla="*/ 76200 w 152400"/>
                <a:gd name="connsiteY9" fmla="*/ 381000 h 419100"/>
                <a:gd name="connsiteX10" fmla="*/ 152400 w 152400"/>
                <a:gd name="connsiteY10" fmla="*/ 0 h 419100"/>
                <a:gd name="connsiteX11" fmla="*/ 0 w 152400"/>
                <a:gd name="connsiteY11" fmla="*/ 0 h 419100"/>
                <a:gd name="connsiteX12" fmla="*/ 0 w 152400"/>
                <a:gd name="connsiteY12" fmla="*/ 419100 h 419100"/>
                <a:gd name="connsiteX13" fmla="*/ 152400 w 152400"/>
                <a:gd name="connsiteY13" fmla="*/ 419100 h 419100"/>
                <a:gd name="connsiteX14" fmla="*/ 152400 w 152400"/>
                <a:gd name="connsiteY14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419100">
                  <a:moveTo>
                    <a:pt x="76200" y="76200"/>
                  </a:moveTo>
                  <a:cubicBezTo>
                    <a:pt x="65723" y="76200"/>
                    <a:pt x="57150" y="67627"/>
                    <a:pt x="57150" y="57150"/>
                  </a:cubicBezTo>
                  <a:cubicBezTo>
                    <a:pt x="57150" y="46673"/>
                    <a:pt x="65723" y="38100"/>
                    <a:pt x="76200" y="38100"/>
                  </a:cubicBezTo>
                  <a:cubicBezTo>
                    <a:pt x="86677" y="38100"/>
                    <a:pt x="95250" y="46673"/>
                    <a:pt x="95250" y="57150"/>
                  </a:cubicBezTo>
                  <a:cubicBezTo>
                    <a:pt x="95250" y="67627"/>
                    <a:pt x="86677" y="76200"/>
                    <a:pt x="76200" y="76200"/>
                  </a:cubicBezTo>
                  <a:close/>
                  <a:moveTo>
                    <a:pt x="76200" y="381000"/>
                  </a:moveTo>
                  <a:cubicBezTo>
                    <a:pt x="65723" y="381000"/>
                    <a:pt x="57150" y="372428"/>
                    <a:pt x="57150" y="361950"/>
                  </a:cubicBezTo>
                  <a:cubicBezTo>
                    <a:pt x="57150" y="351473"/>
                    <a:pt x="65723" y="342900"/>
                    <a:pt x="76200" y="342900"/>
                  </a:cubicBezTo>
                  <a:cubicBezTo>
                    <a:pt x="86677" y="342900"/>
                    <a:pt x="95250" y="351473"/>
                    <a:pt x="95250" y="361950"/>
                  </a:cubicBezTo>
                  <a:cubicBezTo>
                    <a:pt x="95250" y="372428"/>
                    <a:pt x="86677" y="381000"/>
                    <a:pt x="76200" y="381000"/>
                  </a:cubicBezTo>
                  <a:close/>
                  <a:moveTo>
                    <a:pt x="1524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52400" y="4191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A7F751AA-9684-4752-9FA4-3838DAC288A0}"/>
                </a:ext>
              </a:extLst>
            </p:cNvPr>
            <p:cNvSpPr/>
            <p:nvPr/>
          </p:nvSpPr>
          <p:spPr>
            <a:xfrm>
              <a:off x="497569" y="320692"/>
              <a:ext cx="133246" cy="496152"/>
            </a:xfrm>
            <a:custGeom>
              <a:avLst/>
              <a:gdLst>
                <a:gd name="connsiteX0" fmla="*/ 95250 w 133350"/>
                <a:gd name="connsiteY0" fmla="*/ 95250 h 495300"/>
                <a:gd name="connsiteX1" fmla="*/ 38100 w 133350"/>
                <a:gd name="connsiteY1" fmla="*/ 95250 h 495300"/>
                <a:gd name="connsiteX2" fmla="*/ 38100 w 133350"/>
                <a:gd name="connsiteY2" fmla="*/ 38100 h 495300"/>
                <a:gd name="connsiteX3" fmla="*/ 95250 w 133350"/>
                <a:gd name="connsiteY3" fmla="*/ 38100 h 495300"/>
                <a:gd name="connsiteX4" fmla="*/ 95250 w 133350"/>
                <a:gd name="connsiteY4" fmla="*/ 95250 h 495300"/>
                <a:gd name="connsiteX5" fmla="*/ 133350 w 133350"/>
                <a:gd name="connsiteY5" fmla="*/ 0 h 495300"/>
                <a:gd name="connsiteX6" fmla="*/ 0 w 133350"/>
                <a:gd name="connsiteY6" fmla="*/ 0 h 495300"/>
                <a:gd name="connsiteX7" fmla="*/ 0 w 133350"/>
                <a:gd name="connsiteY7" fmla="*/ 495300 h 495300"/>
                <a:gd name="connsiteX8" fmla="*/ 133350 w 133350"/>
                <a:gd name="connsiteY8" fmla="*/ 495300 h 495300"/>
                <a:gd name="connsiteX9" fmla="*/ 133350 w 133350"/>
                <a:gd name="connsiteY9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495300">
                  <a:moveTo>
                    <a:pt x="9525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95250" y="38100"/>
                  </a:lnTo>
                  <a:lnTo>
                    <a:pt x="95250" y="95250"/>
                  </a:lnTo>
                  <a:close/>
                  <a:moveTo>
                    <a:pt x="13335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33350" y="49530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2" name="图片 11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8CA54808-EAA9-4E23-9F7B-0EF1FF0558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D96F372-A19B-4942-BA56-39AD0E5E3595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17AB23B9-8B41-4159-8A15-C65300987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3686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等线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ea"/>
          <a:ea typeface="+mj-ea"/>
          <a:cs typeface="等线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等线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等线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等线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image" Target="../media/image28.tmp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image" Target="../media/image28.tmp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28.tmp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jp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0.png"/><Relationship Id="rId3" Type="http://schemas.openxmlformats.org/officeDocument/2006/relationships/slide" Target="slide31.xml"/><Relationship Id="rId7" Type="http://schemas.openxmlformats.org/officeDocument/2006/relationships/image" Target="../media/image560.png"/><Relationship Id="rId12" Type="http://schemas.openxmlformats.org/officeDocument/2006/relationships/slide" Target="slide34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image" Target="../media/image59.png"/><Relationship Id="rId5" Type="http://schemas.openxmlformats.org/officeDocument/2006/relationships/image" Target="../media/image57.png"/><Relationship Id="rId10" Type="http://schemas.openxmlformats.org/officeDocument/2006/relationships/image" Target="../media/image580.png"/><Relationship Id="rId4" Type="http://schemas.openxmlformats.org/officeDocument/2006/relationships/image" Target="../media/image55.png"/><Relationship Id="rId9" Type="http://schemas.openxmlformats.org/officeDocument/2006/relationships/slide" Target="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tags" Target="../tags/tag135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28.tmp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28.tmp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 hidden="1">
            <a:extLst>
              <a:ext uri="{FF2B5EF4-FFF2-40B4-BE49-F238E27FC236}">
                <a16:creationId xmlns:a16="http://schemas.microsoft.com/office/drawing/2014/main" id="{9DFB90D4-4B1F-420C-A0CE-7666E92BED86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635125" y="3873500"/>
            <a:ext cx="2014538" cy="2236788"/>
            <a:chOff x="6025662" y="-1"/>
            <a:chExt cx="6166338" cy="6846945"/>
          </a:xfrm>
        </p:grpSpPr>
        <p:sp>
          <p:nvSpPr>
            <p:cNvPr id="125" name="Freeform 215">
              <a:extLst>
                <a:ext uri="{FF2B5EF4-FFF2-40B4-BE49-F238E27FC236}">
                  <a16:creationId xmlns:a16="http://schemas.microsoft.com/office/drawing/2014/main" id="{D052A60B-6DDE-41F7-83D5-BBBAC2AB0FC4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216">
              <a:extLst>
                <a:ext uri="{FF2B5EF4-FFF2-40B4-BE49-F238E27FC236}">
                  <a16:creationId xmlns:a16="http://schemas.microsoft.com/office/drawing/2014/main" id="{02F0F8EC-7025-406A-A37A-697CFEA69A76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217">
              <a:extLst>
                <a:ext uri="{FF2B5EF4-FFF2-40B4-BE49-F238E27FC236}">
                  <a16:creationId xmlns:a16="http://schemas.microsoft.com/office/drawing/2014/main" id="{15E5AF11-03C5-494E-8009-C60E389820CE}"/>
                </a:ext>
              </a:extLst>
            </p:cNvPr>
            <p:cNvSpPr/>
            <p:nvPr/>
          </p:nvSpPr>
          <p:spPr bwMode="auto">
            <a:xfrm>
              <a:off x="8071392" y="2283932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18">
              <a:extLst>
                <a:ext uri="{FF2B5EF4-FFF2-40B4-BE49-F238E27FC236}">
                  <a16:creationId xmlns:a16="http://schemas.microsoft.com/office/drawing/2014/main" id="{13A561F3-51D8-4BB4-AB71-C48DA96C306F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219">
              <a:extLst>
                <a:ext uri="{FF2B5EF4-FFF2-40B4-BE49-F238E27FC236}">
                  <a16:creationId xmlns:a16="http://schemas.microsoft.com/office/drawing/2014/main" id="{A43CC97D-38ED-46A3-A03A-BA10737FBB28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220">
              <a:extLst>
                <a:ext uri="{FF2B5EF4-FFF2-40B4-BE49-F238E27FC236}">
                  <a16:creationId xmlns:a16="http://schemas.microsoft.com/office/drawing/2014/main" id="{254D4B08-7ECD-45DB-B914-40595B395B6D}"/>
                </a:ext>
              </a:extLst>
            </p:cNvPr>
            <p:cNvSpPr/>
            <p:nvPr/>
          </p:nvSpPr>
          <p:spPr bwMode="auto">
            <a:xfrm>
              <a:off x="8440691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221">
              <a:extLst>
                <a:ext uri="{FF2B5EF4-FFF2-40B4-BE49-F238E27FC236}">
                  <a16:creationId xmlns:a16="http://schemas.microsoft.com/office/drawing/2014/main" id="{EA537A49-6A54-41E3-9355-4EDE63BB1D34}"/>
                </a:ext>
              </a:extLst>
            </p:cNvPr>
            <p:cNvSpPr/>
            <p:nvPr/>
          </p:nvSpPr>
          <p:spPr bwMode="auto">
            <a:xfrm>
              <a:off x="8440691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222">
              <a:extLst>
                <a:ext uri="{FF2B5EF4-FFF2-40B4-BE49-F238E27FC236}">
                  <a16:creationId xmlns:a16="http://schemas.microsoft.com/office/drawing/2014/main" id="{29F3D2B6-EDE2-4F8A-A75C-8D39049383F9}"/>
                </a:ext>
              </a:extLst>
            </p:cNvPr>
            <p:cNvSpPr/>
            <p:nvPr/>
          </p:nvSpPr>
          <p:spPr bwMode="auto">
            <a:xfrm>
              <a:off x="8775974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223">
              <a:extLst>
                <a:ext uri="{FF2B5EF4-FFF2-40B4-BE49-F238E27FC236}">
                  <a16:creationId xmlns:a16="http://schemas.microsoft.com/office/drawing/2014/main" id="{1333C35D-A1FE-4924-AEDA-CDDFB73C5CA5}"/>
                </a:ext>
              </a:extLst>
            </p:cNvPr>
            <p:cNvSpPr/>
            <p:nvPr/>
          </p:nvSpPr>
          <p:spPr bwMode="auto">
            <a:xfrm>
              <a:off x="8775974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224">
              <a:extLst>
                <a:ext uri="{FF2B5EF4-FFF2-40B4-BE49-F238E27FC236}">
                  <a16:creationId xmlns:a16="http://schemas.microsoft.com/office/drawing/2014/main" id="{50894C84-81A3-468A-94F4-31E6CBB87D9D}"/>
                </a:ext>
              </a:extLst>
            </p:cNvPr>
            <p:cNvSpPr/>
            <p:nvPr/>
          </p:nvSpPr>
          <p:spPr bwMode="auto">
            <a:xfrm>
              <a:off x="11220160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225">
              <a:extLst>
                <a:ext uri="{FF2B5EF4-FFF2-40B4-BE49-F238E27FC236}">
                  <a16:creationId xmlns:a16="http://schemas.microsoft.com/office/drawing/2014/main" id="{1A7ECAB0-91E5-4A29-A9D9-E2065543C15C}"/>
                </a:ext>
              </a:extLst>
            </p:cNvPr>
            <p:cNvSpPr/>
            <p:nvPr/>
          </p:nvSpPr>
          <p:spPr bwMode="auto">
            <a:xfrm>
              <a:off x="11220160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226">
              <a:extLst>
                <a:ext uri="{FF2B5EF4-FFF2-40B4-BE49-F238E27FC236}">
                  <a16:creationId xmlns:a16="http://schemas.microsoft.com/office/drawing/2014/main" id="{83E96B90-A36D-4008-811E-043EB9C66581}"/>
                </a:ext>
              </a:extLst>
            </p:cNvPr>
            <p:cNvSpPr/>
            <p:nvPr/>
          </p:nvSpPr>
          <p:spPr bwMode="auto">
            <a:xfrm>
              <a:off x="10850860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227">
              <a:extLst>
                <a:ext uri="{FF2B5EF4-FFF2-40B4-BE49-F238E27FC236}">
                  <a16:creationId xmlns:a16="http://schemas.microsoft.com/office/drawing/2014/main" id="{7EF62858-18CA-446D-89EC-5DF9BFB37003}"/>
                </a:ext>
              </a:extLst>
            </p:cNvPr>
            <p:cNvSpPr/>
            <p:nvPr/>
          </p:nvSpPr>
          <p:spPr bwMode="auto">
            <a:xfrm>
              <a:off x="10850860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28">
              <a:extLst>
                <a:ext uri="{FF2B5EF4-FFF2-40B4-BE49-F238E27FC236}">
                  <a16:creationId xmlns:a16="http://schemas.microsoft.com/office/drawing/2014/main" id="{08CA6681-C157-42AF-A30C-5C394A7D2280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229">
              <a:extLst>
                <a:ext uri="{FF2B5EF4-FFF2-40B4-BE49-F238E27FC236}">
                  <a16:creationId xmlns:a16="http://schemas.microsoft.com/office/drawing/2014/main" id="{60396333-03BE-4AF0-8D26-42E31767C18E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230">
              <a:extLst>
                <a:ext uri="{FF2B5EF4-FFF2-40B4-BE49-F238E27FC236}">
                  <a16:creationId xmlns:a16="http://schemas.microsoft.com/office/drawing/2014/main" id="{08185EA2-75BA-4A9B-BDD9-132F34DF606A}"/>
                </a:ext>
              </a:extLst>
            </p:cNvPr>
            <p:cNvSpPr/>
            <p:nvPr/>
          </p:nvSpPr>
          <p:spPr bwMode="auto">
            <a:xfrm>
              <a:off x="6088835" y="2293651"/>
              <a:ext cx="1326563" cy="1151688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231">
              <a:extLst>
                <a:ext uri="{FF2B5EF4-FFF2-40B4-BE49-F238E27FC236}">
                  <a16:creationId xmlns:a16="http://schemas.microsoft.com/office/drawing/2014/main" id="{94E2FB48-74C2-4FF2-BE1A-F577B91A40F1}"/>
                </a:ext>
              </a:extLst>
            </p:cNvPr>
            <p:cNvSpPr/>
            <p:nvPr/>
          </p:nvSpPr>
          <p:spPr bwMode="auto">
            <a:xfrm>
              <a:off x="9067527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232">
              <a:extLst>
                <a:ext uri="{FF2B5EF4-FFF2-40B4-BE49-F238E27FC236}">
                  <a16:creationId xmlns:a16="http://schemas.microsoft.com/office/drawing/2014/main" id="{62CD5495-5D88-42EF-8A8A-66EC5942EF4A}"/>
                </a:ext>
              </a:extLst>
            </p:cNvPr>
            <p:cNvSpPr/>
            <p:nvPr/>
          </p:nvSpPr>
          <p:spPr bwMode="auto">
            <a:xfrm>
              <a:off x="9067527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233">
              <a:extLst>
                <a:ext uri="{FF2B5EF4-FFF2-40B4-BE49-F238E27FC236}">
                  <a16:creationId xmlns:a16="http://schemas.microsoft.com/office/drawing/2014/main" id="{532EBD6F-68F3-46FF-BED7-709C91339E7F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234">
              <a:extLst>
                <a:ext uri="{FF2B5EF4-FFF2-40B4-BE49-F238E27FC236}">
                  <a16:creationId xmlns:a16="http://schemas.microsoft.com/office/drawing/2014/main" id="{D701FE3E-C2E0-4F06-B302-8C4B4424D993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235">
              <a:extLst>
                <a:ext uri="{FF2B5EF4-FFF2-40B4-BE49-F238E27FC236}">
                  <a16:creationId xmlns:a16="http://schemas.microsoft.com/office/drawing/2014/main" id="{5C8AFCEB-C7F4-44C3-A49D-3F99CDBE9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7116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236">
              <a:extLst>
                <a:ext uri="{FF2B5EF4-FFF2-40B4-BE49-F238E27FC236}">
                  <a16:creationId xmlns:a16="http://schemas.microsoft.com/office/drawing/2014/main" id="{FA76B76A-91DA-4373-B8A1-5E07A48E7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7116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237">
              <a:extLst>
                <a:ext uri="{FF2B5EF4-FFF2-40B4-BE49-F238E27FC236}">
                  <a16:creationId xmlns:a16="http://schemas.microsoft.com/office/drawing/2014/main" id="{BA33CDA4-3FFA-4376-98F2-07CA327D7F31}"/>
                </a:ext>
              </a:extLst>
            </p:cNvPr>
            <p:cNvSpPr/>
            <p:nvPr/>
          </p:nvSpPr>
          <p:spPr bwMode="auto">
            <a:xfrm>
              <a:off x="10112258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238">
              <a:extLst>
                <a:ext uri="{FF2B5EF4-FFF2-40B4-BE49-F238E27FC236}">
                  <a16:creationId xmlns:a16="http://schemas.microsoft.com/office/drawing/2014/main" id="{B4F2A1DC-DE82-4344-97E9-CE559BC9AD47}"/>
                </a:ext>
              </a:extLst>
            </p:cNvPr>
            <p:cNvSpPr/>
            <p:nvPr/>
          </p:nvSpPr>
          <p:spPr bwMode="auto">
            <a:xfrm>
              <a:off x="10112258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239">
              <a:extLst>
                <a:ext uri="{FF2B5EF4-FFF2-40B4-BE49-F238E27FC236}">
                  <a16:creationId xmlns:a16="http://schemas.microsoft.com/office/drawing/2014/main" id="{EB311CF9-FBCE-4E17-B522-798721FC5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240">
              <a:extLst>
                <a:ext uri="{FF2B5EF4-FFF2-40B4-BE49-F238E27FC236}">
                  <a16:creationId xmlns:a16="http://schemas.microsoft.com/office/drawing/2014/main" id="{66B05B73-6B2D-47D6-A79A-252618BE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241">
              <a:extLst>
                <a:ext uri="{FF2B5EF4-FFF2-40B4-BE49-F238E27FC236}">
                  <a16:creationId xmlns:a16="http://schemas.microsoft.com/office/drawing/2014/main" id="{53693191-EACB-4CB1-90F9-38FA14ED5426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242">
              <a:extLst>
                <a:ext uri="{FF2B5EF4-FFF2-40B4-BE49-F238E27FC236}">
                  <a16:creationId xmlns:a16="http://schemas.microsoft.com/office/drawing/2014/main" id="{B59075E7-62E7-4E77-9F64-91205B9A1ACD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243">
              <a:extLst>
                <a:ext uri="{FF2B5EF4-FFF2-40B4-BE49-F238E27FC236}">
                  <a16:creationId xmlns:a16="http://schemas.microsoft.com/office/drawing/2014/main" id="{E5A2F9E5-FF45-40D9-AA52-9DFD838098A6}"/>
                </a:ext>
              </a:extLst>
            </p:cNvPr>
            <p:cNvSpPr/>
            <p:nvPr/>
          </p:nvSpPr>
          <p:spPr bwMode="auto">
            <a:xfrm>
              <a:off x="7084968" y="2862209"/>
              <a:ext cx="1326566" cy="115168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244">
              <a:extLst>
                <a:ext uri="{FF2B5EF4-FFF2-40B4-BE49-F238E27FC236}">
                  <a16:creationId xmlns:a16="http://schemas.microsoft.com/office/drawing/2014/main" id="{AE854C68-9852-4F36-9075-F21C129140E7}"/>
                </a:ext>
              </a:extLst>
            </p:cNvPr>
            <p:cNvSpPr/>
            <p:nvPr/>
          </p:nvSpPr>
          <p:spPr bwMode="auto">
            <a:xfrm>
              <a:off x="7366802" y="3114900"/>
              <a:ext cx="646276" cy="651164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245">
              <a:extLst>
                <a:ext uri="{FF2B5EF4-FFF2-40B4-BE49-F238E27FC236}">
                  <a16:creationId xmlns:a16="http://schemas.microsoft.com/office/drawing/2014/main" id="{FC1ABC2C-85DF-4EE4-BD9A-ED6D4C1BCD6A}"/>
                </a:ext>
              </a:extLst>
            </p:cNvPr>
            <p:cNvSpPr/>
            <p:nvPr/>
          </p:nvSpPr>
          <p:spPr bwMode="auto">
            <a:xfrm>
              <a:off x="8003360" y="3425904"/>
              <a:ext cx="1355718" cy="117112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Oval 246">
              <a:extLst>
                <a:ext uri="{FF2B5EF4-FFF2-40B4-BE49-F238E27FC236}">
                  <a16:creationId xmlns:a16="http://schemas.microsoft.com/office/drawing/2014/main" id="{D8F8F307-4BC2-4E6C-9D06-A4BC38A5E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247">
              <a:extLst>
                <a:ext uri="{FF2B5EF4-FFF2-40B4-BE49-F238E27FC236}">
                  <a16:creationId xmlns:a16="http://schemas.microsoft.com/office/drawing/2014/main" id="{C1241B6F-FD97-430A-BDE5-B8E7B8728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Oval 248">
              <a:extLst>
                <a:ext uri="{FF2B5EF4-FFF2-40B4-BE49-F238E27FC236}">
                  <a16:creationId xmlns:a16="http://schemas.microsoft.com/office/drawing/2014/main" id="{05215689-65FF-4A9B-92EC-F7E4DBDD3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380" y="3367589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Oval 249">
              <a:extLst>
                <a:ext uri="{FF2B5EF4-FFF2-40B4-BE49-F238E27FC236}">
                  <a16:creationId xmlns:a16="http://schemas.microsoft.com/office/drawing/2014/main" id="{0C95F676-191E-4427-907C-60CA66CB3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380" y="4509554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Oval 250">
              <a:extLst>
                <a:ext uri="{FF2B5EF4-FFF2-40B4-BE49-F238E27FC236}">
                  <a16:creationId xmlns:a16="http://schemas.microsoft.com/office/drawing/2014/main" id="{B2E392DB-8F92-482B-8C9D-75F5158B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6" y="3367590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Oval 251">
              <a:extLst>
                <a:ext uri="{FF2B5EF4-FFF2-40B4-BE49-F238E27FC236}">
                  <a16:creationId xmlns:a16="http://schemas.microsoft.com/office/drawing/2014/main" id="{F8CEB2F1-B15D-40B8-8008-57772EF7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904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252">
              <a:extLst>
                <a:ext uri="{FF2B5EF4-FFF2-40B4-BE49-F238E27FC236}">
                  <a16:creationId xmlns:a16="http://schemas.microsoft.com/office/drawing/2014/main" id="{CCD18709-0359-4AEE-87C5-B3DFA0A676C0}"/>
                </a:ext>
              </a:extLst>
            </p:cNvPr>
            <p:cNvSpPr/>
            <p:nvPr/>
          </p:nvSpPr>
          <p:spPr bwMode="auto">
            <a:xfrm>
              <a:off x="9062669" y="1700801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Oval 253">
              <a:extLst>
                <a:ext uri="{FF2B5EF4-FFF2-40B4-BE49-F238E27FC236}">
                  <a16:creationId xmlns:a16="http://schemas.microsoft.com/office/drawing/2014/main" id="{A49EE91C-4C38-45CD-ACE3-364E3C9E1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8" y="2215901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Oval 254">
              <a:extLst>
                <a:ext uri="{FF2B5EF4-FFF2-40B4-BE49-F238E27FC236}">
                  <a16:creationId xmlns:a16="http://schemas.microsoft.com/office/drawing/2014/main" id="{FBAA62D2-7668-4931-BFD3-FEEDC4ED0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657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Oval 255">
              <a:extLst>
                <a:ext uri="{FF2B5EF4-FFF2-40B4-BE49-F238E27FC236}">
                  <a16:creationId xmlns:a16="http://schemas.microsoft.com/office/drawing/2014/main" id="{2AB41770-13BD-4DA9-8FD3-65B461D8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Oval 256">
              <a:extLst>
                <a:ext uri="{FF2B5EF4-FFF2-40B4-BE49-F238E27FC236}">
                  <a16:creationId xmlns:a16="http://schemas.microsoft.com/office/drawing/2014/main" id="{BCA20738-1456-4A43-A0B5-AB4F823C4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Oval 257">
              <a:extLst>
                <a:ext uri="{FF2B5EF4-FFF2-40B4-BE49-F238E27FC236}">
                  <a16:creationId xmlns:a16="http://schemas.microsoft.com/office/drawing/2014/main" id="{6F691A6C-9A92-4C18-A10D-DD92AC549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258">
              <a:extLst>
                <a:ext uri="{FF2B5EF4-FFF2-40B4-BE49-F238E27FC236}">
                  <a16:creationId xmlns:a16="http://schemas.microsoft.com/office/drawing/2014/main" id="{DF20334D-C5ED-4941-919E-5D614635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259">
              <a:extLst>
                <a:ext uri="{FF2B5EF4-FFF2-40B4-BE49-F238E27FC236}">
                  <a16:creationId xmlns:a16="http://schemas.microsoft.com/office/drawing/2014/main" id="{BE5E85D0-4193-402A-BD27-01D5BC5C8F58}"/>
                </a:ext>
              </a:extLst>
            </p:cNvPr>
            <p:cNvSpPr/>
            <p:nvPr/>
          </p:nvSpPr>
          <p:spPr bwMode="auto">
            <a:xfrm>
              <a:off x="10107398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260">
              <a:extLst>
                <a:ext uri="{FF2B5EF4-FFF2-40B4-BE49-F238E27FC236}">
                  <a16:creationId xmlns:a16="http://schemas.microsoft.com/office/drawing/2014/main" id="{E6BD1B79-CDA1-4CC6-920F-8C7A5253F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657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261">
              <a:extLst>
                <a:ext uri="{FF2B5EF4-FFF2-40B4-BE49-F238E27FC236}">
                  <a16:creationId xmlns:a16="http://schemas.microsoft.com/office/drawing/2014/main" id="{D4E792BB-1F96-454B-9176-A4CBA9BE5629}"/>
                </a:ext>
              </a:extLst>
            </p:cNvPr>
            <p:cNvSpPr/>
            <p:nvPr/>
          </p:nvSpPr>
          <p:spPr bwMode="auto">
            <a:xfrm>
              <a:off x="6025660" y="3435622"/>
              <a:ext cx="354724" cy="58799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Oval 262">
              <a:extLst>
                <a:ext uri="{FF2B5EF4-FFF2-40B4-BE49-F238E27FC236}">
                  <a16:creationId xmlns:a16="http://schemas.microsoft.com/office/drawing/2014/main" id="{B6D20C9F-3813-40F8-BF1D-D94FC3B6D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86" y="3945860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Oval 263">
              <a:extLst>
                <a:ext uri="{FF2B5EF4-FFF2-40B4-BE49-F238E27FC236}">
                  <a16:creationId xmlns:a16="http://schemas.microsoft.com/office/drawing/2014/main" id="{A3BFBBBD-E069-47E8-93A1-7B102D4D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679" y="3372448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264">
              <a:extLst>
                <a:ext uri="{FF2B5EF4-FFF2-40B4-BE49-F238E27FC236}">
                  <a16:creationId xmlns:a16="http://schemas.microsoft.com/office/drawing/2014/main" id="{2219D1BF-0B1C-4D3A-8543-2AB4F87D3882}"/>
                </a:ext>
              </a:extLst>
            </p:cNvPr>
            <p:cNvSpPr/>
            <p:nvPr/>
          </p:nvSpPr>
          <p:spPr bwMode="auto">
            <a:xfrm>
              <a:off x="10991774" y="2847628"/>
              <a:ext cx="354724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Oval 265">
              <a:extLst>
                <a:ext uri="{FF2B5EF4-FFF2-40B4-BE49-F238E27FC236}">
                  <a16:creationId xmlns:a16="http://schemas.microsoft.com/office/drawing/2014/main" id="{52AFE4B3-B227-46ED-8C8D-D600E524C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Oval 266">
              <a:extLst>
                <a:ext uri="{FF2B5EF4-FFF2-40B4-BE49-F238E27FC236}">
                  <a16:creationId xmlns:a16="http://schemas.microsoft.com/office/drawing/2014/main" id="{D098A82D-B204-4DCC-9E7B-878DBC2AE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90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267">
              <a:extLst>
                <a:ext uri="{FF2B5EF4-FFF2-40B4-BE49-F238E27FC236}">
                  <a16:creationId xmlns:a16="http://schemas.microsoft.com/office/drawing/2014/main" id="{C41AFF0A-12C9-4DB5-860E-F7F2BFD26116}"/>
                </a:ext>
              </a:extLst>
            </p:cNvPr>
            <p:cNvSpPr/>
            <p:nvPr/>
          </p:nvSpPr>
          <p:spPr bwMode="auto">
            <a:xfrm>
              <a:off x="8115122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Oval 268">
              <a:extLst>
                <a:ext uri="{FF2B5EF4-FFF2-40B4-BE49-F238E27FC236}">
                  <a16:creationId xmlns:a16="http://schemas.microsoft.com/office/drawing/2014/main" id="{EBB8B128-1745-4E39-9E90-FB694580F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9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Oval 269">
              <a:extLst>
                <a:ext uri="{FF2B5EF4-FFF2-40B4-BE49-F238E27FC236}">
                  <a16:creationId xmlns:a16="http://schemas.microsoft.com/office/drawing/2014/main" id="{D4C5F41A-FD59-4FF7-9FF9-C92952174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929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270">
              <a:extLst>
                <a:ext uri="{FF2B5EF4-FFF2-40B4-BE49-F238E27FC236}">
                  <a16:creationId xmlns:a16="http://schemas.microsoft.com/office/drawing/2014/main" id="{4854F92A-38DF-41D3-B8E0-835D9FD1B7A0}"/>
                </a:ext>
              </a:extLst>
            </p:cNvPr>
            <p:cNvSpPr/>
            <p:nvPr/>
          </p:nvSpPr>
          <p:spPr bwMode="auto">
            <a:xfrm>
              <a:off x="8115122" y="553975"/>
              <a:ext cx="349863" cy="587993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Oval 271">
              <a:extLst>
                <a:ext uri="{FF2B5EF4-FFF2-40B4-BE49-F238E27FC236}">
                  <a16:creationId xmlns:a16="http://schemas.microsoft.com/office/drawing/2014/main" id="{D7AD4E8C-BE43-4CC4-8393-FB60D67F7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490805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272">
              <a:extLst>
                <a:ext uri="{FF2B5EF4-FFF2-40B4-BE49-F238E27FC236}">
                  <a16:creationId xmlns:a16="http://schemas.microsoft.com/office/drawing/2014/main" id="{824D4EF8-1606-44A2-A51D-3D98228EB049}"/>
                </a:ext>
              </a:extLst>
            </p:cNvPr>
            <p:cNvSpPr/>
            <p:nvPr/>
          </p:nvSpPr>
          <p:spPr bwMode="auto">
            <a:xfrm>
              <a:off x="6025662" y="1710520"/>
              <a:ext cx="354724" cy="583132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Oval 273">
              <a:extLst>
                <a:ext uri="{FF2B5EF4-FFF2-40B4-BE49-F238E27FC236}">
                  <a16:creationId xmlns:a16="http://schemas.microsoft.com/office/drawing/2014/main" id="{EDDEA7D9-982C-4011-BFF1-5FF5257E8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679" y="2220764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Oval 274">
              <a:extLst>
                <a:ext uri="{FF2B5EF4-FFF2-40B4-BE49-F238E27FC236}">
                  <a16:creationId xmlns:a16="http://schemas.microsoft.com/office/drawing/2014/main" id="{70486725-6C74-4AB6-AE89-2D25AF806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86" y="1647349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Freeform 275">
              <a:extLst>
                <a:ext uri="{FF2B5EF4-FFF2-40B4-BE49-F238E27FC236}">
                  <a16:creationId xmlns:a16="http://schemas.microsoft.com/office/drawing/2014/main" id="{E5117608-C1D6-46E5-BFBD-DBCE624B2536}"/>
                </a:ext>
              </a:extLst>
            </p:cNvPr>
            <p:cNvSpPr/>
            <p:nvPr/>
          </p:nvSpPr>
          <p:spPr bwMode="auto">
            <a:xfrm>
              <a:off x="7070394" y="2857347"/>
              <a:ext cx="1005855" cy="1171125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Oval 276">
              <a:extLst>
                <a:ext uri="{FF2B5EF4-FFF2-40B4-BE49-F238E27FC236}">
                  <a16:creationId xmlns:a16="http://schemas.microsoft.com/office/drawing/2014/main" id="{3E8B678D-CC60-4294-AC69-85A966806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365" y="3372447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Oval 277">
              <a:extLst>
                <a:ext uri="{FF2B5EF4-FFF2-40B4-BE49-F238E27FC236}">
                  <a16:creationId xmlns:a16="http://schemas.microsoft.com/office/drawing/2014/main" id="{3B0061BF-9F4C-4030-91DA-BB7A97708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648" y="2789315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Oval 278">
              <a:extLst>
                <a:ext uri="{FF2B5EF4-FFF2-40B4-BE49-F238E27FC236}">
                  <a16:creationId xmlns:a16="http://schemas.microsoft.com/office/drawing/2014/main" id="{02877A51-9F7F-46B6-9436-D1756BB46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648" y="394100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Oval 279">
              <a:extLst>
                <a:ext uri="{FF2B5EF4-FFF2-40B4-BE49-F238E27FC236}">
                  <a16:creationId xmlns:a16="http://schemas.microsoft.com/office/drawing/2014/main" id="{28994C5E-AABE-4FCC-A59D-BB5DD655B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278931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Freeform 280">
              <a:extLst>
                <a:ext uri="{FF2B5EF4-FFF2-40B4-BE49-F238E27FC236}">
                  <a16:creationId xmlns:a16="http://schemas.microsoft.com/office/drawing/2014/main" id="{D0E6359C-BA88-4646-B79D-536A53B15CE8}"/>
                </a:ext>
              </a:extLst>
            </p:cNvPr>
            <p:cNvSpPr/>
            <p:nvPr/>
          </p:nvSpPr>
          <p:spPr bwMode="auto">
            <a:xfrm>
              <a:off x="8003362" y="2274214"/>
              <a:ext cx="1355718" cy="1166264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Oval 281">
              <a:extLst>
                <a:ext uri="{FF2B5EF4-FFF2-40B4-BE49-F238E27FC236}">
                  <a16:creationId xmlns:a16="http://schemas.microsoft.com/office/drawing/2014/main" id="{22257715-4C04-45FA-AF11-F49F21F7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382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Freeform 282">
              <a:extLst>
                <a:ext uri="{FF2B5EF4-FFF2-40B4-BE49-F238E27FC236}">
                  <a16:creationId xmlns:a16="http://schemas.microsoft.com/office/drawing/2014/main" id="{79794570-4CD6-4ACF-9303-764C0F11B35C}"/>
                </a:ext>
              </a:extLst>
            </p:cNvPr>
            <p:cNvSpPr/>
            <p:nvPr/>
          </p:nvSpPr>
          <p:spPr bwMode="auto">
            <a:xfrm>
              <a:off x="7065534" y="1695942"/>
              <a:ext cx="1000997" cy="597709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Oval 283">
              <a:extLst>
                <a:ext uri="{FF2B5EF4-FFF2-40B4-BE49-F238E27FC236}">
                  <a16:creationId xmlns:a16="http://schemas.microsoft.com/office/drawing/2014/main" id="{38CAFC5A-3F65-462D-84BB-765B09920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650" y="1642486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Freeform 284">
              <a:extLst>
                <a:ext uri="{FF2B5EF4-FFF2-40B4-BE49-F238E27FC236}">
                  <a16:creationId xmlns:a16="http://schemas.microsoft.com/office/drawing/2014/main" id="{635573B4-F0E8-4041-9533-E8FAC4717628}"/>
                </a:ext>
              </a:extLst>
            </p:cNvPr>
            <p:cNvSpPr/>
            <p:nvPr/>
          </p:nvSpPr>
          <p:spPr bwMode="auto">
            <a:xfrm>
              <a:off x="10044230" y="3425902"/>
              <a:ext cx="1350860" cy="117112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Oval 285">
              <a:extLst>
                <a:ext uri="{FF2B5EF4-FFF2-40B4-BE49-F238E27FC236}">
                  <a16:creationId xmlns:a16="http://schemas.microsoft.com/office/drawing/2014/main" id="{219E8C28-B299-4971-8C3F-32CAC18BC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Oval 286">
              <a:extLst>
                <a:ext uri="{FF2B5EF4-FFF2-40B4-BE49-F238E27FC236}">
                  <a16:creationId xmlns:a16="http://schemas.microsoft.com/office/drawing/2014/main" id="{142B5655-BA4D-40BA-818F-D29272707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88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Oval 287">
              <a:extLst>
                <a:ext uri="{FF2B5EF4-FFF2-40B4-BE49-F238E27FC236}">
                  <a16:creationId xmlns:a16="http://schemas.microsoft.com/office/drawing/2014/main" id="{7B1E573E-73F0-418D-894B-46B95CFA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Oval 288">
              <a:extLst>
                <a:ext uri="{FF2B5EF4-FFF2-40B4-BE49-F238E27FC236}">
                  <a16:creationId xmlns:a16="http://schemas.microsoft.com/office/drawing/2014/main" id="{DEABB701-C854-4161-A6E5-7226DE2F2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Oval 289">
              <a:extLst>
                <a:ext uri="{FF2B5EF4-FFF2-40B4-BE49-F238E27FC236}">
                  <a16:creationId xmlns:a16="http://schemas.microsoft.com/office/drawing/2014/main" id="{689612CF-5792-404D-AA78-3AEBD313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Freeform 290">
              <a:extLst>
                <a:ext uri="{FF2B5EF4-FFF2-40B4-BE49-F238E27FC236}">
                  <a16:creationId xmlns:a16="http://schemas.microsoft.com/office/drawing/2014/main" id="{76D56F61-ED1F-4414-B8DC-811466D816AC}"/>
                </a:ext>
              </a:extLst>
            </p:cNvPr>
            <p:cNvSpPr/>
            <p:nvPr/>
          </p:nvSpPr>
          <p:spPr bwMode="auto">
            <a:xfrm>
              <a:off x="6025660" y="2279077"/>
              <a:ext cx="1346002" cy="592851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Rectangle 291">
              <a:extLst>
                <a:ext uri="{FF2B5EF4-FFF2-40B4-BE49-F238E27FC236}">
                  <a16:creationId xmlns:a16="http://schemas.microsoft.com/office/drawing/2014/main" id="{64D01349-75A3-48A2-88E0-50C52AAE9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66" y="3430761"/>
              <a:ext cx="655992" cy="2915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Oval 292">
              <a:extLst>
                <a:ext uri="{FF2B5EF4-FFF2-40B4-BE49-F238E27FC236}">
                  <a16:creationId xmlns:a16="http://schemas.microsoft.com/office/drawing/2014/main" id="{1183736E-97B4-4B1D-8D33-2BAEADF09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86" y="2794175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Oval 293">
              <a:extLst>
                <a:ext uri="{FF2B5EF4-FFF2-40B4-BE49-F238E27FC236}">
                  <a16:creationId xmlns:a16="http://schemas.microsoft.com/office/drawing/2014/main" id="{7D446154-B69A-42DE-A497-B41A6423B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365" y="222076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294">
              <a:extLst>
                <a:ext uri="{FF2B5EF4-FFF2-40B4-BE49-F238E27FC236}">
                  <a16:creationId xmlns:a16="http://schemas.microsoft.com/office/drawing/2014/main" id="{4635EE1F-4EBA-4843-9F5B-F773CA524594}"/>
                </a:ext>
              </a:extLst>
            </p:cNvPr>
            <p:cNvSpPr/>
            <p:nvPr/>
          </p:nvSpPr>
          <p:spPr bwMode="auto">
            <a:xfrm>
              <a:off x="9062669" y="2842770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295">
              <a:extLst>
                <a:ext uri="{FF2B5EF4-FFF2-40B4-BE49-F238E27FC236}">
                  <a16:creationId xmlns:a16="http://schemas.microsoft.com/office/drawing/2014/main" id="{BE9C602E-8705-4FD8-A02B-578C391E9A85}"/>
                </a:ext>
              </a:extLst>
            </p:cNvPr>
            <p:cNvSpPr/>
            <p:nvPr/>
          </p:nvSpPr>
          <p:spPr bwMode="auto">
            <a:xfrm>
              <a:off x="9106402" y="5146140"/>
              <a:ext cx="1350860" cy="1166264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Oval 296">
              <a:extLst>
                <a:ext uri="{FF2B5EF4-FFF2-40B4-BE49-F238E27FC236}">
                  <a16:creationId xmlns:a16="http://schemas.microsoft.com/office/drawing/2014/main" id="{3009E465-85A7-4BC1-8D66-BE5FB6AB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640" y="566124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Oval 297">
              <a:extLst>
                <a:ext uri="{FF2B5EF4-FFF2-40B4-BE49-F238E27FC236}">
                  <a16:creationId xmlns:a16="http://schemas.microsoft.com/office/drawing/2014/main" id="{6D71A460-82F8-4AA4-8B60-93561D6D6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5661243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Oval 298">
              <a:extLst>
                <a:ext uri="{FF2B5EF4-FFF2-40B4-BE49-F238E27FC236}">
                  <a16:creationId xmlns:a16="http://schemas.microsoft.com/office/drawing/2014/main" id="{0440F26E-E126-43F4-8BAF-4F7ED090D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Oval 299">
              <a:extLst>
                <a:ext uri="{FF2B5EF4-FFF2-40B4-BE49-F238E27FC236}">
                  <a16:creationId xmlns:a16="http://schemas.microsoft.com/office/drawing/2014/main" id="{E1142B5E-1816-4227-B984-E4F5F6A8E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622979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Oval 300">
              <a:extLst>
                <a:ext uri="{FF2B5EF4-FFF2-40B4-BE49-F238E27FC236}">
                  <a16:creationId xmlns:a16="http://schemas.microsoft.com/office/drawing/2014/main" id="{9551827E-63BB-4003-9447-E33B538F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Freeform 301">
              <a:extLst>
                <a:ext uri="{FF2B5EF4-FFF2-40B4-BE49-F238E27FC236}">
                  <a16:creationId xmlns:a16="http://schemas.microsoft.com/office/drawing/2014/main" id="{B5E2C26D-C8A2-4FB5-9E75-56F2A5C5F569}"/>
                </a:ext>
              </a:extLst>
            </p:cNvPr>
            <p:cNvSpPr/>
            <p:nvPr/>
          </p:nvSpPr>
          <p:spPr bwMode="auto">
            <a:xfrm>
              <a:off x="10000495" y="4582447"/>
              <a:ext cx="354724" cy="583132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Freeform 302">
              <a:extLst>
                <a:ext uri="{FF2B5EF4-FFF2-40B4-BE49-F238E27FC236}">
                  <a16:creationId xmlns:a16="http://schemas.microsoft.com/office/drawing/2014/main" id="{D71F2CDD-24CF-4752-B172-380E8127CC8D}"/>
                </a:ext>
              </a:extLst>
            </p:cNvPr>
            <p:cNvSpPr/>
            <p:nvPr/>
          </p:nvSpPr>
          <p:spPr bwMode="auto">
            <a:xfrm>
              <a:off x="9004359" y="3999315"/>
              <a:ext cx="1005855" cy="1166264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Freeform 304">
              <a:extLst>
                <a:ext uri="{FF2B5EF4-FFF2-40B4-BE49-F238E27FC236}">
                  <a16:creationId xmlns:a16="http://schemas.microsoft.com/office/drawing/2014/main" id="{BC06CB90-40B7-41AC-8C6E-197ACB2B898D}"/>
                </a:ext>
              </a:extLst>
            </p:cNvPr>
            <p:cNvSpPr/>
            <p:nvPr/>
          </p:nvSpPr>
          <p:spPr bwMode="auto">
            <a:xfrm>
              <a:off x="10000497" y="4626179"/>
              <a:ext cx="2191505" cy="2220763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531" name="矩形 102">
            <a:extLst>
              <a:ext uri="{FF2B5EF4-FFF2-40B4-BE49-F238E27FC236}">
                <a16:creationId xmlns:a16="http://schemas.microsoft.com/office/drawing/2014/main" id="{4C683B60-CED2-478C-A49B-3E946342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619375"/>
            <a:ext cx="1501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</a:rPr>
              <a:t>第五章</a:t>
            </a:r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</a:p>
        </p:txBody>
      </p:sp>
      <p:grpSp>
        <p:nvGrpSpPr>
          <p:cNvPr id="22532" name="组合 2">
            <a:extLst>
              <a:ext uri="{FF2B5EF4-FFF2-40B4-BE49-F238E27FC236}">
                <a16:creationId xmlns:a16="http://schemas.microsoft.com/office/drawing/2014/main" id="{725E9CC4-2AE5-4F8E-930F-BD97C193BE98}"/>
              </a:ext>
            </a:extLst>
          </p:cNvPr>
          <p:cNvGrpSpPr>
            <a:grpSpLocks/>
          </p:cNvGrpSpPr>
          <p:nvPr/>
        </p:nvGrpSpPr>
        <p:grpSpPr bwMode="auto">
          <a:xfrm>
            <a:off x="6767513" y="4912967"/>
            <a:ext cx="3790482" cy="339484"/>
            <a:chOff x="6805613" y="4593880"/>
            <a:chExt cx="3790482" cy="339485"/>
          </a:xfrm>
        </p:grpSpPr>
        <p:sp>
          <p:nvSpPr>
            <p:cNvPr id="106" name="任意多边形 22">
              <a:extLst>
                <a:ext uri="{FF2B5EF4-FFF2-40B4-BE49-F238E27FC236}">
                  <a16:creationId xmlns:a16="http://schemas.microsoft.com/office/drawing/2014/main" id="{991DF86E-7247-442F-9B15-76C00633F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5613" y="4593880"/>
              <a:ext cx="319087" cy="297208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600"/>
            </a:p>
          </p:txBody>
        </p:sp>
        <p:sp>
          <p:nvSpPr>
            <p:cNvPr id="22538" name="文本框 37">
              <a:extLst>
                <a:ext uri="{FF2B5EF4-FFF2-40B4-BE49-F238E27FC236}">
                  <a16:creationId xmlns:a16="http://schemas.microsoft.com/office/drawing/2014/main" id="{72D22363-EA1E-49A0-ABB9-9EA0CC93E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4700" y="4594810"/>
              <a:ext cx="3471395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3B3838"/>
                  </a:solidFill>
                </a:rPr>
                <a:t>单位：郑州澍青医学高等专科学校</a:t>
              </a:r>
            </a:p>
          </p:txBody>
        </p:sp>
      </p:grpSp>
      <p:sp>
        <p:nvSpPr>
          <p:cNvPr id="24583" name="文本框 107">
            <a:extLst>
              <a:ext uri="{FF2B5EF4-FFF2-40B4-BE49-F238E27FC236}">
                <a16:creationId xmlns:a16="http://schemas.microsoft.com/office/drawing/2014/main" id="{F8CDCE6F-C7D8-4682-8C70-4934F76D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3443288"/>
            <a:ext cx="6381750" cy="903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solidFill>
                  <a:srgbClr val="2B2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清 洁 护 理</a:t>
            </a:r>
            <a:endParaRPr lang="en-US" altLang="zh-CN" sz="4800" b="1" dirty="0">
              <a:solidFill>
                <a:srgbClr val="2B2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34" name="组合 1">
            <a:extLst>
              <a:ext uri="{FF2B5EF4-FFF2-40B4-BE49-F238E27FC236}">
                <a16:creationId xmlns:a16="http://schemas.microsoft.com/office/drawing/2014/main" id="{4A7BAB14-6A23-4B5E-9E4C-4A77F493EABE}"/>
              </a:ext>
            </a:extLst>
          </p:cNvPr>
          <p:cNvGrpSpPr>
            <a:grpSpLocks/>
          </p:cNvGrpSpPr>
          <p:nvPr/>
        </p:nvGrpSpPr>
        <p:grpSpPr bwMode="auto">
          <a:xfrm>
            <a:off x="2549524" y="4845520"/>
            <a:ext cx="2684132" cy="498006"/>
            <a:chOff x="2643187" y="4426420"/>
            <a:chExt cx="2684132" cy="498006"/>
          </a:xfrm>
        </p:grpSpPr>
        <p:sp>
          <p:nvSpPr>
            <p:cNvPr id="22535" name="文本框 39">
              <a:extLst>
                <a:ext uri="{FF2B5EF4-FFF2-40B4-BE49-F238E27FC236}">
                  <a16:creationId xmlns:a16="http://schemas.microsoft.com/office/drawing/2014/main" id="{0BF8981E-3F44-49CA-85C4-CC8CD73A4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344" y="4562952"/>
              <a:ext cx="22129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3B3838"/>
                  </a:solidFill>
                </a:rPr>
                <a:t>主讲人：陈亚静</a:t>
              </a:r>
            </a:p>
          </p:txBody>
        </p:sp>
        <p:pic>
          <p:nvPicPr>
            <p:cNvPr id="22536" name="图形 2" descr="女学生">
              <a:extLst>
                <a:ext uri="{FF2B5EF4-FFF2-40B4-BE49-F238E27FC236}">
                  <a16:creationId xmlns:a16="http://schemas.microsoft.com/office/drawing/2014/main" id="{88F4BF37-67ED-4D65-83DD-2C7999040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87" y="4426420"/>
              <a:ext cx="500063" cy="49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一、皮肤清洁护理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床上擦浴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59221250-DF60-47E0-B25F-703E947A225E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97FF70-8099-4C66-806B-802FF638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" y="3530835"/>
            <a:ext cx="3787931" cy="27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6A7CB4E-3FC9-41D1-9793-C6A76BC2BC0A}"/>
              </a:ext>
            </a:extLst>
          </p:cNvPr>
          <p:cNvSpPr/>
          <p:nvPr/>
        </p:nvSpPr>
        <p:spPr>
          <a:xfrm>
            <a:off x="1047415" y="1196349"/>
            <a:ext cx="1889760" cy="7213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适用范围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9138EC0-E45E-4917-84D5-7EBD70C5F8D1}"/>
              </a:ext>
            </a:extLst>
          </p:cNvPr>
          <p:cNvSpPr/>
          <p:nvPr/>
        </p:nvSpPr>
        <p:spPr>
          <a:xfrm>
            <a:off x="1713330" y="3068320"/>
            <a:ext cx="1889760" cy="7213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目  的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E8DE020-CEE6-45D4-B2CD-3006EE8E31C7}"/>
              </a:ext>
            </a:extLst>
          </p:cNvPr>
          <p:cNvSpPr/>
          <p:nvPr/>
        </p:nvSpPr>
        <p:spPr>
          <a:xfrm>
            <a:off x="3523330" y="1131934"/>
            <a:ext cx="7573252" cy="11443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适用于病情较重、长期卧床、活动受限、身体虚弱而不能自理的患者。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7B2564C-C9FF-49BF-9650-E81E4B1AAF25}"/>
              </a:ext>
            </a:extLst>
          </p:cNvPr>
          <p:cNvSpPr/>
          <p:nvPr/>
        </p:nvSpPr>
        <p:spPr>
          <a:xfrm>
            <a:off x="3988143" y="3143894"/>
            <a:ext cx="7792469" cy="24605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4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去除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皮肤污垢，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保持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皮肤清洁，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增进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患者舒适。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 panose="02010600040101010101" charset="-122"/>
            </a:endParaRPr>
          </a:p>
          <a:p>
            <a:pPr marL="342900" indent="-342900">
              <a:lnSpc>
                <a:spcPts val="34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促进皮肤的血液循环，增强皮肤的排泄功能，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预防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感染和压疮等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并发症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的发生。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 panose="02010600040101010101" charset="-122"/>
            </a:endParaRPr>
          </a:p>
          <a:p>
            <a:pPr marL="342900" indent="-342900">
              <a:lnSpc>
                <a:spcPts val="34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观察患者的一般情况，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提供疾病信息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 panose="02010600040101010101" charset="-122"/>
            </a:endParaRPr>
          </a:p>
          <a:p>
            <a:pPr marL="342900" indent="-342900">
              <a:lnSpc>
                <a:spcPts val="34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活动肢体，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防止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肌肉挛缩和关节僵硬等并发症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9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一、皮肤清洁护理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床上擦浴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59221250-DF60-47E0-B25F-703E947A225E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97FF70-8099-4C66-806B-802FF638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" y="4068705"/>
            <a:ext cx="3047069" cy="22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587A304-A3D1-403A-BBF2-02E754225088}"/>
              </a:ext>
            </a:extLst>
          </p:cNvPr>
          <p:cNvSpPr/>
          <p:nvPr/>
        </p:nvSpPr>
        <p:spPr>
          <a:xfrm>
            <a:off x="1086683" y="1229933"/>
            <a:ext cx="1889760" cy="7213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准  备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032F115-D5C1-43E8-ACD8-E4BB424E41B1}"/>
              </a:ext>
            </a:extLst>
          </p:cNvPr>
          <p:cNvSpPr/>
          <p:nvPr/>
        </p:nvSpPr>
        <p:spPr>
          <a:xfrm>
            <a:off x="3425044" y="1140176"/>
            <a:ext cx="8155486" cy="33645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</a:rPr>
              <a:t>根据患者的病情、个人习惯、自理状况进行擦浴准备。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C00000"/>
                </a:solidFill>
              </a:rPr>
              <a:t>水温</a:t>
            </a:r>
            <a:r>
              <a:rPr lang="en-US" altLang="zh-CN" sz="2800" b="1" dirty="0">
                <a:solidFill>
                  <a:srgbClr val="C00000"/>
                </a:solidFill>
              </a:rPr>
              <a:t>50-52</a:t>
            </a:r>
            <a:r>
              <a:rPr lang="zh-CN" altLang="en-US" sz="2800" b="1" dirty="0">
                <a:solidFill>
                  <a:srgbClr val="C00000"/>
                </a:solidFill>
              </a:rPr>
              <a:t>℃；室温</a:t>
            </a:r>
            <a:r>
              <a:rPr lang="en-US" altLang="zh-CN" sz="2800" b="1" dirty="0">
                <a:solidFill>
                  <a:srgbClr val="C00000"/>
                </a:solidFill>
              </a:rPr>
              <a:t>22-26</a:t>
            </a:r>
            <a:r>
              <a:rPr lang="zh-CN" altLang="en-US" sz="2800" b="1" dirty="0">
                <a:solidFill>
                  <a:srgbClr val="C00000"/>
                </a:solidFill>
              </a:rPr>
              <a:t>℃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</a:rPr>
              <a:t>保护病人隐私，避免受凉，擦拭过程中避免弄湿床单被罩。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</a:rPr>
              <a:t>避免交叉感染。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95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一、皮肤清洁护理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床上擦浴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59221250-DF60-47E0-B25F-703E947A225E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FBE8E04A-D0CE-4E8C-A99B-097342EF0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666880"/>
              </p:ext>
            </p:extLst>
          </p:nvPr>
        </p:nvGraphicFramePr>
        <p:xfrm>
          <a:off x="-1" y="679921"/>
          <a:ext cx="12150861" cy="1951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238CB01D-E324-4823-B873-7CC8B84F9E76}"/>
              </a:ext>
            </a:extLst>
          </p:cNvPr>
          <p:cNvSpPr txBox="1"/>
          <p:nvPr/>
        </p:nvSpPr>
        <p:spPr>
          <a:xfrm>
            <a:off x="507118" y="2138843"/>
            <a:ext cx="19761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charset="-122"/>
                <a:ea typeface="华文楷体"/>
                <a:cs typeface="华文楷体" panose="02010600040101010101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眼内眦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 panose="02010600040101010101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DA25D1-F559-4FDD-81E1-F740D8027AFD}"/>
              </a:ext>
            </a:extLst>
          </p:cNvPr>
          <p:cNvSpPr txBox="1"/>
          <p:nvPr/>
        </p:nvSpPr>
        <p:spPr>
          <a:xfrm>
            <a:off x="1052330" y="3813961"/>
            <a:ext cx="103809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额  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7F6EA0-2FEC-44EC-BCFD-CE43CD821AEE}"/>
              </a:ext>
            </a:extLst>
          </p:cNvPr>
          <p:cNvSpPr txBox="1"/>
          <p:nvPr/>
        </p:nvSpPr>
        <p:spPr>
          <a:xfrm>
            <a:off x="1052330" y="4585890"/>
            <a:ext cx="1143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鼻  翼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4C5BE54-A7DE-40B5-8EFE-3DF8BD61921E}"/>
              </a:ext>
            </a:extLst>
          </p:cNvPr>
          <p:cNvSpPr txBox="1"/>
          <p:nvPr/>
        </p:nvSpPr>
        <p:spPr>
          <a:xfrm>
            <a:off x="1037978" y="5448915"/>
            <a:ext cx="11430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  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CB75274-818B-4F86-97E2-D00C0ECA2F44}"/>
              </a:ext>
            </a:extLst>
          </p:cNvPr>
          <p:cNvSpPr txBox="1"/>
          <p:nvPr/>
        </p:nvSpPr>
        <p:spPr>
          <a:xfrm>
            <a:off x="3074134" y="5167821"/>
            <a:ext cx="1018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耳  后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30AD97-DE97-42DC-8512-4131C0833BDE}"/>
              </a:ext>
            </a:extLst>
          </p:cNvPr>
          <p:cNvSpPr txBox="1"/>
          <p:nvPr/>
        </p:nvSpPr>
        <p:spPr>
          <a:xfrm>
            <a:off x="3052355" y="3874403"/>
            <a:ext cx="12192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  颌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CCE9846-7D28-4418-A4C4-478A44AFAF43}"/>
              </a:ext>
            </a:extLst>
          </p:cNvPr>
          <p:cNvSpPr txBox="1"/>
          <p:nvPr/>
        </p:nvSpPr>
        <p:spPr>
          <a:xfrm>
            <a:off x="3090455" y="2738575"/>
            <a:ext cx="11430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  部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4F00AC-3801-42CF-9019-401A8676CB6C}"/>
              </a:ext>
            </a:extLst>
          </p:cNvPr>
          <p:cNvSpPr txBox="1"/>
          <p:nvPr/>
        </p:nvSpPr>
        <p:spPr>
          <a:xfrm>
            <a:off x="5338358" y="2196705"/>
            <a:ext cx="168414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双上肢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29A5DA-3004-4A70-B850-757C747AF56A}"/>
              </a:ext>
            </a:extLst>
          </p:cNvPr>
          <p:cNvSpPr txBox="1"/>
          <p:nvPr/>
        </p:nvSpPr>
        <p:spPr>
          <a:xfrm>
            <a:off x="5386875" y="3249349"/>
            <a:ext cx="20134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胸腹部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F58631-FEC7-4F58-B30A-28E282667D23}"/>
              </a:ext>
            </a:extLst>
          </p:cNvPr>
          <p:cNvSpPr txBox="1"/>
          <p:nvPr/>
        </p:nvSpPr>
        <p:spPr>
          <a:xfrm>
            <a:off x="5480561" y="4275544"/>
            <a:ext cx="12954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  颈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D29C16A-2604-4003-A090-1EC57D2B2078}"/>
              </a:ext>
            </a:extLst>
          </p:cNvPr>
          <p:cNvSpPr txBox="1"/>
          <p:nvPr/>
        </p:nvSpPr>
        <p:spPr>
          <a:xfrm>
            <a:off x="5536581" y="5181695"/>
            <a:ext cx="1018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  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04BBF1A-E41C-4F0C-B760-E7F27DAE88BE}"/>
              </a:ext>
            </a:extLst>
          </p:cNvPr>
          <p:cNvSpPr txBox="1"/>
          <p:nvPr/>
        </p:nvSpPr>
        <p:spPr>
          <a:xfrm>
            <a:off x="9013190" y="2430999"/>
            <a:ext cx="15240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双下肢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60AD62C-65E1-43F3-9737-5D760F553DD9}"/>
              </a:ext>
            </a:extLst>
          </p:cNvPr>
          <p:cNvSpPr txBox="1"/>
          <p:nvPr/>
        </p:nvSpPr>
        <p:spPr>
          <a:xfrm>
            <a:off x="9076417" y="3429000"/>
            <a:ext cx="146077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  部</a:t>
            </a:r>
          </a:p>
        </p:txBody>
      </p:sp>
      <p:sp>
        <p:nvSpPr>
          <p:cNvPr id="26" name="燕尾形箭头 344084">
            <a:extLst>
              <a:ext uri="{FF2B5EF4-FFF2-40B4-BE49-F238E27FC236}">
                <a16:creationId xmlns:a16="http://schemas.microsoft.com/office/drawing/2014/main" id="{F9595924-7CB9-4D8C-BE95-8AD8F6D5109E}"/>
              </a:ext>
            </a:extLst>
          </p:cNvPr>
          <p:cNvSpPr/>
          <p:nvPr/>
        </p:nvSpPr>
        <p:spPr>
          <a:xfrm rot="5400000">
            <a:off x="1366941" y="2845058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27" name="燕尾形箭头 344087">
            <a:extLst>
              <a:ext uri="{FF2B5EF4-FFF2-40B4-BE49-F238E27FC236}">
                <a16:creationId xmlns:a16="http://schemas.microsoft.com/office/drawing/2014/main" id="{95C5BFB0-F4F0-4A71-96B1-67DA019BE883}"/>
              </a:ext>
            </a:extLst>
          </p:cNvPr>
          <p:cNvSpPr/>
          <p:nvPr/>
        </p:nvSpPr>
        <p:spPr>
          <a:xfrm>
            <a:off x="2310796" y="5697854"/>
            <a:ext cx="733574" cy="6729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28" name="燕尾形箭头 344093">
            <a:extLst>
              <a:ext uri="{FF2B5EF4-FFF2-40B4-BE49-F238E27FC236}">
                <a16:creationId xmlns:a16="http://schemas.microsoft.com/office/drawing/2014/main" id="{6B20F4B0-754E-44F6-A1BF-30337771B36E}"/>
              </a:ext>
            </a:extLst>
          </p:cNvPr>
          <p:cNvSpPr/>
          <p:nvPr/>
        </p:nvSpPr>
        <p:spPr>
          <a:xfrm rot="16200000">
            <a:off x="3392904" y="4739398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4328488-AD0A-4E29-86E3-50E3B2A8B62F}"/>
              </a:ext>
            </a:extLst>
          </p:cNvPr>
          <p:cNvSpPr txBox="1"/>
          <p:nvPr/>
        </p:nvSpPr>
        <p:spPr>
          <a:xfrm>
            <a:off x="873549" y="3001868"/>
            <a:ext cx="1524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charset="-122"/>
                <a:ea typeface="华文楷体"/>
                <a:cs typeface="华文楷体" panose="02010600040101010101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华文楷体" panose="02010600040101010101" charset="-122"/>
              </a:rPr>
              <a:t>眼外眦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华文楷体" panose="02010600040101010101" charset="-122"/>
            </a:endParaRPr>
          </a:p>
        </p:txBody>
      </p:sp>
      <p:sp>
        <p:nvSpPr>
          <p:cNvPr id="30" name="燕尾形箭头 344084">
            <a:extLst>
              <a:ext uri="{FF2B5EF4-FFF2-40B4-BE49-F238E27FC236}">
                <a16:creationId xmlns:a16="http://schemas.microsoft.com/office/drawing/2014/main" id="{A4D47662-D7D6-4029-B7B2-86E75A7A677D}"/>
              </a:ext>
            </a:extLst>
          </p:cNvPr>
          <p:cNvSpPr/>
          <p:nvPr/>
        </p:nvSpPr>
        <p:spPr>
          <a:xfrm rot="5400000">
            <a:off x="1380878" y="3645803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1" name="燕尾形箭头 344084">
            <a:extLst>
              <a:ext uri="{FF2B5EF4-FFF2-40B4-BE49-F238E27FC236}">
                <a16:creationId xmlns:a16="http://schemas.microsoft.com/office/drawing/2014/main" id="{A2C09B18-0F94-4738-AC0F-0BBA53EABD15}"/>
              </a:ext>
            </a:extLst>
          </p:cNvPr>
          <p:cNvSpPr/>
          <p:nvPr/>
        </p:nvSpPr>
        <p:spPr>
          <a:xfrm rot="5400000">
            <a:off x="1369944" y="4445903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2" name="燕尾形箭头 344084">
            <a:extLst>
              <a:ext uri="{FF2B5EF4-FFF2-40B4-BE49-F238E27FC236}">
                <a16:creationId xmlns:a16="http://schemas.microsoft.com/office/drawing/2014/main" id="{AB3D7451-F555-463F-9809-57504F9B1665}"/>
              </a:ext>
            </a:extLst>
          </p:cNvPr>
          <p:cNvSpPr/>
          <p:nvPr/>
        </p:nvSpPr>
        <p:spPr>
          <a:xfrm rot="5400000">
            <a:off x="1342778" y="5338242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3" name="燕尾形箭头 344093">
            <a:extLst>
              <a:ext uri="{FF2B5EF4-FFF2-40B4-BE49-F238E27FC236}">
                <a16:creationId xmlns:a16="http://schemas.microsoft.com/office/drawing/2014/main" id="{88883114-5CD8-4098-9494-58EB29FC22E9}"/>
              </a:ext>
            </a:extLst>
          </p:cNvPr>
          <p:cNvSpPr/>
          <p:nvPr/>
        </p:nvSpPr>
        <p:spPr>
          <a:xfrm rot="16200000">
            <a:off x="3414413" y="3529608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4" name="燕尾形箭头 344084">
            <a:extLst>
              <a:ext uri="{FF2B5EF4-FFF2-40B4-BE49-F238E27FC236}">
                <a16:creationId xmlns:a16="http://schemas.microsoft.com/office/drawing/2014/main" id="{65034F16-5A5A-457C-AB33-44D9EE8A80E5}"/>
              </a:ext>
            </a:extLst>
          </p:cNvPr>
          <p:cNvSpPr/>
          <p:nvPr/>
        </p:nvSpPr>
        <p:spPr>
          <a:xfrm rot="5400000">
            <a:off x="5800614" y="2933269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5" name="燕尾形箭头 344084">
            <a:extLst>
              <a:ext uri="{FF2B5EF4-FFF2-40B4-BE49-F238E27FC236}">
                <a16:creationId xmlns:a16="http://schemas.microsoft.com/office/drawing/2014/main" id="{2AFAF84B-ABFA-4E6A-A96A-279FE249AA75}"/>
              </a:ext>
            </a:extLst>
          </p:cNvPr>
          <p:cNvSpPr/>
          <p:nvPr/>
        </p:nvSpPr>
        <p:spPr>
          <a:xfrm rot="5400000">
            <a:off x="5811105" y="3974566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6" name="燕尾形箭头 344084">
            <a:extLst>
              <a:ext uri="{FF2B5EF4-FFF2-40B4-BE49-F238E27FC236}">
                <a16:creationId xmlns:a16="http://schemas.microsoft.com/office/drawing/2014/main" id="{1235707A-3716-4528-B093-E430A6AF6AED}"/>
              </a:ext>
            </a:extLst>
          </p:cNvPr>
          <p:cNvSpPr/>
          <p:nvPr/>
        </p:nvSpPr>
        <p:spPr>
          <a:xfrm rot="5400000">
            <a:off x="5838714" y="4920411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7" name="燕尾形箭头 344084">
            <a:extLst>
              <a:ext uri="{FF2B5EF4-FFF2-40B4-BE49-F238E27FC236}">
                <a16:creationId xmlns:a16="http://schemas.microsoft.com/office/drawing/2014/main" id="{E9653AA1-5DE6-457F-947F-9D14AD3E4370}"/>
              </a:ext>
            </a:extLst>
          </p:cNvPr>
          <p:cNvSpPr/>
          <p:nvPr/>
        </p:nvSpPr>
        <p:spPr>
          <a:xfrm rot="5400000">
            <a:off x="9379002" y="3121807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4CCD0F5-1D30-4058-AB09-C49D0F5EF393}"/>
              </a:ext>
            </a:extLst>
          </p:cNvPr>
          <p:cNvSpPr txBox="1"/>
          <p:nvPr/>
        </p:nvSpPr>
        <p:spPr>
          <a:xfrm>
            <a:off x="4089499" y="2892664"/>
            <a:ext cx="1494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基本原则</a:t>
            </a:r>
            <a:r>
              <a:rPr lang="zh-CN" altLang="en-US" sz="2400" dirty="0">
                <a:solidFill>
                  <a:srgbClr val="C00000"/>
                </a:solidFill>
              </a:rPr>
              <a:t>：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先脱近侧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后脱对侧</a:t>
            </a:r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如有外伤</a:t>
            </a:r>
            <a:r>
              <a:rPr lang="zh-CN" altLang="en-US" sz="2400" dirty="0">
                <a:solidFill>
                  <a:srgbClr val="C00000"/>
                </a:solidFill>
              </a:rPr>
              <a:t>：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先脱健侧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后脱患侧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A4CCFFF-D063-4F47-A543-3CAB7743B810}"/>
              </a:ext>
            </a:extLst>
          </p:cNvPr>
          <p:cNvSpPr txBox="1"/>
          <p:nvPr/>
        </p:nvSpPr>
        <p:spPr>
          <a:xfrm>
            <a:off x="6724410" y="2883158"/>
            <a:ext cx="1494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基本原则</a:t>
            </a:r>
            <a:r>
              <a:rPr lang="zh-CN" altLang="en-US" sz="2400" dirty="0">
                <a:solidFill>
                  <a:srgbClr val="C00000"/>
                </a:solidFill>
              </a:rPr>
              <a:t>：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先穿对侧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后穿近侧</a:t>
            </a:r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如有外伤</a:t>
            </a:r>
            <a:r>
              <a:rPr lang="zh-CN" altLang="en-US" sz="2400" dirty="0">
                <a:solidFill>
                  <a:srgbClr val="C00000"/>
                </a:solidFill>
              </a:rPr>
              <a:t>：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先穿患侧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后穿健侧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3" name="图片 42" descr="卡通画&#10;&#10;描述已自动生成">
            <a:extLst>
              <a:ext uri="{FF2B5EF4-FFF2-40B4-BE49-F238E27FC236}">
                <a16:creationId xmlns:a16="http://schemas.microsoft.com/office/drawing/2014/main" id="{59622D21-6E67-481E-8719-6B1EB5A58D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17" y="3311734"/>
            <a:ext cx="2976234" cy="3009975"/>
          </a:xfrm>
          <a:prstGeom prst="rect">
            <a:avLst/>
          </a:prstGeom>
        </p:spPr>
      </p:pic>
      <p:sp>
        <p:nvSpPr>
          <p:cNvPr id="38" name="燕尾形箭头 344084">
            <a:extLst>
              <a:ext uri="{FF2B5EF4-FFF2-40B4-BE49-F238E27FC236}">
                <a16:creationId xmlns:a16="http://schemas.microsoft.com/office/drawing/2014/main" id="{53AF34AB-6887-4375-AC36-75022FFE958F}"/>
              </a:ext>
            </a:extLst>
          </p:cNvPr>
          <p:cNvSpPr/>
          <p:nvPr/>
        </p:nvSpPr>
        <p:spPr>
          <a:xfrm rot="5400000">
            <a:off x="5867400" y="5809952"/>
            <a:ext cx="381000" cy="76200"/>
          </a:xfrm>
          <a:prstGeom prst="notched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3200" b="1">
              <a:solidFill>
                <a:schemeClr val="tx2"/>
              </a:solidFill>
              <a:latin typeface="Tahoma" panose="020B0604030504040204" pitchFamily="34" charset="0"/>
              <a:ea typeface="华文楷体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70CABED-3A3E-45F0-A15D-5C1F36B6F76F}"/>
              </a:ext>
            </a:extLst>
          </p:cNvPr>
          <p:cNvSpPr txBox="1"/>
          <p:nvPr/>
        </p:nvSpPr>
        <p:spPr>
          <a:xfrm>
            <a:off x="5548630" y="5936511"/>
            <a:ext cx="1018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臀  部</a:t>
            </a:r>
          </a:p>
        </p:txBody>
      </p:sp>
    </p:spTree>
    <p:extLst>
      <p:ext uri="{BB962C8B-B14F-4D97-AF65-F5344CB8AC3E}">
        <p14:creationId xmlns:p14="http://schemas.microsoft.com/office/powerpoint/2010/main" val="3541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一、皮肤清洁护理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床上擦浴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A0F071BB-ED5E-4F57-8018-A87FAE5143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6425" y="1511922"/>
            <a:ext cx="10492964" cy="4294732"/>
          </a:xfrm>
          <a:prstGeom prst="roundRect">
            <a:avLst>
              <a:gd name="adj" fmla="val 2111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1378A0B6-89BC-4394-B3E4-C439B12656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4751" y="931453"/>
            <a:ext cx="1966502" cy="662289"/>
          </a:xfrm>
          <a:prstGeom prst="roundRect">
            <a:avLst>
              <a:gd name="adj" fmla="val 2111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</a:rPr>
              <a:t>注意事项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5545B5-EB27-4296-9BDD-66C2290C3B88}"/>
              </a:ext>
            </a:extLst>
          </p:cNvPr>
          <p:cNvSpPr/>
          <p:nvPr/>
        </p:nvSpPr>
        <p:spPr>
          <a:xfrm>
            <a:off x="1223892" y="1675198"/>
            <a:ext cx="9872324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操作过程中遵循节力原则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，降低重心，减少体力消耗。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及时更换温水，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腋窝、腹股沟等皮肤褶皱处擦洗干净。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动作轻柔，防止受凉，保护病人隐私。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观察患者病情变化。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如出现寒战、面色苍白等立即停止擦洗并及时处理。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操作时应体贴、尊重患者个人习惯。</a:t>
            </a:r>
          </a:p>
        </p:txBody>
      </p:sp>
      <p:pic>
        <p:nvPicPr>
          <p:cNvPr id="11" name="图片 10" descr="卡通人物&#10;&#10;描述已自动生成">
            <a:extLst>
              <a:ext uri="{FF2B5EF4-FFF2-40B4-BE49-F238E27FC236}">
                <a16:creationId xmlns:a16="http://schemas.microsoft.com/office/drawing/2014/main" id="{9F39B379-A25A-4C74-B765-CDA5E62B0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46" y="4459501"/>
            <a:ext cx="2260874" cy="13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F41ABB0-8067-4242-BB29-E9F5205DAE9A}"/>
              </a:ext>
            </a:extLst>
          </p:cNvPr>
          <p:cNvSpPr/>
          <p:nvPr/>
        </p:nvSpPr>
        <p:spPr>
          <a:xfrm>
            <a:off x="861232" y="2993243"/>
            <a:ext cx="6477358" cy="27017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概念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8" name="图片 7" descr="卡通人物&#10;&#10;描述已自动生成">
            <a:extLst>
              <a:ext uri="{FF2B5EF4-FFF2-40B4-BE49-F238E27FC236}">
                <a16:creationId xmlns:a16="http://schemas.microsoft.com/office/drawing/2014/main" id="{92446EC0-9615-4F9C-9705-4E6B5729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62" y="746105"/>
            <a:ext cx="4955111" cy="54751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DC48F77-7C1B-433E-A829-4B8EE4E2FA38}"/>
              </a:ext>
            </a:extLst>
          </p:cNvPr>
          <p:cNvSpPr/>
          <p:nvPr/>
        </p:nvSpPr>
        <p:spPr>
          <a:xfrm>
            <a:off x="1754289" y="1257208"/>
            <a:ext cx="442614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认识压疮</a:t>
            </a:r>
            <a:endParaRPr lang="zh-CN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6DD810-5CE0-42A0-9896-170D4B82DD59}"/>
              </a:ext>
            </a:extLst>
          </p:cNvPr>
          <p:cNvSpPr/>
          <p:nvPr/>
        </p:nvSpPr>
        <p:spPr>
          <a:xfrm>
            <a:off x="1110813" y="3341502"/>
            <a:ext cx="5978196" cy="2005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      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身体局部组织长期受压，血液循环障碍，局部组织持续缺血、缺氧、营养不良，导致皮肤失去正常功能而引起的局限性组织溃烂和坏死。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2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F41ABB0-8067-4242-BB29-E9F5205DAE9A}"/>
              </a:ext>
            </a:extLst>
          </p:cNvPr>
          <p:cNvSpPr/>
          <p:nvPr/>
        </p:nvSpPr>
        <p:spPr>
          <a:xfrm>
            <a:off x="654198" y="2547534"/>
            <a:ext cx="6477358" cy="34218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概念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C48F77-7C1B-433E-A829-4B8EE4E2FA38}"/>
              </a:ext>
            </a:extLst>
          </p:cNvPr>
          <p:cNvSpPr/>
          <p:nvPr/>
        </p:nvSpPr>
        <p:spPr>
          <a:xfrm>
            <a:off x="1853251" y="1340974"/>
            <a:ext cx="3524548" cy="7342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认识压疮</a:t>
            </a:r>
            <a:endParaRPr lang="zh-CN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6DD810-5CE0-42A0-9896-170D4B82DD59}"/>
              </a:ext>
            </a:extLst>
          </p:cNvPr>
          <p:cNvSpPr/>
          <p:nvPr/>
        </p:nvSpPr>
        <p:spPr>
          <a:xfrm>
            <a:off x="828526" y="2757824"/>
            <a:ext cx="5978196" cy="297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局部组织承受持续性压力，也称为“压力性溃疡”。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是一种继发症状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一般由于患者得病后未妥善护理而发生。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易加重病情，引发败血症等。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DA2DBEA5-8C81-4D63-80E1-A5B08FCE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89" y="1054645"/>
            <a:ext cx="4914701" cy="49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41949A0F-6E8D-479E-8349-59A6A5F6D2A2}"/>
              </a:ext>
            </a:extLst>
          </p:cNvPr>
          <p:cNvSpPr/>
          <p:nvPr/>
        </p:nvSpPr>
        <p:spPr>
          <a:xfrm>
            <a:off x="1178062" y="908790"/>
            <a:ext cx="10108888" cy="53629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压疮形成的机制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8" name="图片 7" descr="图片包含 游戏机, 画&#10;&#10;描述已自动生成">
            <a:extLst>
              <a:ext uri="{FF2B5EF4-FFF2-40B4-BE49-F238E27FC236}">
                <a16:creationId xmlns:a16="http://schemas.microsoft.com/office/drawing/2014/main" id="{DFE14A59-EAB7-44B5-A9AA-F05FEA80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37" y="679922"/>
            <a:ext cx="8616757" cy="54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描述已自动生成">
            <a:extLst>
              <a:ext uri="{FF2B5EF4-FFF2-40B4-BE49-F238E27FC236}">
                <a16:creationId xmlns:a16="http://schemas.microsoft.com/office/drawing/2014/main" id="{1D92B5D5-C8CC-490E-A555-C0E0D9B97C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26" y="2490159"/>
            <a:ext cx="5323667" cy="3815802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压疮形成的原因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97B2311-6CD2-4A82-B1AD-00E6B7FCB1C3}"/>
              </a:ext>
            </a:extLst>
          </p:cNvPr>
          <p:cNvGrpSpPr/>
          <p:nvPr/>
        </p:nvGrpSpPr>
        <p:grpSpPr>
          <a:xfrm>
            <a:off x="1149651" y="1027885"/>
            <a:ext cx="3304542" cy="789714"/>
            <a:chOff x="4762376" y="1451248"/>
            <a:chExt cx="2738594" cy="567016"/>
          </a:xfrm>
        </p:grpSpPr>
        <p:sp>
          <p:nvSpPr>
            <p:cNvPr id="12" name="圆角矩形 16">
              <a:extLst>
                <a:ext uri="{FF2B5EF4-FFF2-40B4-BE49-F238E27FC236}">
                  <a16:creationId xmlns:a16="http://schemas.microsoft.com/office/drawing/2014/main" id="{C3C99F7F-0A14-4D3E-A0DB-BE67A7A576FA}"/>
                </a:ext>
              </a:extLst>
            </p:cNvPr>
            <p:cNvSpPr/>
            <p:nvPr/>
          </p:nvSpPr>
          <p:spPr>
            <a:xfrm>
              <a:off x="5131053" y="1561237"/>
              <a:ext cx="2369917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25">
              <a:extLst>
                <a:ext uri="{FF2B5EF4-FFF2-40B4-BE49-F238E27FC236}">
                  <a16:creationId xmlns:a16="http://schemas.microsoft.com/office/drawing/2014/main" id="{FA58969F-5BF0-4726-A074-ED518EB7E830}"/>
                </a:ext>
              </a:extLst>
            </p:cNvPr>
            <p:cNvSpPr txBox="1"/>
            <p:nvPr/>
          </p:nvSpPr>
          <p:spPr>
            <a:xfrm>
              <a:off x="5332576" y="1572621"/>
              <a:ext cx="1800000" cy="35909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力学因素</a:t>
              </a:r>
            </a:p>
          </p:txBody>
        </p:sp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6AB6B5A5-5C9A-4535-A0D5-F274C794989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62376" y="1451248"/>
              <a:ext cx="721626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01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55267C1-536D-45CD-A478-C69D2AFF7F99}"/>
              </a:ext>
            </a:extLst>
          </p:cNvPr>
          <p:cNvGrpSpPr/>
          <p:nvPr/>
        </p:nvGrpSpPr>
        <p:grpSpPr>
          <a:xfrm>
            <a:off x="1149653" y="2319162"/>
            <a:ext cx="5363342" cy="815717"/>
            <a:chOff x="4999160" y="2227345"/>
            <a:chExt cx="3512091" cy="567016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CDB739EE-6FCC-4EF4-A281-FDB345A2012B}"/>
                </a:ext>
              </a:extLst>
            </p:cNvPr>
            <p:cNvSpPr/>
            <p:nvPr/>
          </p:nvSpPr>
          <p:spPr>
            <a:xfrm>
              <a:off x="5355738" y="2330853"/>
              <a:ext cx="3155513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9" name="文本框 39">
              <a:extLst>
                <a:ext uri="{FF2B5EF4-FFF2-40B4-BE49-F238E27FC236}">
                  <a16:creationId xmlns:a16="http://schemas.microsoft.com/office/drawing/2014/main" id="{F265B200-43ED-47D8-A2F7-B2EFB89305CA}"/>
                </a:ext>
              </a:extLst>
            </p:cNvPr>
            <p:cNvSpPr txBox="1"/>
            <p:nvPr/>
          </p:nvSpPr>
          <p:spPr>
            <a:xfrm>
              <a:off x="5657369" y="2346207"/>
              <a:ext cx="2765870" cy="347650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局部潮湿或排泄物刺激</a:t>
              </a:r>
            </a:p>
          </p:txBody>
        </p:sp>
        <p:sp>
          <p:nvSpPr>
            <p:cNvPr id="20" name="MH_Other_2">
              <a:extLst>
                <a:ext uri="{FF2B5EF4-FFF2-40B4-BE49-F238E27FC236}">
                  <a16:creationId xmlns:a16="http://schemas.microsoft.com/office/drawing/2014/main" id="{D33520B5-FDD8-4BCF-92E0-F52CFFABEAE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02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0F39195-AED9-46F3-956D-F18139354F20}"/>
              </a:ext>
            </a:extLst>
          </p:cNvPr>
          <p:cNvGrpSpPr/>
          <p:nvPr/>
        </p:nvGrpSpPr>
        <p:grpSpPr>
          <a:xfrm>
            <a:off x="1149649" y="3636442"/>
            <a:ext cx="4946349" cy="815717"/>
            <a:chOff x="4999160" y="2227345"/>
            <a:chExt cx="3263170" cy="567016"/>
          </a:xfrm>
        </p:grpSpPr>
        <p:sp>
          <p:nvSpPr>
            <p:cNvPr id="22" name="圆角矩形 17">
              <a:extLst>
                <a:ext uri="{FF2B5EF4-FFF2-40B4-BE49-F238E27FC236}">
                  <a16:creationId xmlns:a16="http://schemas.microsoft.com/office/drawing/2014/main" id="{717DDAB1-16CF-4EE9-B808-AC281BBAFDD3}"/>
                </a:ext>
              </a:extLst>
            </p:cNvPr>
            <p:cNvSpPr/>
            <p:nvPr/>
          </p:nvSpPr>
          <p:spPr>
            <a:xfrm>
              <a:off x="5355738" y="2330853"/>
              <a:ext cx="2667270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3" name="文本框 39">
              <a:extLst>
                <a:ext uri="{FF2B5EF4-FFF2-40B4-BE49-F238E27FC236}">
                  <a16:creationId xmlns:a16="http://schemas.microsoft.com/office/drawing/2014/main" id="{FA9B07D4-9DF2-4178-909D-A65B5C454D93}"/>
                </a:ext>
              </a:extLst>
            </p:cNvPr>
            <p:cNvSpPr txBox="1"/>
            <p:nvPr/>
          </p:nvSpPr>
          <p:spPr>
            <a:xfrm>
              <a:off x="5657369" y="2346209"/>
              <a:ext cx="2604961" cy="347650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营养不良或水肿</a:t>
              </a:r>
            </a:p>
          </p:txBody>
        </p:sp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4C52A2D3-BC81-4564-9124-E2D65908B8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03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C52D841-B500-4C4C-A92D-7185958E5032}"/>
              </a:ext>
            </a:extLst>
          </p:cNvPr>
          <p:cNvGrpSpPr/>
          <p:nvPr/>
        </p:nvGrpSpPr>
        <p:grpSpPr>
          <a:xfrm>
            <a:off x="1186134" y="4927493"/>
            <a:ext cx="4835519" cy="815717"/>
            <a:chOff x="4999160" y="2227345"/>
            <a:chExt cx="3166455" cy="567016"/>
          </a:xfrm>
        </p:grpSpPr>
        <p:sp>
          <p:nvSpPr>
            <p:cNvPr id="26" name="圆角矩形 17">
              <a:extLst>
                <a:ext uri="{FF2B5EF4-FFF2-40B4-BE49-F238E27FC236}">
                  <a16:creationId xmlns:a16="http://schemas.microsoft.com/office/drawing/2014/main" id="{45BED981-1428-4981-BCD5-D1D13250E414}"/>
                </a:ext>
              </a:extLst>
            </p:cNvPr>
            <p:cNvSpPr/>
            <p:nvPr/>
          </p:nvSpPr>
          <p:spPr>
            <a:xfrm>
              <a:off x="5399744" y="2330853"/>
              <a:ext cx="2765871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文本框 39">
              <a:extLst>
                <a:ext uri="{FF2B5EF4-FFF2-40B4-BE49-F238E27FC236}">
                  <a16:creationId xmlns:a16="http://schemas.microsoft.com/office/drawing/2014/main" id="{5DA3B46D-EFDF-4EB2-A2CC-3105D6961704}"/>
                </a:ext>
              </a:extLst>
            </p:cNvPr>
            <p:cNvSpPr txBox="1"/>
            <p:nvPr/>
          </p:nvSpPr>
          <p:spPr>
            <a:xfrm>
              <a:off x="5657369" y="2346207"/>
              <a:ext cx="2319380" cy="347650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医疗器械使用不当</a:t>
              </a: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B4789E7D-10AD-4EE2-9B49-D70D424107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04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8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41949A0F-6E8D-479E-8349-59A6A5F6D2A2}"/>
              </a:ext>
            </a:extLst>
          </p:cNvPr>
          <p:cNvSpPr/>
          <p:nvPr/>
        </p:nvSpPr>
        <p:spPr>
          <a:xfrm>
            <a:off x="1699401" y="1492015"/>
            <a:ext cx="9710591" cy="23359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压疮形成的原因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6" name="图片 5" descr="图片包含 游戏机, 物体&#10;&#10;描述已自动生成">
            <a:extLst>
              <a:ext uri="{FF2B5EF4-FFF2-40B4-BE49-F238E27FC236}">
                <a16:creationId xmlns:a16="http://schemas.microsoft.com/office/drawing/2014/main" id="{242B5E37-B1AD-4559-9566-0B96989A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68" y="1006617"/>
            <a:ext cx="2069933" cy="2448062"/>
          </a:xfrm>
          <a:prstGeom prst="rect">
            <a:avLst/>
          </a:prstGeom>
        </p:spPr>
      </p:pic>
      <p:pic>
        <p:nvPicPr>
          <p:cNvPr id="9" name="图片 8" descr="图片包含 游戏机&#10;&#10;描述已自动生成">
            <a:extLst>
              <a:ext uri="{FF2B5EF4-FFF2-40B4-BE49-F238E27FC236}">
                <a16:creationId xmlns:a16="http://schemas.microsoft.com/office/drawing/2014/main" id="{8878B271-DF6E-4A23-9E90-55ECE3FE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85" y="950860"/>
            <a:ext cx="2933440" cy="2684600"/>
          </a:xfrm>
          <a:prstGeom prst="rect">
            <a:avLst/>
          </a:prstGeom>
        </p:spPr>
      </p:pic>
      <p:pic>
        <p:nvPicPr>
          <p:cNvPr id="12" name="图片 11" descr="图片包含 游戏机&#10;&#10;描述已自动生成">
            <a:extLst>
              <a:ext uri="{FF2B5EF4-FFF2-40B4-BE49-F238E27FC236}">
                <a16:creationId xmlns:a16="http://schemas.microsoft.com/office/drawing/2014/main" id="{1E9987A2-1183-4479-88C5-75EDF9808C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02" y="1174584"/>
            <a:ext cx="2260242" cy="233590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425683-8722-4AE2-A8BD-A517C9409A7F}"/>
              </a:ext>
            </a:extLst>
          </p:cNvPr>
          <p:cNvSpPr/>
          <p:nvPr/>
        </p:nvSpPr>
        <p:spPr>
          <a:xfrm>
            <a:off x="2227097" y="3445010"/>
            <a:ext cx="2643627" cy="2894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压力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局部组织遭受的垂直压力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单位面积压力越大，产生压疮越快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持续</a:t>
            </a:r>
            <a:r>
              <a:rPr lang="en-US" altLang="zh-CN" sz="2000" b="1" dirty="0">
                <a:solidFill>
                  <a:srgbClr val="C00000"/>
                </a:solidFill>
                <a:latin typeface="+mj-ea"/>
                <a:ea typeface="+mj-ea"/>
              </a:rPr>
              <a:t>2h</a:t>
            </a: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以上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，可引起</a:t>
            </a: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不可逆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损害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5BDE93B-5931-421A-9903-E4DD677FA63D}"/>
              </a:ext>
            </a:extLst>
          </p:cNvPr>
          <p:cNvSpPr/>
          <p:nvPr/>
        </p:nvSpPr>
        <p:spPr>
          <a:xfrm>
            <a:off x="5232884" y="3412991"/>
            <a:ext cx="2643627" cy="2894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摩檫力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相互接触的两物体表面发生阻碍相对运动的力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皮肤和床单或轮椅表面的逆行阻力摩擦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1C8316D-E696-4BAE-A25A-1C563DF539F4}"/>
              </a:ext>
            </a:extLst>
          </p:cNvPr>
          <p:cNvSpPr/>
          <p:nvPr/>
        </p:nvSpPr>
        <p:spPr>
          <a:xfrm>
            <a:off x="8377723" y="3412991"/>
            <a:ext cx="2643627" cy="2894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剪切力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两层组织相邻表面间的滑行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压力和摩擦力共同作用的结果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与体位密切相关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5BC2441-FF3A-4DD6-870A-B6E0CBB0C2DF}"/>
              </a:ext>
            </a:extLst>
          </p:cNvPr>
          <p:cNvGrpSpPr/>
          <p:nvPr/>
        </p:nvGrpSpPr>
        <p:grpSpPr>
          <a:xfrm>
            <a:off x="844394" y="797672"/>
            <a:ext cx="3304542" cy="789714"/>
            <a:chOff x="4762376" y="1451248"/>
            <a:chExt cx="2738594" cy="567016"/>
          </a:xfrm>
        </p:grpSpPr>
        <p:sp>
          <p:nvSpPr>
            <p:cNvPr id="19" name="圆角矩形 16">
              <a:extLst>
                <a:ext uri="{FF2B5EF4-FFF2-40B4-BE49-F238E27FC236}">
                  <a16:creationId xmlns:a16="http://schemas.microsoft.com/office/drawing/2014/main" id="{B55A8308-172F-4C67-A0A5-925F5D15D905}"/>
                </a:ext>
              </a:extLst>
            </p:cNvPr>
            <p:cNvSpPr/>
            <p:nvPr/>
          </p:nvSpPr>
          <p:spPr>
            <a:xfrm>
              <a:off x="5131053" y="1561237"/>
              <a:ext cx="2369917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0" name="文本框 25">
              <a:extLst>
                <a:ext uri="{FF2B5EF4-FFF2-40B4-BE49-F238E27FC236}">
                  <a16:creationId xmlns:a16="http://schemas.microsoft.com/office/drawing/2014/main" id="{D5F0CEAD-7A86-4E8C-83E2-E9EB46FFB0DD}"/>
                </a:ext>
              </a:extLst>
            </p:cNvPr>
            <p:cNvSpPr txBox="1"/>
            <p:nvPr/>
          </p:nvSpPr>
          <p:spPr>
            <a:xfrm>
              <a:off x="5332576" y="1572621"/>
              <a:ext cx="1800000" cy="35909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力学因素</a:t>
              </a:r>
            </a:p>
          </p:txBody>
        </p:sp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D063D2C2-B50F-4B89-891F-316DD15F717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62376" y="1451248"/>
              <a:ext cx="721626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01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图片 2" descr="地图上有字&#10;&#10;描述已自动生成">
            <a:extLst>
              <a:ext uri="{FF2B5EF4-FFF2-40B4-BE49-F238E27FC236}">
                <a16:creationId xmlns:a16="http://schemas.microsoft.com/office/drawing/2014/main" id="{9C4CA548-D74A-4576-A9CF-99FE6554E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" b="1"/>
          <a:stretch/>
        </p:blipFill>
        <p:spPr>
          <a:xfrm>
            <a:off x="797391" y="804334"/>
            <a:ext cx="10615494" cy="5070210"/>
          </a:xfrm>
          <a:prstGeom prst="rect">
            <a:avLst/>
          </a:prstGeom>
        </p:spPr>
      </p:pic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D8F210F-AB6A-426E-BD05-5C50BCDE15AC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246265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F9032BF-7B13-4C4F-B465-959094C91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2173931" cy="575005"/>
          </a:xfrm>
        </p:spPr>
        <p:txBody>
          <a:bodyPr/>
          <a:lstStyle/>
          <a:p>
            <a:r>
              <a:rPr lang="zh-CN" altLang="en-US" sz="3200" dirty="0"/>
              <a:t>本章框架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2C3283D9-1673-4605-9EFE-5C828C8BC53C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16" name="圆角矩形 27">
            <a:extLst>
              <a:ext uri="{FF2B5EF4-FFF2-40B4-BE49-F238E27FC236}">
                <a16:creationId xmlns:a16="http://schemas.microsoft.com/office/drawing/2014/main" id="{3B472BC5-B5A9-4C52-B43F-05EBF773AEA9}"/>
              </a:ext>
            </a:extLst>
          </p:cNvPr>
          <p:cNvSpPr/>
          <p:nvPr/>
        </p:nvSpPr>
        <p:spPr>
          <a:xfrm>
            <a:off x="763443" y="3045941"/>
            <a:ext cx="1385047" cy="966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清洁护理</a:t>
            </a:r>
          </a:p>
        </p:txBody>
      </p:sp>
      <p:sp>
        <p:nvSpPr>
          <p:cNvPr id="117" name="左大括号 116">
            <a:extLst>
              <a:ext uri="{FF2B5EF4-FFF2-40B4-BE49-F238E27FC236}">
                <a16:creationId xmlns:a16="http://schemas.microsoft.com/office/drawing/2014/main" id="{DF24BFBE-708C-4E46-9E1F-F8D8EB258A80}"/>
              </a:ext>
            </a:extLst>
          </p:cNvPr>
          <p:cNvSpPr/>
          <p:nvPr/>
        </p:nvSpPr>
        <p:spPr>
          <a:xfrm>
            <a:off x="2216540" y="1359228"/>
            <a:ext cx="47814" cy="4339437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圆角矩形 29">
            <a:extLst>
              <a:ext uri="{FF2B5EF4-FFF2-40B4-BE49-F238E27FC236}">
                <a16:creationId xmlns:a16="http://schemas.microsoft.com/office/drawing/2014/main" id="{80ADE8BE-43D5-4566-9F2F-1734215E5AA1}"/>
              </a:ext>
            </a:extLst>
          </p:cNvPr>
          <p:cNvSpPr/>
          <p:nvPr/>
        </p:nvSpPr>
        <p:spPr>
          <a:xfrm>
            <a:off x="2812654" y="988605"/>
            <a:ext cx="1440067" cy="7570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口腔护理</a:t>
            </a:r>
          </a:p>
        </p:txBody>
      </p: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F72FF872-44F3-4E86-B124-9A6EA4A64B16}"/>
              </a:ext>
            </a:extLst>
          </p:cNvPr>
          <p:cNvCxnSpPr/>
          <p:nvPr/>
        </p:nvCxnSpPr>
        <p:spPr>
          <a:xfrm>
            <a:off x="2253559" y="1359228"/>
            <a:ext cx="5483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95CA39DD-8441-4298-B2AD-287D1F8C64B8}"/>
              </a:ext>
            </a:extLst>
          </p:cNvPr>
          <p:cNvCxnSpPr/>
          <p:nvPr/>
        </p:nvCxnSpPr>
        <p:spPr>
          <a:xfrm>
            <a:off x="2227335" y="2722188"/>
            <a:ext cx="5961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19B9E635-ECD1-4B85-8F9F-40677513388B}"/>
              </a:ext>
            </a:extLst>
          </p:cNvPr>
          <p:cNvCxnSpPr/>
          <p:nvPr/>
        </p:nvCxnSpPr>
        <p:spPr>
          <a:xfrm>
            <a:off x="2237475" y="3528946"/>
            <a:ext cx="5483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BB7E770B-AA60-408C-B1ED-34909346CAB8}"/>
              </a:ext>
            </a:extLst>
          </p:cNvPr>
          <p:cNvCxnSpPr/>
          <p:nvPr/>
        </p:nvCxnSpPr>
        <p:spPr>
          <a:xfrm>
            <a:off x="2254306" y="5684583"/>
            <a:ext cx="5483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圆角矩形 36">
            <a:extLst>
              <a:ext uri="{FF2B5EF4-FFF2-40B4-BE49-F238E27FC236}">
                <a16:creationId xmlns:a16="http://schemas.microsoft.com/office/drawing/2014/main" id="{0B5A3EBC-19F2-49A6-86F9-98FB94299453}"/>
              </a:ext>
            </a:extLst>
          </p:cNvPr>
          <p:cNvSpPr/>
          <p:nvPr/>
        </p:nvSpPr>
        <p:spPr>
          <a:xfrm>
            <a:off x="2791811" y="3280167"/>
            <a:ext cx="1460910" cy="75700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皮肤护理</a:t>
            </a:r>
          </a:p>
        </p:txBody>
      </p:sp>
      <p:sp>
        <p:nvSpPr>
          <p:cNvPr id="124" name="圆角矩形 38">
            <a:extLst>
              <a:ext uri="{FF2B5EF4-FFF2-40B4-BE49-F238E27FC236}">
                <a16:creationId xmlns:a16="http://schemas.microsoft.com/office/drawing/2014/main" id="{F4C14235-854F-475A-A4FC-AEF89AADCFF3}"/>
              </a:ext>
            </a:extLst>
          </p:cNvPr>
          <p:cNvSpPr/>
          <p:nvPr/>
        </p:nvSpPr>
        <p:spPr>
          <a:xfrm>
            <a:off x="2812654" y="5295287"/>
            <a:ext cx="1535312" cy="75700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晨晚间护理</a:t>
            </a:r>
          </a:p>
        </p:txBody>
      </p:sp>
      <p:sp>
        <p:nvSpPr>
          <p:cNvPr id="125" name="圆角矩形 35">
            <a:extLst>
              <a:ext uri="{FF2B5EF4-FFF2-40B4-BE49-F238E27FC236}">
                <a16:creationId xmlns:a16="http://schemas.microsoft.com/office/drawing/2014/main" id="{8EAB6CED-199A-4BAA-933B-6AC7E1FBCD30}"/>
              </a:ext>
            </a:extLst>
          </p:cNvPr>
          <p:cNvSpPr/>
          <p:nvPr/>
        </p:nvSpPr>
        <p:spPr>
          <a:xfrm>
            <a:off x="2812654" y="2343687"/>
            <a:ext cx="1440067" cy="7570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头发护理</a:t>
            </a: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A370A295-309C-4ADE-9FB6-8416D765B7A3}"/>
              </a:ext>
            </a:extLst>
          </p:cNvPr>
          <p:cNvGrpSpPr/>
          <p:nvPr/>
        </p:nvGrpSpPr>
        <p:grpSpPr>
          <a:xfrm>
            <a:off x="4252721" y="805710"/>
            <a:ext cx="5891929" cy="5174280"/>
            <a:chOff x="4764641" y="812500"/>
            <a:chExt cx="5891929" cy="5174280"/>
          </a:xfrm>
        </p:grpSpPr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1FAE824B-8091-4448-A048-447D3DD8CCDB}"/>
                </a:ext>
              </a:extLst>
            </p:cNvPr>
            <p:cNvCxnSpPr/>
            <p:nvPr/>
          </p:nvCxnSpPr>
          <p:spPr>
            <a:xfrm>
              <a:off x="7958803" y="3851695"/>
              <a:ext cx="46625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B9A4784D-A273-4AFA-BACB-EF1A540B0839}"/>
                </a:ext>
              </a:extLst>
            </p:cNvPr>
            <p:cNvCxnSpPr/>
            <p:nvPr/>
          </p:nvCxnSpPr>
          <p:spPr>
            <a:xfrm>
              <a:off x="7969598" y="4859465"/>
              <a:ext cx="4662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48E3637B-38FD-4416-ABF7-CC3E93863782}"/>
                </a:ext>
              </a:extLst>
            </p:cNvPr>
            <p:cNvCxnSpPr/>
            <p:nvPr/>
          </p:nvCxnSpPr>
          <p:spPr>
            <a:xfrm>
              <a:off x="7959883" y="5322280"/>
              <a:ext cx="486338" cy="397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圆角矩形 110">
              <a:extLst>
                <a:ext uri="{FF2B5EF4-FFF2-40B4-BE49-F238E27FC236}">
                  <a16:creationId xmlns:a16="http://schemas.microsoft.com/office/drawing/2014/main" id="{57D7AFCE-28F6-45DE-8C2D-98BAF236AABC}"/>
                </a:ext>
              </a:extLst>
            </p:cNvPr>
            <p:cNvSpPr/>
            <p:nvPr/>
          </p:nvSpPr>
          <p:spPr>
            <a:xfrm>
              <a:off x="8425815" y="4170680"/>
              <a:ext cx="1484630" cy="3486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机制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1EC7E267-C0C3-40DC-AF1D-93825B5AC757}"/>
                </a:ext>
              </a:extLst>
            </p:cNvPr>
            <p:cNvCxnSpPr/>
            <p:nvPr/>
          </p:nvCxnSpPr>
          <p:spPr>
            <a:xfrm>
              <a:off x="7963737" y="4343650"/>
              <a:ext cx="4662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51BFB3D4-B65A-46C0-A393-E82892A02D3E}"/>
                </a:ext>
              </a:extLst>
            </p:cNvPr>
            <p:cNvCxnSpPr/>
            <p:nvPr/>
          </p:nvCxnSpPr>
          <p:spPr>
            <a:xfrm>
              <a:off x="7989195" y="5782400"/>
              <a:ext cx="486338" cy="397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圆角矩形 103">
              <a:extLst>
                <a:ext uri="{FF2B5EF4-FFF2-40B4-BE49-F238E27FC236}">
                  <a16:creationId xmlns:a16="http://schemas.microsoft.com/office/drawing/2014/main" id="{9DB3CED2-2D43-4D86-853F-31303001D3ED}"/>
                </a:ext>
              </a:extLst>
            </p:cNvPr>
            <p:cNvSpPr/>
            <p:nvPr/>
          </p:nvSpPr>
          <p:spPr>
            <a:xfrm>
              <a:off x="8406765" y="3651250"/>
              <a:ext cx="1503680" cy="4025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定义</a:t>
              </a:r>
            </a:p>
          </p:txBody>
        </p:sp>
        <p:sp>
          <p:nvSpPr>
            <p:cNvPr id="134" name="圆角矩形 104">
              <a:extLst>
                <a:ext uri="{FF2B5EF4-FFF2-40B4-BE49-F238E27FC236}">
                  <a16:creationId xmlns:a16="http://schemas.microsoft.com/office/drawing/2014/main" id="{BF4405D0-DF10-4B55-8852-911D44003794}"/>
                </a:ext>
              </a:extLst>
            </p:cNvPr>
            <p:cNvSpPr/>
            <p:nvPr/>
          </p:nvSpPr>
          <p:spPr>
            <a:xfrm>
              <a:off x="8429625" y="4664075"/>
              <a:ext cx="1482090" cy="40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好发因素</a:t>
              </a:r>
            </a:p>
          </p:txBody>
        </p:sp>
        <p:sp>
          <p:nvSpPr>
            <p:cNvPr id="135" name="圆角矩形 109">
              <a:extLst>
                <a:ext uri="{FF2B5EF4-FFF2-40B4-BE49-F238E27FC236}">
                  <a16:creationId xmlns:a16="http://schemas.microsoft.com/office/drawing/2014/main" id="{8B214AED-8E35-4FBF-92D2-CAAA7FB920EE}"/>
                </a:ext>
              </a:extLst>
            </p:cNvPr>
            <p:cNvSpPr/>
            <p:nvPr/>
          </p:nvSpPr>
          <p:spPr>
            <a:xfrm>
              <a:off x="8429625" y="5152390"/>
              <a:ext cx="2226945" cy="3606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分期、临床症状</a:t>
              </a:r>
            </a:p>
          </p:txBody>
        </p:sp>
        <p:sp>
          <p:nvSpPr>
            <p:cNvPr id="136" name="圆角矩形 114">
              <a:extLst>
                <a:ext uri="{FF2B5EF4-FFF2-40B4-BE49-F238E27FC236}">
                  <a16:creationId xmlns:a16="http://schemas.microsoft.com/office/drawing/2014/main" id="{C4882C99-3982-4DD5-895F-818C3298C0C5}"/>
                </a:ext>
              </a:extLst>
            </p:cNvPr>
            <p:cNvSpPr/>
            <p:nvPr/>
          </p:nvSpPr>
          <p:spPr>
            <a:xfrm>
              <a:off x="8435340" y="5580380"/>
              <a:ext cx="2154362" cy="40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预防与护理</a:t>
              </a:r>
            </a:p>
          </p:txBody>
        </p: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86AB2C27-514D-4315-8AF6-C9C1616FD591}"/>
                </a:ext>
              </a:extLst>
            </p:cNvPr>
            <p:cNvCxnSpPr/>
            <p:nvPr/>
          </p:nvCxnSpPr>
          <p:spPr>
            <a:xfrm>
              <a:off x="4764641" y="1353831"/>
              <a:ext cx="5799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圆角矩形 64">
              <a:extLst>
                <a:ext uri="{FF2B5EF4-FFF2-40B4-BE49-F238E27FC236}">
                  <a16:creationId xmlns:a16="http://schemas.microsoft.com/office/drawing/2014/main" id="{70262C83-7403-42C5-86F5-09E96A2A22BD}"/>
                </a:ext>
              </a:extLst>
            </p:cNvPr>
            <p:cNvSpPr/>
            <p:nvPr/>
          </p:nvSpPr>
          <p:spPr>
            <a:xfrm>
              <a:off x="5819961" y="812500"/>
              <a:ext cx="1652905" cy="4483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漱口液</a:t>
              </a:r>
            </a:p>
          </p:txBody>
        </p:sp>
        <p:sp>
          <p:nvSpPr>
            <p:cNvPr id="139" name="圆角矩形 65">
              <a:extLst>
                <a:ext uri="{FF2B5EF4-FFF2-40B4-BE49-F238E27FC236}">
                  <a16:creationId xmlns:a16="http://schemas.microsoft.com/office/drawing/2014/main" id="{8BACE09E-8C55-4113-A619-1BA5B4FED2AB}"/>
                </a:ext>
              </a:extLst>
            </p:cNvPr>
            <p:cNvSpPr/>
            <p:nvPr/>
          </p:nvSpPr>
          <p:spPr>
            <a:xfrm>
              <a:off x="5819961" y="1451945"/>
              <a:ext cx="1770108" cy="4483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特殊口腔护理</a:t>
              </a:r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051205B9-5E10-4F10-AC92-D84AC507CAAC}"/>
                </a:ext>
              </a:extLst>
            </p:cNvPr>
            <p:cNvCxnSpPr/>
            <p:nvPr/>
          </p:nvCxnSpPr>
          <p:spPr>
            <a:xfrm rot="5400000">
              <a:off x="4959923" y="1391665"/>
              <a:ext cx="776214" cy="1080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E311C3ED-933B-431C-BD44-F22F5E8A748F}"/>
                </a:ext>
              </a:extLst>
            </p:cNvPr>
            <p:cNvCxnSpPr/>
            <p:nvPr/>
          </p:nvCxnSpPr>
          <p:spPr>
            <a:xfrm>
              <a:off x="5346642" y="1021757"/>
              <a:ext cx="473030" cy="43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DBF6EBC1-D119-47DB-A106-F8C80ECACFBC}"/>
                </a:ext>
              </a:extLst>
            </p:cNvPr>
            <p:cNvCxnSpPr/>
            <p:nvPr/>
          </p:nvCxnSpPr>
          <p:spPr>
            <a:xfrm>
              <a:off x="5349415" y="1785030"/>
              <a:ext cx="4662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331C64BD-E0E8-42DE-B327-388040CBA98A}"/>
                </a:ext>
              </a:extLst>
            </p:cNvPr>
            <p:cNvCxnSpPr/>
            <p:nvPr/>
          </p:nvCxnSpPr>
          <p:spPr>
            <a:xfrm>
              <a:off x="4767577" y="2705616"/>
              <a:ext cx="5799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E6BC6E04-A7F1-4C2E-85BD-F5364E2C581A}"/>
                </a:ext>
              </a:extLst>
            </p:cNvPr>
            <p:cNvCxnSpPr/>
            <p:nvPr/>
          </p:nvCxnSpPr>
          <p:spPr>
            <a:xfrm>
              <a:off x="4767577" y="3795820"/>
              <a:ext cx="5799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圆角矩形 84">
              <a:extLst>
                <a:ext uri="{FF2B5EF4-FFF2-40B4-BE49-F238E27FC236}">
                  <a16:creationId xmlns:a16="http://schemas.microsoft.com/office/drawing/2014/main" id="{A4B0A868-5FA5-4FE5-83A6-B84621DD4382}"/>
                </a:ext>
              </a:extLst>
            </p:cNvPr>
            <p:cNvSpPr/>
            <p:nvPr/>
          </p:nvSpPr>
          <p:spPr>
            <a:xfrm>
              <a:off x="5840193" y="3390540"/>
              <a:ext cx="1632667" cy="4027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淋浴、盆浴</a:t>
              </a:r>
            </a:p>
          </p:txBody>
        </p:sp>
        <p:sp>
          <p:nvSpPr>
            <p:cNvPr id="146" name="圆角矩形 85">
              <a:extLst>
                <a:ext uri="{FF2B5EF4-FFF2-40B4-BE49-F238E27FC236}">
                  <a16:creationId xmlns:a16="http://schemas.microsoft.com/office/drawing/2014/main" id="{1396598B-69B7-4F5C-8B94-2D41459F6B8C}"/>
                </a:ext>
              </a:extLst>
            </p:cNvPr>
            <p:cNvSpPr/>
            <p:nvPr/>
          </p:nvSpPr>
          <p:spPr>
            <a:xfrm>
              <a:off x="5857778" y="4408324"/>
              <a:ext cx="1517871" cy="40613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压疮的护理</a:t>
              </a:r>
            </a:p>
          </p:txBody>
        </p: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A49143D8-575D-4559-96AD-A43C3EEFAA92}"/>
                </a:ext>
              </a:extLst>
            </p:cNvPr>
            <p:cNvCxnSpPr/>
            <p:nvPr/>
          </p:nvCxnSpPr>
          <p:spPr>
            <a:xfrm rot="5400000">
              <a:off x="4621281" y="4336067"/>
              <a:ext cx="1485897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4BE85C57-D9CE-4097-91C0-7A98A39F15FB}"/>
                </a:ext>
              </a:extLst>
            </p:cNvPr>
            <p:cNvCxnSpPr/>
            <p:nvPr/>
          </p:nvCxnSpPr>
          <p:spPr>
            <a:xfrm>
              <a:off x="5373941" y="3590853"/>
              <a:ext cx="46625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65881ACC-AF59-4169-99CE-7C9929C52EDE}"/>
                </a:ext>
              </a:extLst>
            </p:cNvPr>
            <p:cNvCxnSpPr/>
            <p:nvPr/>
          </p:nvCxnSpPr>
          <p:spPr>
            <a:xfrm>
              <a:off x="5373941" y="4598623"/>
              <a:ext cx="4662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B0A525A4-DE73-46B2-A599-198D13C7DF30}"/>
                </a:ext>
              </a:extLst>
            </p:cNvPr>
            <p:cNvCxnSpPr/>
            <p:nvPr/>
          </p:nvCxnSpPr>
          <p:spPr>
            <a:xfrm>
              <a:off x="5364226" y="5061438"/>
              <a:ext cx="486338" cy="397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圆角矩形 91">
              <a:extLst>
                <a:ext uri="{FF2B5EF4-FFF2-40B4-BE49-F238E27FC236}">
                  <a16:creationId xmlns:a16="http://schemas.microsoft.com/office/drawing/2014/main" id="{E45C5953-F9EA-427D-A0C9-F0197558213F}"/>
                </a:ext>
              </a:extLst>
            </p:cNvPr>
            <p:cNvSpPr/>
            <p:nvPr/>
          </p:nvSpPr>
          <p:spPr>
            <a:xfrm>
              <a:off x="5868765" y="4880800"/>
              <a:ext cx="1447353" cy="3604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会阴护理</a:t>
              </a:r>
            </a:p>
          </p:txBody>
        </p:sp>
        <p:sp>
          <p:nvSpPr>
            <p:cNvPr id="152" name="圆角矩形 94">
              <a:extLst>
                <a:ext uri="{FF2B5EF4-FFF2-40B4-BE49-F238E27FC236}">
                  <a16:creationId xmlns:a16="http://schemas.microsoft.com/office/drawing/2014/main" id="{FFCD3251-2754-4CF6-8C28-44311C97C5C5}"/>
                </a:ext>
              </a:extLst>
            </p:cNvPr>
            <p:cNvSpPr/>
            <p:nvPr/>
          </p:nvSpPr>
          <p:spPr>
            <a:xfrm>
              <a:off x="5843129" y="3909637"/>
              <a:ext cx="1446613" cy="3484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床上擦浴</a:t>
              </a:r>
            </a:p>
          </p:txBody>
        </p: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BE384FF3-36FA-4561-ABFD-0760AB43848D}"/>
                </a:ext>
              </a:extLst>
            </p:cNvPr>
            <p:cNvCxnSpPr/>
            <p:nvPr/>
          </p:nvCxnSpPr>
          <p:spPr>
            <a:xfrm>
              <a:off x="5368080" y="4082808"/>
              <a:ext cx="4662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圆角矩形 97">
              <a:extLst>
                <a:ext uri="{FF2B5EF4-FFF2-40B4-BE49-F238E27FC236}">
                  <a16:creationId xmlns:a16="http://schemas.microsoft.com/office/drawing/2014/main" id="{203CF847-EE62-4286-B390-D88A7E30CD29}"/>
                </a:ext>
              </a:extLst>
            </p:cNvPr>
            <p:cNvSpPr/>
            <p:nvPr/>
          </p:nvSpPr>
          <p:spPr>
            <a:xfrm>
              <a:off x="5834338" y="1932001"/>
              <a:ext cx="1423172" cy="4027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床上梳发</a:t>
              </a:r>
            </a:p>
          </p:txBody>
        </p: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2EC43B33-2C92-4F77-9807-9D9FEDE02552}"/>
                </a:ext>
              </a:extLst>
            </p:cNvPr>
            <p:cNvCxnSpPr/>
            <p:nvPr/>
          </p:nvCxnSpPr>
          <p:spPr>
            <a:xfrm rot="5400000">
              <a:off x="4946594" y="2524853"/>
              <a:ext cx="826475" cy="879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DBF3C3A7-3E4F-470D-8FCE-5AFB1D5E468F}"/>
                </a:ext>
              </a:extLst>
            </p:cNvPr>
            <p:cNvCxnSpPr/>
            <p:nvPr/>
          </p:nvCxnSpPr>
          <p:spPr>
            <a:xfrm>
              <a:off x="5368085" y="2116733"/>
              <a:ext cx="46625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圆角矩形 100">
              <a:extLst>
                <a:ext uri="{FF2B5EF4-FFF2-40B4-BE49-F238E27FC236}">
                  <a16:creationId xmlns:a16="http://schemas.microsoft.com/office/drawing/2014/main" id="{8524CB14-DB61-4FBC-BC37-47BCD91EF72E}"/>
                </a:ext>
              </a:extLst>
            </p:cNvPr>
            <p:cNvSpPr/>
            <p:nvPr/>
          </p:nvSpPr>
          <p:spPr>
            <a:xfrm>
              <a:off x="5837273" y="2780408"/>
              <a:ext cx="1446613" cy="3484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床上洗发</a:t>
              </a:r>
            </a:p>
          </p:txBody>
        </p: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DA9EB68B-0C5A-4E36-974F-CD78F78B54C6}"/>
                </a:ext>
              </a:extLst>
            </p:cNvPr>
            <p:cNvCxnSpPr/>
            <p:nvPr/>
          </p:nvCxnSpPr>
          <p:spPr>
            <a:xfrm>
              <a:off x="5362224" y="2942784"/>
              <a:ext cx="4662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A1B8530C-8242-4B37-B74F-EF7FCEEA89B1}"/>
                </a:ext>
              </a:extLst>
            </p:cNvPr>
            <p:cNvCxnSpPr/>
            <p:nvPr/>
          </p:nvCxnSpPr>
          <p:spPr>
            <a:xfrm rot="16200000" flipH="1">
              <a:off x="7006881" y="4804948"/>
              <a:ext cx="1940170" cy="1473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8EA39308-7378-4149-8C09-EE0F09B3C0DF}"/>
                </a:ext>
              </a:extLst>
            </p:cNvPr>
            <p:cNvCxnSpPr/>
            <p:nvPr/>
          </p:nvCxnSpPr>
          <p:spPr>
            <a:xfrm flipV="1">
              <a:off x="7320277" y="4601447"/>
              <a:ext cx="646472" cy="341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圆角矩形 131">
              <a:extLst>
                <a:ext uri="{FF2B5EF4-FFF2-40B4-BE49-F238E27FC236}">
                  <a16:creationId xmlns:a16="http://schemas.microsoft.com/office/drawing/2014/main" id="{5F524A33-4707-42B3-8472-3454962FBD9C}"/>
                </a:ext>
              </a:extLst>
            </p:cNvPr>
            <p:cNvSpPr/>
            <p:nvPr/>
          </p:nvSpPr>
          <p:spPr>
            <a:xfrm>
              <a:off x="5822625" y="2376909"/>
              <a:ext cx="1446613" cy="3484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灭头虱法</a:t>
              </a:r>
            </a:p>
          </p:txBody>
        </p: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E25349B4-02E8-4325-895C-9B0115E552D6}"/>
                </a:ext>
              </a:extLst>
            </p:cNvPr>
            <p:cNvCxnSpPr/>
            <p:nvPr/>
          </p:nvCxnSpPr>
          <p:spPr>
            <a:xfrm>
              <a:off x="5356368" y="2541288"/>
              <a:ext cx="4662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453A93FC-8F1E-46F9-A391-98F7341D7D0D}"/>
              </a:ext>
            </a:extLst>
          </p:cNvPr>
          <p:cNvCxnSpPr/>
          <p:nvPr/>
        </p:nvCxnSpPr>
        <p:spPr>
          <a:xfrm>
            <a:off x="2253559" y="4657285"/>
            <a:ext cx="5961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35">
            <a:extLst>
              <a:ext uri="{FF2B5EF4-FFF2-40B4-BE49-F238E27FC236}">
                <a16:creationId xmlns:a16="http://schemas.microsoft.com/office/drawing/2014/main" id="{10C3820C-887E-415A-990C-5D1C398CE1B4}"/>
              </a:ext>
            </a:extLst>
          </p:cNvPr>
          <p:cNvSpPr/>
          <p:nvPr/>
        </p:nvSpPr>
        <p:spPr>
          <a:xfrm>
            <a:off x="2823449" y="4287538"/>
            <a:ext cx="1535312" cy="7570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有人床整理及更换床单</a:t>
            </a:r>
          </a:p>
        </p:txBody>
      </p:sp>
    </p:spTree>
    <p:extLst>
      <p:ext uri="{BB962C8B-B14F-4D97-AF65-F5344CB8AC3E}">
        <p14:creationId xmlns:p14="http://schemas.microsoft.com/office/powerpoint/2010/main" val="4492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压疮形成的原因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6" name="图片 5" descr="图片包含 游戏机&#10;&#10;描述已自动生成">
            <a:extLst>
              <a:ext uri="{FF2B5EF4-FFF2-40B4-BE49-F238E27FC236}">
                <a16:creationId xmlns:a16="http://schemas.microsoft.com/office/drawing/2014/main" id="{54265D5C-BE00-45D3-A209-1EF0612F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17" y="2128165"/>
            <a:ext cx="4071663" cy="412055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889FF29-26D7-455F-9F6D-1423BAA8688F}"/>
              </a:ext>
            </a:extLst>
          </p:cNvPr>
          <p:cNvGrpSpPr/>
          <p:nvPr/>
        </p:nvGrpSpPr>
        <p:grpSpPr>
          <a:xfrm>
            <a:off x="1115995" y="1163540"/>
            <a:ext cx="5363342" cy="815717"/>
            <a:chOff x="4999160" y="2227345"/>
            <a:chExt cx="3512091" cy="567016"/>
          </a:xfrm>
        </p:grpSpPr>
        <p:sp>
          <p:nvSpPr>
            <p:cNvPr id="8" name="圆角矩形 17">
              <a:extLst>
                <a:ext uri="{FF2B5EF4-FFF2-40B4-BE49-F238E27FC236}">
                  <a16:creationId xmlns:a16="http://schemas.microsoft.com/office/drawing/2014/main" id="{0E18F31D-FDA1-4F01-AA16-6CACA1FDEF59}"/>
                </a:ext>
              </a:extLst>
            </p:cNvPr>
            <p:cNvSpPr/>
            <p:nvPr/>
          </p:nvSpPr>
          <p:spPr>
            <a:xfrm>
              <a:off x="5355738" y="2330853"/>
              <a:ext cx="3155513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9" name="文本框 39">
              <a:extLst>
                <a:ext uri="{FF2B5EF4-FFF2-40B4-BE49-F238E27FC236}">
                  <a16:creationId xmlns:a16="http://schemas.microsoft.com/office/drawing/2014/main" id="{17A7B159-C83F-42C9-9352-034009451C0D}"/>
                </a:ext>
              </a:extLst>
            </p:cNvPr>
            <p:cNvSpPr txBox="1"/>
            <p:nvPr/>
          </p:nvSpPr>
          <p:spPr>
            <a:xfrm>
              <a:off x="5657369" y="2346207"/>
              <a:ext cx="2765870" cy="347650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局部潮湿或排泄物刺激</a:t>
              </a:r>
            </a:p>
          </p:txBody>
        </p:sp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168E3773-6450-4F99-A4A8-92436BD24F6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02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EBFF5B9-7E20-4CE0-A0DE-BBCA4A5FCDBC}"/>
              </a:ext>
            </a:extLst>
          </p:cNvPr>
          <p:cNvSpPr/>
          <p:nvPr/>
        </p:nvSpPr>
        <p:spPr>
          <a:xfrm>
            <a:off x="7612520" y="2128165"/>
            <a:ext cx="4212972" cy="37509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皮肤酸碱度改变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受到潮湿刺激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大、小便失禁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伤口分泌物增多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引流渗出液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出汗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0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41949A0F-6E8D-479E-8349-59A6A5F6D2A2}"/>
              </a:ext>
            </a:extLst>
          </p:cNvPr>
          <p:cNvSpPr/>
          <p:nvPr/>
        </p:nvSpPr>
        <p:spPr>
          <a:xfrm>
            <a:off x="394752" y="754970"/>
            <a:ext cx="6135073" cy="54887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压疮形成的原因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425683-8722-4AE2-A8BD-A517C9409A7F}"/>
              </a:ext>
            </a:extLst>
          </p:cNvPr>
          <p:cNvSpPr/>
          <p:nvPr/>
        </p:nvSpPr>
        <p:spPr>
          <a:xfrm>
            <a:off x="1684485" y="1785642"/>
            <a:ext cx="3522458" cy="1796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营养不良是影响压疮的一个重要因素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水肿皮肤弹性及顺应性下降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8C154B4-F4E1-45A2-89A4-ACBC7F87808F}"/>
              </a:ext>
            </a:extLst>
          </p:cNvPr>
          <p:cNvGrpSpPr/>
          <p:nvPr/>
        </p:nvGrpSpPr>
        <p:grpSpPr>
          <a:xfrm>
            <a:off x="883671" y="828830"/>
            <a:ext cx="4946349" cy="815717"/>
            <a:chOff x="4999160" y="2227345"/>
            <a:chExt cx="3263170" cy="567016"/>
          </a:xfrm>
        </p:grpSpPr>
        <p:sp>
          <p:nvSpPr>
            <p:cNvPr id="22" name="圆角矩形 17">
              <a:extLst>
                <a:ext uri="{FF2B5EF4-FFF2-40B4-BE49-F238E27FC236}">
                  <a16:creationId xmlns:a16="http://schemas.microsoft.com/office/drawing/2014/main" id="{A5DF01AC-59C5-4B7F-847E-C213CC7B32B8}"/>
                </a:ext>
              </a:extLst>
            </p:cNvPr>
            <p:cNvSpPr/>
            <p:nvPr/>
          </p:nvSpPr>
          <p:spPr>
            <a:xfrm>
              <a:off x="5355738" y="2330853"/>
              <a:ext cx="2667270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3" name="文本框 39">
              <a:extLst>
                <a:ext uri="{FF2B5EF4-FFF2-40B4-BE49-F238E27FC236}">
                  <a16:creationId xmlns:a16="http://schemas.microsoft.com/office/drawing/2014/main" id="{FC4033BA-1EFD-413D-8ECC-F6883104F658}"/>
                </a:ext>
              </a:extLst>
            </p:cNvPr>
            <p:cNvSpPr txBox="1"/>
            <p:nvPr/>
          </p:nvSpPr>
          <p:spPr>
            <a:xfrm>
              <a:off x="5657369" y="2346209"/>
              <a:ext cx="2604961" cy="347650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营养不良或水肿</a:t>
              </a:r>
            </a:p>
          </p:txBody>
        </p:sp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03399813-3F1A-4362-B68E-AC925F88D53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03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9EFD263-FD6E-4AF2-AAAB-7A27AF0570F1}"/>
              </a:ext>
            </a:extLst>
          </p:cNvPr>
          <p:cNvGrpSpPr/>
          <p:nvPr/>
        </p:nvGrpSpPr>
        <p:grpSpPr>
          <a:xfrm>
            <a:off x="734396" y="3811764"/>
            <a:ext cx="4835519" cy="815717"/>
            <a:chOff x="4999160" y="2227345"/>
            <a:chExt cx="3166455" cy="567016"/>
          </a:xfrm>
        </p:grpSpPr>
        <p:sp>
          <p:nvSpPr>
            <p:cNvPr id="26" name="圆角矩形 17">
              <a:extLst>
                <a:ext uri="{FF2B5EF4-FFF2-40B4-BE49-F238E27FC236}">
                  <a16:creationId xmlns:a16="http://schemas.microsoft.com/office/drawing/2014/main" id="{064FE3AD-B627-474D-B11B-0ECA72410559}"/>
                </a:ext>
              </a:extLst>
            </p:cNvPr>
            <p:cNvSpPr/>
            <p:nvPr/>
          </p:nvSpPr>
          <p:spPr>
            <a:xfrm>
              <a:off x="5399744" y="2330853"/>
              <a:ext cx="2765871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文本框 39">
              <a:extLst>
                <a:ext uri="{FF2B5EF4-FFF2-40B4-BE49-F238E27FC236}">
                  <a16:creationId xmlns:a16="http://schemas.microsoft.com/office/drawing/2014/main" id="{3C41A7DF-396E-434D-8A88-AB955AB76085}"/>
                </a:ext>
              </a:extLst>
            </p:cNvPr>
            <p:cNvSpPr txBox="1"/>
            <p:nvPr/>
          </p:nvSpPr>
          <p:spPr>
            <a:xfrm>
              <a:off x="5657369" y="2346207"/>
              <a:ext cx="2319380" cy="347650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医疗器械使用不当</a:t>
              </a: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07669BC0-6D3E-47E4-90DD-989C51055D2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04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B5F471D-A3D0-4CD8-B829-0DDA3D6F1BC3}"/>
              </a:ext>
            </a:extLst>
          </p:cNvPr>
          <p:cNvSpPr/>
          <p:nvPr/>
        </p:nvSpPr>
        <p:spPr>
          <a:xfrm>
            <a:off x="1759038" y="4569258"/>
            <a:ext cx="3522458" cy="1533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石膏、夹板、牵引时，衬垫不当，松紧不适宜，导致局部血液循环障碍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图片 4" descr="卡通画&#10;&#10;描述已自动生成">
            <a:extLst>
              <a:ext uri="{FF2B5EF4-FFF2-40B4-BE49-F238E27FC236}">
                <a16:creationId xmlns:a16="http://schemas.microsoft.com/office/drawing/2014/main" id="{08FA0399-8CF1-4A5E-9444-A5510EF7D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80" y="754970"/>
            <a:ext cx="4001749" cy="2549192"/>
          </a:xfrm>
          <a:prstGeom prst="rect">
            <a:avLst/>
          </a:prstGeom>
        </p:spPr>
      </p:pic>
      <p:pic>
        <p:nvPicPr>
          <p:cNvPr id="11" name="图片 10" descr="图片包含 人, 绷带, 看着, 男人&#10;&#10;描述已自动生成">
            <a:extLst>
              <a:ext uri="{FF2B5EF4-FFF2-40B4-BE49-F238E27FC236}">
                <a16:creationId xmlns:a16="http://schemas.microsoft.com/office/drawing/2014/main" id="{9F8AD7F5-EF01-4DC1-B215-DB35CCC2B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95" y="3811764"/>
            <a:ext cx="3825266" cy="234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4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A9B9CAE-937A-43B2-95F5-D63297932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1462723"/>
            <a:ext cx="35833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压疮发生的原因不包括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1CD6BB-3BA9-49DE-B9AF-6DA5EAA5664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863691"/>
            <a:ext cx="29229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局部组织长期受压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991134F-3160-4704-BD74-4BB3C8B412A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0389C4-8772-4FE0-83B6-2B82B991F0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3549491"/>
            <a:ext cx="35833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使用石膏绷带衬垫不当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A760B5E-EEDE-48E6-B12F-3CD00B8DE28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2D8F05-19C9-4086-830C-40A6A0C601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38400" y="4235291"/>
            <a:ext cx="22625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全身营养缺乏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822E0C-FA73-4FAE-9887-6DC8AD2BB16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45A7F8D-84D5-4559-B3E8-2FFDFE952F0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38400" y="4921091"/>
            <a:ext cx="42437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局部皮肤经常受排泄物刺激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8C7E278-49F6-490E-BFB0-8CE31ECBA5D0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59A0E20-40B8-45F4-A788-EC53A10C3E4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38400" y="5620226"/>
            <a:ext cx="22625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肌肉软弱萎缩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E9103BF-6834-4A41-925F-178472A7FD57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9DD6CBB-61A0-40D2-AF71-EF7998165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A8E1653-4F2D-410F-BC9D-EB6D964FF64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A7E2FF6-8DDF-4661-9A0F-607D95ECE15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3715D8-C970-459F-9C62-51A7EF230E7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2827000" y="1270000"/>
            <a:ext cx="3332480" cy="3139321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dirty="0"/>
              <a:t>压疮系身体局部长期受压使血液循环受阻，而引起的皮肤及皮下组织缺血而发生水疱溃疡或坏疽。一般来说，长期卧床、体质衰弱、翻身不便、局部皮肤长期受排泻物刺激及肢体感觉迟钝者易患压疮，临床上多见于以下</a:t>
            </a:r>
            <a:r>
              <a:rPr lang="en-US" altLang="zh-CN" dirty="0"/>
              <a:t>5</a:t>
            </a:r>
            <a:r>
              <a:rPr lang="zh-CN" altLang="en-US" dirty="0"/>
              <a:t>类患者：昏迷及瘫痪患者、卧床不起体质衰弱的患者、骨折后长期固定或卧床的患者。</a:t>
            </a:r>
            <a:endParaRPr lang="zh-CN" altLang="en-US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702D5D3-24EC-4716-AFED-D2D538E05894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23" name="RemarkBack">
              <a:extLst>
                <a:ext uri="{FF2B5EF4-FFF2-40B4-BE49-F238E27FC236}">
                  <a16:creationId xmlns:a16="http://schemas.microsoft.com/office/drawing/2014/main" id="{A2D49347-326A-41A9-845C-F9F2D3AE5AD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RemarkBlock">
              <a:extLst>
                <a:ext uri="{FF2B5EF4-FFF2-40B4-BE49-F238E27FC236}">
                  <a16:creationId xmlns:a16="http://schemas.microsoft.com/office/drawing/2014/main" id="{C56D1413-5B6B-4BA4-8B9B-963D71B99B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markTitleText">
              <a:extLst>
                <a:ext uri="{FF2B5EF4-FFF2-40B4-BE49-F238E27FC236}">
                  <a16:creationId xmlns:a16="http://schemas.microsoft.com/office/drawing/2014/main" id="{2AE81C1E-881C-465F-BA2B-ED3DB92A52A3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sp>
        <p:nvSpPr>
          <p:cNvPr id="2" name="RemarkBack">
            <a:extLst>
              <a:ext uri="{FF2B5EF4-FFF2-40B4-BE49-F238E27FC236}">
                <a16:creationId xmlns:a16="http://schemas.microsoft.com/office/drawing/2014/main" id="{F591D978-EEBF-483A-AC57-6EE3515BF5D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markBlock">
            <a:extLst>
              <a:ext uri="{FF2B5EF4-FFF2-40B4-BE49-F238E27FC236}">
                <a16:creationId xmlns:a16="http://schemas.microsoft.com/office/drawing/2014/main" id="{33B2266F-A654-490F-BA38-E9FF4C49EE9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markTitleText">
            <a:extLst>
              <a:ext uri="{FF2B5EF4-FFF2-40B4-BE49-F238E27FC236}">
                <a16:creationId xmlns:a16="http://schemas.microsoft.com/office/drawing/2014/main" id="{4EE56BAD-BD16-477F-B6F8-B77694B9AFF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565DC68-E31D-4212-99C6-81169C6DBBB7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4" name="TitleBackground">
              <a:extLst>
                <a:ext uri="{FF2B5EF4-FFF2-40B4-BE49-F238E27FC236}">
                  <a16:creationId xmlns:a16="http://schemas.microsoft.com/office/drawing/2014/main" id="{373D50E2-188B-4EA5-9115-4C9C89F10A1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>
              <a:extLst>
                <a:ext uri="{FF2B5EF4-FFF2-40B4-BE49-F238E27FC236}">
                  <a16:creationId xmlns:a16="http://schemas.microsoft.com/office/drawing/2014/main" id="{DB25EA2C-DB40-44A7-80FE-CFB28013753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>
              <a:extLst>
                <a:ext uri="{FF2B5EF4-FFF2-40B4-BE49-F238E27FC236}">
                  <a16:creationId xmlns:a16="http://schemas.microsoft.com/office/drawing/2014/main" id="{3174B67A-E688-4306-ACE2-CEE20A8AF820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30" name="TipText">
              <a:extLst>
                <a:ext uri="{FF2B5EF4-FFF2-40B4-BE49-F238E27FC236}">
                  <a16:creationId xmlns:a16="http://schemas.microsoft.com/office/drawing/2014/main" id="{401C266D-416A-48AE-BBC0-E6B341161D5A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E84B2A4-1D25-465E-BCA7-BED854E22134}"/>
              </a:ext>
            </a:extLst>
          </p:cNvPr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19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好发部位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8F7CC6-E2DA-4E69-AD3C-5C36FF2FC871}"/>
              </a:ext>
            </a:extLst>
          </p:cNvPr>
          <p:cNvSpPr txBox="1"/>
          <p:nvPr/>
        </p:nvSpPr>
        <p:spPr>
          <a:xfrm>
            <a:off x="313352" y="1032037"/>
            <a:ext cx="11258235" cy="112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/>
              <a:t>       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压疮好发于</a:t>
            </a:r>
            <a:r>
              <a:rPr lang="zh-CN" altLang="en-US" sz="2800" b="1" u="sng" dirty="0">
                <a:solidFill>
                  <a:srgbClr val="C00000"/>
                </a:solidFill>
                <a:latin typeface="+mj-ea"/>
                <a:ea typeface="+mj-ea"/>
              </a:rPr>
              <a:t>经常受压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latin typeface="+mj-ea"/>
                <a:ea typeface="+mj-ea"/>
              </a:rPr>
              <a:t>无肌肉包裹或肌层较薄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2800" b="1" u="sng" dirty="0">
                <a:solidFill>
                  <a:srgbClr val="C00000"/>
                </a:solidFill>
                <a:latin typeface="+mj-ea"/>
                <a:ea typeface="+mj-ea"/>
              </a:rPr>
              <a:t>缺乏脂肪组织保护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</a:t>
            </a:r>
            <a:r>
              <a:rPr lang="zh-CN" altLang="en-US" sz="2800" b="1" u="sng" dirty="0">
                <a:solidFill>
                  <a:srgbClr val="C00000"/>
                </a:solidFill>
                <a:latin typeface="+mj-ea"/>
                <a:ea typeface="+mj-ea"/>
              </a:rPr>
              <a:t>骨隆突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处。</a:t>
            </a:r>
            <a:endParaRPr lang="en-US" altLang="zh-CN" sz="2800" b="1" dirty="0">
              <a:solidFill>
                <a:srgbClr val="113F4E"/>
              </a:solidFill>
              <a:latin typeface="+mj-ea"/>
              <a:ea typeface="+mj-ea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30BCB3D-FA32-4E0C-ACC3-F27F03C0A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078" r="-839" b="31401"/>
          <a:stretch/>
        </p:blipFill>
        <p:spPr bwMode="auto">
          <a:xfrm>
            <a:off x="1969994" y="2708881"/>
            <a:ext cx="6758081" cy="34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好发部位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2027AD-C9EF-4C0F-99D0-F7A3D2267041}"/>
              </a:ext>
            </a:extLst>
          </p:cNvPr>
          <p:cNvSpPr/>
          <p:nvPr/>
        </p:nvSpPr>
        <p:spPr>
          <a:xfrm>
            <a:off x="1071475" y="1060367"/>
            <a:ext cx="4233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压疮与卧位有密切关系。 </a:t>
            </a:r>
            <a:endParaRPr lang="zh-CN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8D8E38-7871-4D37-80EF-46BD1BC86613}"/>
              </a:ext>
            </a:extLst>
          </p:cNvPr>
          <p:cNvSpPr/>
          <p:nvPr/>
        </p:nvSpPr>
        <p:spPr>
          <a:xfrm>
            <a:off x="499273" y="1705126"/>
            <a:ext cx="10854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91919"/>
                </a:solidFill>
                <a:latin typeface="PingFang SC"/>
              </a:rPr>
              <a:t>        根据卧位不同，受压点不同，好发部位也不同。临床上</a:t>
            </a:r>
            <a:r>
              <a:rPr lang="en-US" altLang="zh-CN" sz="2400" dirty="0">
                <a:solidFill>
                  <a:srgbClr val="191919"/>
                </a:solidFill>
                <a:latin typeface="PingFang SC"/>
              </a:rPr>
              <a:t>95%</a:t>
            </a:r>
            <a:r>
              <a:rPr lang="zh-CN" altLang="en-US" sz="2400" dirty="0">
                <a:solidFill>
                  <a:srgbClr val="191919"/>
                </a:solidFill>
                <a:latin typeface="PingFang SC"/>
              </a:rPr>
              <a:t>的压疮发生在下半身的骨隆突上，比较典型的压疮发生部位为</a:t>
            </a:r>
            <a:r>
              <a:rPr lang="zh-CN" altLang="en-US" sz="2400" b="1" dirty="0">
                <a:solidFill>
                  <a:srgbClr val="C00000"/>
                </a:solidFill>
                <a:latin typeface="PingFang SC"/>
              </a:rPr>
              <a:t>骶尾部、股骨大转子、坐骨结节、足跟及外踝。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图片 6" descr="地图上有字&#10;&#10;描述已自动生成">
            <a:extLst>
              <a:ext uri="{FF2B5EF4-FFF2-40B4-BE49-F238E27FC236}">
                <a16:creationId xmlns:a16="http://schemas.microsoft.com/office/drawing/2014/main" id="{286AA385-27DC-4F75-9C79-5617CF348F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71" y="3265239"/>
            <a:ext cx="8714812" cy="27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好发部位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8" name="图片 7" descr="地图上有字&#10;&#10;描述已自动生成">
            <a:extLst>
              <a:ext uri="{FF2B5EF4-FFF2-40B4-BE49-F238E27FC236}">
                <a16:creationId xmlns:a16="http://schemas.microsoft.com/office/drawing/2014/main" id="{50E91F8E-E211-4F0E-BE57-0B0109F7E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9E2"/>
              </a:clrFrom>
              <a:clrTo>
                <a:srgbClr val="F5F9E2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4" y="1058646"/>
            <a:ext cx="6582438" cy="2191891"/>
          </a:xfrm>
          <a:prstGeom prst="rect">
            <a:avLst/>
          </a:prstGeom>
        </p:spPr>
      </p:pic>
      <p:pic>
        <p:nvPicPr>
          <p:cNvPr id="10" name="图片 9" descr="地图上有字&#10;&#10;描述已自动生成">
            <a:extLst>
              <a:ext uri="{FF2B5EF4-FFF2-40B4-BE49-F238E27FC236}">
                <a16:creationId xmlns:a16="http://schemas.microsoft.com/office/drawing/2014/main" id="{A6E878F9-B71D-48C1-B25F-512F43FB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4DF"/>
              </a:clrFrom>
              <a:clrTo>
                <a:srgbClr val="F2F4D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4" y="4020473"/>
            <a:ext cx="6871235" cy="2184233"/>
          </a:xfrm>
          <a:prstGeom prst="rect">
            <a:avLst/>
          </a:prstGeom>
        </p:spPr>
      </p:pic>
      <p:pic>
        <p:nvPicPr>
          <p:cNvPr id="12" name="图片 11" descr="图片包含 游戏机, 文字&#10;&#10;描述已自动生成">
            <a:extLst>
              <a:ext uri="{FF2B5EF4-FFF2-40B4-BE49-F238E27FC236}">
                <a16:creationId xmlns:a16="http://schemas.microsoft.com/office/drawing/2014/main" id="{07E1EB53-687A-4855-91A1-1D1F735FDE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4" y="1449858"/>
            <a:ext cx="4893606" cy="44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危险因素及高危人群的评估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B5C9C53-622B-4471-A330-58F775DB3569}"/>
              </a:ext>
            </a:extLst>
          </p:cNvPr>
          <p:cNvGrpSpPr/>
          <p:nvPr/>
        </p:nvGrpSpPr>
        <p:grpSpPr>
          <a:xfrm>
            <a:off x="-1" y="751715"/>
            <a:ext cx="8728075" cy="5558626"/>
            <a:chOff x="0" y="0"/>
            <a:chExt cx="8297748" cy="5143500"/>
          </a:xfrm>
        </p:grpSpPr>
        <p:sp>
          <p:nvSpPr>
            <p:cNvPr id="10" name="文本框 42">
              <a:extLst>
                <a:ext uri="{FF2B5EF4-FFF2-40B4-BE49-F238E27FC236}">
                  <a16:creationId xmlns:a16="http://schemas.microsoft.com/office/drawing/2014/main" id="{75C4AFD5-63CD-47D4-9697-345E4EF91C76}"/>
                </a:ext>
              </a:extLst>
            </p:cNvPr>
            <p:cNvSpPr txBox="1"/>
            <p:nvPr/>
          </p:nvSpPr>
          <p:spPr>
            <a:xfrm>
              <a:off x="5901948" y="3144604"/>
              <a:ext cx="2395800" cy="28469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学科建设和人才培养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8F44223-2AE3-46D3-B638-FB9D1D482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30730" cy="514350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7D12AE7B-ABDC-4990-9740-E7D05A6CD680}"/>
              </a:ext>
            </a:extLst>
          </p:cNvPr>
          <p:cNvSpPr/>
          <p:nvPr/>
        </p:nvSpPr>
        <p:spPr>
          <a:xfrm>
            <a:off x="7302933" y="2912498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早评估、早发现、早预防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C73C5F-B911-4A8F-8CC7-6F483ED6BE40}"/>
              </a:ext>
            </a:extLst>
          </p:cNvPr>
          <p:cNvSpPr/>
          <p:nvPr/>
        </p:nvSpPr>
        <p:spPr>
          <a:xfrm>
            <a:off x="4319851" y="1923048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降低压疮发生率的关键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——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D2DC7CE9-F660-4791-A425-1DDD45465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06" y="3919405"/>
            <a:ext cx="4194434" cy="1810444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充分认识压疮的危险因素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对患者压疮发生的危险性进行有效评估。</a:t>
            </a:r>
          </a:p>
        </p:txBody>
      </p:sp>
    </p:spTree>
    <p:extLst>
      <p:ext uri="{BB962C8B-B14F-4D97-AF65-F5344CB8AC3E}">
        <p14:creationId xmlns:p14="http://schemas.microsoft.com/office/powerpoint/2010/main" val="11468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危险因素及高危人群的评估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DC2E21-65EF-40F1-8318-C63F6882B220}"/>
              </a:ext>
            </a:extLst>
          </p:cNvPr>
          <p:cNvSpPr txBox="1"/>
          <p:nvPr/>
        </p:nvSpPr>
        <p:spPr>
          <a:xfrm>
            <a:off x="3180522" y="1021502"/>
            <a:ext cx="583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Braden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危险因素评估表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1F88DDB0-2E56-4F86-A725-1D847AE67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4812"/>
              </p:ext>
            </p:extLst>
          </p:nvPr>
        </p:nvGraphicFramePr>
        <p:xfrm>
          <a:off x="661958" y="1581492"/>
          <a:ext cx="10851332" cy="42411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08548">
                  <a:extLst>
                    <a:ext uri="{9D8B030D-6E8A-4147-A177-3AD203B41FA5}">
                      <a16:colId xmlns:a16="http://schemas.microsoft.com/office/drawing/2014/main" val="2253470686"/>
                    </a:ext>
                  </a:extLst>
                </a:gridCol>
                <a:gridCol w="2034151">
                  <a:extLst>
                    <a:ext uri="{9D8B030D-6E8A-4147-A177-3AD203B41FA5}">
                      <a16:colId xmlns:a16="http://schemas.microsoft.com/office/drawing/2014/main" val="59943381"/>
                    </a:ext>
                  </a:extLst>
                </a:gridCol>
                <a:gridCol w="1596452">
                  <a:extLst>
                    <a:ext uri="{9D8B030D-6E8A-4147-A177-3AD203B41FA5}">
                      <a16:colId xmlns:a16="http://schemas.microsoft.com/office/drawing/2014/main" val="3091049072"/>
                    </a:ext>
                  </a:extLst>
                </a:gridCol>
                <a:gridCol w="1552308">
                  <a:extLst>
                    <a:ext uri="{9D8B030D-6E8A-4147-A177-3AD203B41FA5}">
                      <a16:colId xmlns:a16="http://schemas.microsoft.com/office/drawing/2014/main" val="3685515679"/>
                    </a:ext>
                  </a:extLst>
                </a:gridCol>
                <a:gridCol w="1359873">
                  <a:extLst>
                    <a:ext uri="{9D8B030D-6E8A-4147-A177-3AD203B41FA5}">
                      <a16:colId xmlns:a16="http://schemas.microsoft.com/office/drawing/2014/main" val="153711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项目</a:t>
                      </a:r>
                      <a:r>
                        <a:rPr lang="en-US" altLang="zh-CN" sz="2000" dirty="0"/>
                        <a:t>/</a:t>
                      </a:r>
                      <a:r>
                        <a:rPr lang="zh-CN" altLang="en-US" sz="2000" dirty="0"/>
                        <a:t>分组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/>
                        <a:t>2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/>
                        <a:t>3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/>
                        <a:t>4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5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/>
                        <a:t>感觉：</a:t>
                      </a:r>
                      <a:r>
                        <a:rPr lang="zh-CN" altLang="en-US" sz="2000" dirty="0"/>
                        <a:t>对压力相关不适的感受能力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完全受限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非常受限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轻度受限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未受限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6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/>
                        <a:t>潮湿：</a:t>
                      </a:r>
                      <a:r>
                        <a:rPr lang="zh-CN" altLang="en-US" sz="2000" dirty="0"/>
                        <a:t>皮肤暴露于潮湿环境的程度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持续潮湿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非常潮湿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有时潮湿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很少潮湿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2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/>
                        <a:t>活动力</a:t>
                      </a:r>
                      <a:r>
                        <a:rPr lang="zh-CN" altLang="en-US" sz="2000" dirty="0"/>
                        <a:t>：身体活动程度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限制卧床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坐位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偶尔行走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经常行走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3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/>
                        <a:t>移动力：</a:t>
                      </a:r>
                      <a:r>
                        <a:rPr lang="zh-CN" altLang="en-US" sz="2000" dirty="0"/>
                        <a:t>改变和控制体位的能力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完善无法移动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严重受限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轻度受限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未受限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/>
                        <a:t>营养：</a:t>
                      </a:r>
                      <a:r>
                        <a:rPr lang="zh-CN" altLang="en-US" sz="2000" dirty="0"/>
                        <a:t>日常食物摄取状态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非常差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可能缺乏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充足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丰富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1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/>
                        <a:t>摩擦力和剪切力</a:t>
                      </a:r>
                      <a:endParaRPr lang="zh-CN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有问题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有潜在问题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/>
                        <a:t>无明显问题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445774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总分值为</a:t>
                      </a:r>
                      <a:r>
                        <a:rPr lang="en-US" altLang="zh-C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6-23</a:t>
                      </a:r>
                      <a:r>
                        <a:rPr lang="zh-CN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，分值越少，提示发生压疮的危险性越高。</a:t>
                      </a:r>
                      <a:endParaRPr lang="en-US" altLang="zh-CN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评分≤</a:t>
                      </a:r>
                      <a:r>
                        <a:rPr lang="en-US" altLang="zh-C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r>
                        <a:rPr lang="zh-CN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分，提示有病人发生压疮的危险，建议采取预防措施。</a:t>
                      </a:r>
                      <a:endParaRPr lang="zh-CN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9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8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危险因素及高危人群的评估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DC2E21-65EF-40F1-8318-C63F6882B220}"/>
              </a:ext>
            </a:extLst>
          </p:cNvPr>
          <p:cNvSpPr txBox="1"/>
          <p:nvPr/>
        </p:nvSpPr>
        <p:spPr>
          <a:xfrm>
            <a:off x="3180522" y="884926"/>
            <a:ext cx="583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Norton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压疮风险因素评估表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1F88DDB0-2E56-4F86-A725-1D847AE67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2798"/>
              </p:ext>
            </p:extLst>
          </p:nvPr>
        </p:nvGraphicFramePr>
        <p:xfrm>
          <a:off x="1127573" y="1488412"/>
          <a:ext cx="9533024" cy="387069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72932">
                  <a:extLst>
                    <a:ext uri="{9D8B030D-6E8A-4147-A177-3AD203B41FA5}">
                      <a16:colId xmlns:a16="http://schemas.microsoft.com/office/drawing/2014/main" val="2253470686"/>
                    </a:ext>
                  </a:extLst>
                </a:gridCol>
                <a:gridCol w="1821902">
                  <a:extLst>
                    <a:ext uri="{9D8B030D-6E8A-4147-A177-3AD203B41FA5}">
                      <a16:colId xmlns:a16="http://schemas.microsoft.com/office/drawing/2014/main" val="59943381"/>
                    </a:ext>
                  </a:extLst>
                </a:gridCol>
                <a:gridCol w="1429874">
                  <a:extLst>
                    <a:ext uri="{9D8B030D-6E8A-4147-A177-3AD203B41FA5}">
                      <a16:colId xmlns:a16="http://schemas.microsoft.com/office/drawing/2014/main" val="3091049072"/>
                    </a:ext>
                  </a:extLst>
                </a:gridCol>
                <a:gridCol w="1390336">
                  <a:extLst>
                    <a:ext uri="{9D8B030D-6E8A-4147-A177-3AD203B41FA5}">
                      <a16:colId xmlns:a16="http://schemas.microsoft.com/office/drawing/2014/main" val="3685515679"/>
                    </a:ext>
                  </a:extLst>
                </a:gridCol>
                <a:gridCol w="1217980">
                  <a:extLst>
                    <a:ext uri="{9D8B030D-6E8A-4147-A177-3AD203B41FA5}">
                      <a16:colId xmlns:a16="http://schemas.microsoft.com/office/drawing/2014/main" val="153711736"/>
                    </a:ext>
                  </a:extLst>
                </a:gridCol>
              </a:tblGrid>
              <a:tr h="472935">
                <a:tc>
                  <a:txBody>
                    <a:bodyPr/>
                    <a:lstStyle/>
                    <a:p>
                      <a:pPr marL="538163" indent="-538163"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      项目</a:t>
                      </a: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分组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5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                   </a:t>
                      </a: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身体状况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良好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一般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不好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极差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6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28650" indent="-628650"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                精神状态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思维敏捷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无动于衷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不合逻辑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昏迷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2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                活动能力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可以走动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需协助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坐轮椅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卧床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3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                灵活程度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行动自如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轻微受限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非常受限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不能活动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                失禁情况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无失禁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偶有失禁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经常失禁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二便失禁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197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628650" indent="0"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总分值为</a:t>
                      </a:r>
                      <a:r>
                        <a:rPr lang="en-US" altLang="zh-CN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5~20</a:t>
                      </a: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分，分值越少，提示发生压疮的危险性越高。</a:t>
                      </a:r>
                      <a:endParaRPr lang="en-US" altLang="zh-CN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       评分≤</a:t>
                      </a:r>
                      <a:r>
                        <a:rPr lang="en-US" altLang="zh-CN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14</a:t>
                      </a:r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分，提示有病人发生压疮的危险，建议采取预防措施。</a:t>
                      </a:r>
                      <a:endParaRPr lang="zh-CN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98402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3ABEFCD3-ABBA-47EC-AEC8-2EB855DBB9CB}"/>
              </a:ext>
            </a:extLst>
          </p:cNvPr>
          <p:cNvSpPr/>
          <p:nvPr/>
        </p:nvSpPr>
        <p:spPr>
          <a:xfrm>
            <a:off x="922949" y="5574888"/>
            <a:ext cx="10793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目前公认的用于预测压疮发生有效评分方法，特别适合老年病人。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8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危险因素及高危人群的评估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3D33A80-71A2-4F0C-9AD8-BE325578A40D}"/>
              </a:ext>
            </a:extLst>
          </p:cNvPr>
          <p:cNvGrpSpPr/>
          <p:nvPr/>
        </p:nvGrpSpPr>
        <p:grpSpPr>
          <a:xfrm>
            <a:off x="1380369" y="1196182"/>
            <a:ext cx="9626090" cy="3771311"/>
            <a:chOff x="1470126" y="1527161"/>
            <a:chExt cx="9626090" cy="3771311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EC5D6E1-BDD1-4B2C-B0C7-643002782D3C}"/>
                </a:ext>
              </a:extLst>
            </p:cNvPr>
            <p:cNvGrpSpPr/>
            <p:nvPr/>
          </p:nvGrpSpPr>
          <p:grpSpPr bwMode="auto">
            <a:xfrm>
              <a:off x="2929509" y="1527161"/>
              <a:ext cx="6755572" cy="3263917"/>
              <a:chOff x="1202" y="1117"/>
              <a:chExt cx="3356" cy="2268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87846281-A8F1-48D6-AD4A-9F17455B83D4}"/>
                  </a:ext>
                </a:extLst>
              </p:cNvPr>
              <p:cNvSpPr/>
              <p:nvPr/>
            </p:nvSpPr>
            <p:spPr bwMode="auto">
              <a:xfrm>
                <a:off x="1202" y="1888"/>
                <a:ext cx="3356" cy="1497"/>
              </a:xfrm>
              <a:custGeom>
                <a:avLst/>
                <a:gdLst>
                  <a:gd name="T0" fmla="*/ 0 w 1180"/>
                  <a:gd name="T1" fmla="*/ 1497 h 158"/>
                  <a:gd name="T2" fmla="*/ 0 w 1180"/>
                  <a:gd name="T3" fmla="*/ 0 h 158"/>
                  <a:gd name="T4" fmla="*/ 3356 w 1180"/>
                  <a:gd name="T5" fmla="*/ 0 h 158"/>
                  <a:gd name="T6" fmla="*/ 3356 w 1180"/>
                  <a:gd name="T7" fmla="*/ 1497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80" h="158">
                    <a:moveTo>
                      <a:pt x="0" y="158"/>
                    </a:moveTo>
                    <a:lnTo>
                      <a:pt x="0" y="0"/>
                    </a:lnTo>
                    <a:lnTo>
                      <a:pt x="1180" y="0"/>
                    </a:lnTo>
                    <a:lnTo>
                      <a:pt x="1180" y="158"/>
                    </a:lnTo>
                  </a:path>
                </a:pathLst>
              </a:custGeom>
              <a:noFill/>
              <a:ln w="1905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Line 5">
                <a:extLst>
                  <a:ext uri="{FF2B5EF4-FFF2-40B4-BE49-F238E27FC236}">
                    <a16:creationId xmlns:a16="http://schemas.microsoft.com/office/drawing/2014/main" id="{8F7F9446-899B-4C9D-9372-11D521262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1" y="1117"/>
                <a:ext cx="0" cy="226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47E06C64-61CA-43BF-94C1-A7CD6F872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702" y="2866677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老年病人</a:t>
              </a:r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A305955A-C15E-4750-9F8F-E4B4E09BC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904" y="2866677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脊髓损伤者</a:t>
              </a:r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1282A39F-9EFA-4F6C-A60C-98F7C96E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126" y="2866677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神经系统疾病病人</a:t>
              </a:r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B51734A8-C6F6-4A6F-8346-84842CD89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702" y="3787364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水肿病人</a:t>
              </a:r>
            </a:p>
          </p:txBody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BCC2DF80-5ED3-439E-8207-41AB0FFA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904" y="3787364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肥胖病人</a:t>
              </a:r>
            </a:p>
          </p:txBody>
        </p:sp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611ECE6F-1218-4601-BB31-EF7FDACC3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126" y="3787364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营养不良的病人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D6B1B86B-BEE0-470A-B244-064BB8650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702" y="4708051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手术病人</a:t>
              </a:r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8FF7ADBD-F1E9-4906-B2EF-B355521FF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904" y="4708051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使用医疗器械者</a:t>
              </a:r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4F9C38FB-6915-4501-9FDF-D3CDEF78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126" y="4708051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sym typeface="+mn-lt"/>
                </a:rPr>
                <a:t>疼痛、发热病人</a:t>
              </a:r>
            </a:p>
          </p:txBody>
        </p:sp>
        <p:sp>
          <p:nvSpPr>
            <p:cNvPr id="20" name="AutoShape 16">
              <a:extLst>
                <a:ext uri="{FF2B5EF4-FFF2-40B4-BE49-F238E27FC236}">
                  <a16:creationId xmlns:a16="http://schemas.microsoft.com/office/drawing/2014/main" id="{7D07C5DF-264C-43F4-A836-4FFEB633A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42" y="1527162"/>
              <a:ext cx="2870514" cy="590421"/>
            </a:xfrm>
            <a:prstGeom prst="flowChartAlternateProcess">
              <a:avLst/>
            </a:prstGeom>
            <a:gradFill flip="none" rotWithShape="1">
              <a:gsLst>
                <a:gs pos="50000">
                  <a:schemeClr val="accent2"/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8900000" scaled="0"/>
              <a:tileRect/>
            </a:gradFill>
            <a:ln w="15875">
              <a:gradFill>
                <a:gsLst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8100000" scaled="0"/>
              </a:gradFill>
            </a:ln>
            <a:effectLst>
              <a:innerShdw blurRad="266700" dist="2032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zh-CN" altLang="en-US" sz="2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Impact" panose="020B0806030902050204" pitchFamily="34" charset="0"/>
                  <a:sym typeface="+mn-lt"/>
                </a:rPr>
                <a:t>高危人群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8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ECB30D9-3987-4A49-A906-A56628BAEBA3}"/>
              </a:ext>
            </a:extLst>
          </p:cNvPr>
          <p:cNvSpPr/>
          <p:nvPr/>
        </p:nvSpPr>
        <p:spPr>
          <a:xfrm>
            <a:off x="1035626" y="1929092"/>
            <a:ext cx="9762530" cy="389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压疮的概念、发生的原因、好发部位、预防、临床分期及其护理要点。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熟悉床上擦浴的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操作步骤和注意事项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；压疮发生的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高危人群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；晨晚间护理目的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能正确实施床上擦浴、卧有病人床整理和更换床单法。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了解沐浴法。</a:t>
            </a:r>
            <a:endParaRPr lang="zh-CN" altLang="en-US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5F99EC3C-8695-4885-BCC8-7A60F4AFAA12}"/>
              </a:ext>
            </a:extLst>
          </p:cNvPr>
          <p:cNvSpPr txBox="1">
            <a:spLocks/>
          </p:cNvSpPr>
          <p:nvPr/>
        </p:nvSpPr>
        <p:spPr>
          <a:xfrm>
            <a:off x="8728075" y="6440487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val="3868213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压疮的分期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47E06C64-61CA-43BF-94C1-A7CD6F87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671" y="4085173"/>
            <a:ext cx="4405999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组织持续缺血、缺氧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305955A-C15E-4750-9F8F-E4B4E09B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866" y="1844300"/>
            <a:ext cx="431292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暂时性血液循环障碍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282A39F-9EFA-4F6C-A60C-98F7C96E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26" y="1844301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Ⅰ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淤血红润期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51734A8-C6F6-4A6F-8346-84842CD8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670" y="5173665"/>
            <a:ext cx="4357803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细胞、组织发生溃疡、坏死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BCC2DF80-5ED3-439E-8207-41AB0FFA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866" y="2996683"/>
            <a:ext cx="435780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静脉回流受阻，局部静脉淤血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611ECE6F-1218-4601-BB31-EF7FDACC3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26" y="2996683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Ⅱ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炎性浸润期</a:t>
            </a: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8FF7ADBD-F1E9-4906-B2EF-B355521F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26" y="5173665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Ⅳ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坏死溃疡期</a:t>
            </a:r>
          </a:p>
        </p:txBody>
      </p:sp>
      <p:sp>
        <p:nvSpPr>
          <p:cNvPr id="19" name="AutoShape 15">
            <a:extLst>
              <a:ext uri="{FF2B5EF4-FFF2-40B4-BE49-F238E27FC236}">
                <a16:creationId xmlns:a16="http://schemas.microsoft.com/office/drawing/2014/main" id="{4F9C38FB-6915-4501-9FDF-D3CDEF783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26" y="4085174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Ⅲ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浅度溃疡期</a:t>
            </a:r>
          </a:p>
        </p:txBody>
      </p:sp>
      <p:sp>
        <p:nvSpPr>
          <p:cNvPr id="20" name="AutoShape 16">
            <a:extLst>
              <a:ext uri="{FF2B5EF4-FFF2-40B4-BE49-F238E27FC236}">
                <a16:creationId xmlns:a16="http://schemas.microsoft.com/office/drawing/2014/main" id="{7D07C5DF-264C-43F4-A836-4FFEB633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93" y="909879"/>
            <a:ext cx="4494056" cy="590421"/>
          </a:xfrm>
          <a:prstGeom prst="flowChartAlternateProcess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latin typeface="Impact" panose="020B0806030902050204" pitchFamily="34" charset="0"/>
                <a:sym typeface="+mn-lt"/>
              </a:rPr>
              <a:t>压疮的发生是一个渐进性过程</a:t>
            </a:r>
          </a:p>
        </p:txBody>
      </p:sp>
      <p:pic>
        <p:nvPicPr>
          <p:cNvPr id="6" name="图片 5" descr="图片包含 人, 桌子, 女人, 食物&#10;&#10;描述已自动生成">
            <a:extLst>
              <a:ext uri="{FF2B5EF4-FFF2-40B4-BE49-F238E27FC236}">
                <a16:creationId xmlns:a16="http://schemas.microsoft.com/office/drawing/2014/main" id="{02D84D5B-8FD2-40D4-8FA7-DF90BDA7D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13" y="909879"/>
            <a:ext cx="1507566" cy="1681379"/>
          </a:xfrm>
          <a:prstGeom prst="rect">
            <a:avLst/>
          </a:prstGeom>
        </p:spPr>
      </p:pic>
      <p:pic>
        <p:nvPicPr>
          <p:cNvPr id="8" name="图片 7" descr="桌子上有食物&#10;&#10;描述已自动生成">
            <a:extLst>
              <a:ext uri="{FF2B5EF4-FFF2-40B4-BE49-F238E27FC236}">
                <a16:creationId xmlns:a16="http://schemas.microsoft.com/office/drawing/2014/main" id="{A9386DA6-B9A1-4F40-9A0D-1E8E4B44F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38" y="2201151"/>
            <a:ext cx="1577198" cy="1591063"/>
          </a:xfrm>
          <a:prstGeom prst="rect">
            <a:avLst/>
          </a:prstGeom>
        </p:spPr>
      </p:pic>
      <p:pic>
        <p:nvPicPr>
          <p:cNvPr id="23" name="图片 22" descr="桌子上有食物&#10;&#10;描述已自动生成">
            <a:extLst>
              <a:ext uri="{FF2B5EF4-FFF2-40B4-BE49-F238E27FC236}">
                <a16:creationId xmlns:a16="http://schemas.microsoft.com/office/drawing/2014/main" id="{CCC83B18-24DE-4565-9523-5F7F37219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39" y="3690972"/>
            <a:ext cx="1565519" cy="1591063"/>
          </a:xfrm>
          <a:prstGeom prst="rect">
            <a:avLst/>
          </a:prstGeom>
        </p:spPr>
      </p:pic>
      <p:pic>
        <p:nvPicPr>
          <p:cNvPr id="25" name="图片 24" descr="图片包含 食物, 桌子, 游戏机, 盘子&#10;&#10;描述已自动生成">
            <a:extLst>
              <a:ext uri="{FF2B5EF4-FFF2-40B4-BE49-F238E27FC236}">
                <a16:creationId xmlns:a16="http://schemas.microsoft.com/office/drawing/2014/main" id="{8EC93E27-3B0F-42E7-BC1E-E5127A95F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04" y="4678528"/>
            <a:ext cx="1703110" cy="15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</a:t>
            </a:r>
            <a:r>
              <a:rPr lang="zh-CN" altLang="en-US" sz="3200" dirty="0"/>
              <a:t>压疮各期临床表现及治疗护理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305955A-C15E-4750-9F8F-E4B4E09B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68" y="939634"/>
            <a:ext cx="431292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sym typeface="+mn-lt"/>
              </a:rPr>
              <a:t>暂时性血液循环障碍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282A39F-9EFA-4F6C-A60C-98F7C96E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42" y="966900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Ⅰ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淤血红润期</a:t>
            </a:r>
          </a:p>
        </p:txBody>
      </p:sp>
      <p:pic>
        <p:nvPicPr>
          <p:cNvPr id="6" name="图片 5" descr="图片包含 人, 桌子, 女人, 食物&#10;&#10;描述已自动生成">
            <a:extLst>
              <a:ext uri="{FF2B5EF4-FFF2-40B4-BE49-F238E27FC236}">
                <a16:creationId xmlns:a16="http://schemas.microsoft.com/office/drawing/2014/main" id="{02D84D5B-8FD2-40D4-8FA7-DF90BDA7D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" y="4408674"/>
            <a:ext cx="2044586" cy="1696851"/>
          </a:xfrm>
          <a:prstGeom prst="rect">
            <a:avLst/>
          </a:prstGeom>
          <a:ln>
            <a:gradFill>
              <a:gsLst>
                <a:gs pos="54168">
                  <a:srgbClr val="C1E4B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7" name="AutoShape 9">
            <a:extLst>
              <a:ext uri="{FF2B5EF4-FFF2-40B4-BE49-F238E27FC236}">
                <a16:creationId xmlns:a16="http://schemas.microsoft.com/office/drawing/2014/main" id="{12E2FF7D-E187-45D7-B808-431A1E65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682" y="918206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治疗和护理措施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15BD379-DC8B-46D3-9E0F-94347969DDC8}"/>
              </a:ext>
            </a:extLst>
          </p:cNvPr>
          <p:cNvSpPr/>
          <p:nvPr/>
        </p:nvSpPr>
        <p:spPr>
          <a:xfrm>
            <a:off x="3915652" y="2086852"/>
            <a:ext cx="4312924" cy="36295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红、肿、热、痛或麻木</a:t>
            </a:r>
            <a:endParaRPr lang="en-US" altLang="zh-CN" sz="2400" b="1" u="sng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解压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30min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后，皮肤颜色不能恢复正常。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皮肤</a:t>
            </a:r>
            <a:r>
              <a:rPr lang="zh-CN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完整性未破坏</a:t>
            </a:r>
            <a:endParaRPr lang="en-US" altLang="zh-CN" sz="2400" b="1" u="sng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及时去除诱因，加强预防措施，</a:t>
            </a:r>
            <a:r>
              <a:rPr lang="zh-CN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可逆性改变。</a:t>
            </a:r>
            <a:endParaRPr lang="en-US" altLang="zh-CN" sz="2400" b="1" u="sng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0411E8C-4E77-41D3-8019-580899D659C2}"/>
              </a:ext>
            </a:extLst>
          </p:cNvPr>
          <p:cNvSpPr/>
          <p:nvPr/>
        </p:nvSpPr>
        <p:spPr>
          <a:xfrm>
            <a:off x="8650338" y="2126588"/>
            <a:ext cx="2904950" cy="3550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C00000"/>
                </a:solidFill>
              </a:rPr>
              <a:t>去除致病因素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ts val="32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，增加翻身次数，避免继续受压。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避免摩擦、潮湿等。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可用半透明或水胶体敷料保护。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图片包含 游戏机, 食物&#10;&#10;描述已自动生成">
            <a:extLst>
              <a:ext uri="{FF2B5EF4-FFF2-40B4-BE49-F238E27FC236}">
                <a16:creationId xmlns:a16="http://schemas.microsoft.com/office/drawing/2014/main" id="{0894A3E5-F0C0-4B1F-A92C-E358403CD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2239" r="61624" b="7211"/>
          <a:stretch/>
        </p:blipFill>
        <p:spPr>
          <a:xfrm>
            <a:off x="582091" y="1508627"/>
            <a:ext cx="2481269" cy="27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</a:t>
            </a:r>
            <a:r>
              <a:rPr lang="zh-CN" altLang="en-US" sz="3200" dirty="0"/>
              <a:t>压疮各期临床表现及治疗护理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BCC2DF80-5ED3-439E-8207-41AB0FFA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68" y="934569"/>
            <a:ext cx="435780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sym typeface="+mn-lt"/>
              </a:rPr>
              <a:t>静脉回流受阻，局部静脉淤血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611ECE6F-1218-4601-BB31-EF7FDACC3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" y="977542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Ⅱ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炎性浸润期</a:t>
            </a:r>
          </a:p>
        </p:txBody>
      </p:sp>
      <p:pic>
        <p:nvPicPr>
          <p:cNvPr id="8" name="图片 7" descr="桌子上有食物&#10;&#10;描述已自动生成">
            <a:extLst>
              <a:ext uri="{FF2B5EF4-FFF2-40B4-BE49-F238E27FC236}">
                <a16:creationId xmlns:a16="http://schemas.microsoft.com/office/drawing/2014/main" id="{A9386DA6-B9A1-4F40-9A0D-1E8E4B44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3" y="4270305"/>
            <a:ext cx="1894763" cy="1911420"/>
          </a:xfrm>
          <a:prstGeom prst="rect">
            <a:avLst/>
          </a:prstGeom>
        </p:spPr>
      </p:pic>
      <p:sp>
        <p:nvSpPr>
          <p:cNvPr id="17" name="AutoShape 9">
            <a:extLst>
              <a:ext uri="{FF2B5EF4-FFF2-40B4-BE49-F238E27FC236}">
                <a16:creationId xmlns:a16="http://schemas.microsoft.com/office/drawing/2014/main" id="{EC8278E7-B945-4EF5-BB22-A38A85B44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874" y="933689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治疗和护理措施</a:t>
            </a:r>
          </a:p>
        </p:txBody>
      </p:sp>
      <p:pic>
        <p:nvPicPr>
          <p:cNvPr id="5" name="图片 4" descr="图片包含 游戏机, 食物&#10;&#10;描述已自动生成">
            <a:extLst>
              <a:ext uri="{FF2B5EF4-FFF2-40B4-BE49-F238E27FC236}">
                <a16:creationId xmlns:a16="http://schemas.microsoft.com/office/drawing/2014/main" id="{D2009562-7B13-4458-9994-53F6B5A285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" y="1492020"/>
            <a:ext cx="2406794" cy="2511818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CFB2C7B-F1DF-42B6-811C-C6A085684A9A}"/>
              </a:ext>
            </a:extLst>
          </p:cNvPr>
          <p:cNvSpPr/>
          <p:nvPr/>
        </p:nvSpPr>
        <p:spPr>
          <a:xfrm>
            <a:off x="3556623" y="2086852"/>
            <a:ext cx="4639318" cy="36295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皮肤</a:t>
            </a:r>
            <a:r>
              <a:rPr lang="zh-CN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表皮层、真皮层或两者均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损伤或坏死。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受压部位呈紫红色，皮下产生硬结，有水泡，易破溃</a:t>
            </a:r>
            <a:endParaRPr lang="en-US" altLang="zh-CN" sz="2400" b="1" u="sng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水泡破溃后表皮层脱落，病人有疼痛感。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及时解除受压，改善血液循环，仍可防止进一步进展。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96A763C-148F-4A5E-995E-EE69C3632B29}"/>
              </a:ext>
            </a:extLst>
          </p:cNvPr>
          <p:cNvSpPr/>
          <p:nvPr/>
        </p:nvSpPr>
        <p:spPr>
          <a:xfrm>
            <a:off x="8526919" y="2126588"/>
            <a:ext cx="3253694" cy="3550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C00000"/>
                </a:solidFill>
              </a:rPr>
              <a:t>保护皮肤，避免感染。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未破小水疱用无菌纱布包扎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未破大水疱使用无菌注射器抽出液体，消毒并包扎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破裂水疱，消毒包扎。</a:t>
            </a:r>
          </a:p>
        </p:txBody>
      </p:sp>
    </p:spTree>
    <p:extLst>
      <p:ext uri="{BB962C8B-B14F-4D97-AF65-F5344CB8AC3E}">
        <p14:creationId xmlns:p14="http://schemas.microsoft.com/office/powerpoint/2010/main" val="15793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</a:t>
            </a:r>
            <a:r>
              <a:rPr lang="zh-CN" altLang="en-US" sz="3200" dirty="0"/>
              <a:t>压疮各期临床表现及治疗护理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47E06C64-61CA-43BF-94C1-A7CD6F87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670" y="982945"/>
            <a:ext cx="4405999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sym typeface="+mn-lt"/>
              </a:rPr>
              <a:t>组织持续缺血、缺氧</a:t>
            </a:r>
          </a:p>
        </p:txBody>
      </p:sp>
      <p:sp>
        <p:nvSpPr>
          <p:cNvPr id="19" name="AutoShape 15">
            <a:extLst>
              <a:ext uri="{FF2B5EF4-FFF2-40B4-BE49-F238E27FC236}">
                <a16:creationId xmlns:a16="http://schemas.microsoft.com/office/drawing/2014/main" id="{4F9C38FB-6915-4501-9FDF-D3CDEF783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73" y="1022215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Ⅲ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浅度溃疡期</a:t>
            </a:r>
          </a:p>
        </p:txBody>
      </p:sp>
      <p:pic>
        <p:nvPicPr>
          <p:cNvPr id="23" name="图片 22" descr="桌子上有食物&#10;&#10;描述已自动生成">
            <a:extLst>
              <a:ext uri="{FF2B5EF4-FFF2-40B4-BE49-F238E27FC236}">
                <a16:creationId xmlns:a16="http://schemas.microsoft.com/office/drawing/2014/main" id="{CCC83B18-24DE-4565-9523-5F7F3721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0" y="4268386"/>
            <a:ext cx="1743631" cy="1772082"/>
          </a:xfrm>
          <a:prstGeom prst="rect">
            <a:avLst/>
          </a:prstGeom>
        </p:spPr>
      </p:pic>
      <p:sp>
        <p:nvSpPr>
          <p:cNvPr id="13" name="AutoShape 9">
            <a:extLst>
              <a:ext uri="{FF2B5EF4-FFF2-40B4-BE49-F238E27FC236}">
                <a16:creationId xmlns:a16="http://schemas.microsoft.com/office/drawing/2014/main" id="{396D8CF2-2DF1-4202-AA22-C1EFB07D5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338" y="928023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治疗和护理措施</a:t>
            </a:r>
          </a:p>
        </p:txBody>
      </p:sp>
      <p:pic>
        <p:nvPicPr>
          <p:cNvPr id="5" name="图片 4" descr="图片包含 游戏机, 食物, 水果&#10;&#10;描述已自动生成">
            <a:extLst>
              <a:ext uri="{FF2B5EF4-FFF2-40B4-BE49-F238E27FC236}">
                <a16:creationId xmlns:a16="http://schemas.microsoft.com/office/drawing/2014/main" id="{CFE003F0-5BF0-489C-8FAE-C9CAFC743D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8" y="1703573"/>
            <a:ext cx="2327593" cy="2251967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C21A444-9477-4B56-B7CB-2A22F8E11FE8}"/>
              </a:ext>
            </a:extLst>
          </p:cNvPr>
          <p:cNvSpPr/>
          <p:nvPr/>
        </p:nvSpPr>
        <p:spPr>
          <a:xfrm>
            <a:off x="3613745" y="2098072"/>
            <a:ext cx="4312924" cy="36295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全层皮肤破坏，</a:t>
            </a:r>
            <a:r>
              <a:rPr lang="zh-CN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损伤达皮下组织和深层组织</a:t>
            </a:r>
            <a:r>
              <a:rPr lang="zh-CN" altLang="en-US" sz="2000" b="1" u="sng" dirty="0">
                <a:solidFill>
                  <a:srgbClr val="C00000"/>
                </a:solidFill>
                <a:latin typeface="+mj-ea"/>
                <a:ea typeface="+mj-ea"/>
              </a:rPr>
              <a:t>。</a:t>
            </a:r>
            <a:endParaRPr lang="en-US" altLang="zh-CN" sz="2000" u="sng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主要表现为</a:t>
            </a:r>
            <a:r>
              <a:rPr lang="zh-CN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表皮水疱逐渐扩大、破溃，真皮层创面有黄色渗出液，感染后有脓液。</a:t>
            </a:r>
            <a:endParaRPr lang="en-US" altLang="zh-CN" sz="2400" b="1" u="sng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浅层组织坏死，形成溃疡。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疼痛感加重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795BBB3-A661-4546-9C58-73FAD8364307}"/>
              </a:ext>
            </a:extLst>
          </p:cNvPr>
          <p:cNvSpPr/>
          <p:nvPr/>
        </p:nvSpPr>
        <p:spPr>
          <a:xfrm>
            <a:off x="8313747" y="2126588"/>
            <a:ext cx="3809065" cy="3550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清洁创面，消除坏死组织，处理伤口渗出液，促进肉芽组织生长并预防感染。</a:t>
            </a:r>
            <a:endParaRPr lang="en-US" altLang="zh-CN" sz="20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根据伤口类型选择清洗液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根据患者情况选择清创方式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根据渗出液的特点选择敷料和更换频率。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</a:t>
            </a:r>
            <a:r>
              <a:rPr lang="zh-CN" altLang="en-US" sz="3200" dirty="0"/>
              <a:t>压疮各期临床表现及治疗护理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51734A8-C6F6-4A6F-8346-84842CD8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943" y="928449"/>
            <a:ext cx="4357803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sym typeface="+mn-lt"/>
              </a:rPr>
              <a:t>细胞、组织发生溃疡、坏死</a:t>
            </a: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8FF7ADBD-F1E9-4906-B2EF-B355521F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11" y="960693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sym typeface="+mn-lt"/>
              </a:rPr>
              <a:t>Ⅳ</a:t>
            </a:r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期 坏死溃疡期</a:t>
            </a:r>
          </a:p>
        </p:txBody>
      </p:sp>
      <p:pic>
        <p:nvPicPr>
          <p:cNvPr id="25" name="图片 24" descr="图片包含 食物, 桌子, 游戏机, 盘子&#10;&#10;描述已自动生成">
            <a:extLst>
              <a:ext uri="{FF2B5EF4-FFF2-40B4-BE49-F238E27FC236}">
                <a16:creationId xmlns:a16="http://schemas.microsoft.com/office/drawing/2014/main" id="{8EC93E27-3B0F-42E7-BC1E-E5127A95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1" y="4144503"/>
            <a:ext cx="1921682" cy="1795256"/>
          </a:xfrm>
          <a:prstGeom prst="rect">
            <a:avLst/>
          </a:prstGeom>
        </p:spPr>
      </p:pic>
      <p:sp>
        <p:nvSpPr>
          <p:cNvPr id="13" name="AutoShape 9">
            <a:extLst>
              <a:ext uri="{FF2B5EF4-FFF2-40B4-BE49-F238E27FC236}">
                <a16:creationId xmlns:a16="http://schemas.microsoft.com/office/drawing/2014/main" id="{26CF82CB-6D07-4098-9B9E-B71021515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338" y="928023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治疗和护理措施</a:t>
            </a:r>
          </a:p>
        </p:txBody>
      </p:sp>
      <p:pic>
        <p:nvPicPr>
          <p:cNvPr id="5" name="图片 4" descr="图片包含 游戏机, 食物, 水果&#10;&#10;描述已自动生成">
            <a:extLst>
              <a:ext uri="{FF2B5EF4-FFF2-40B4-BE49-F238E27FC236}">
                <a16:creationId xmlns:a16="http://schemas.microsoft.com/office/drawing/2014/main" id="{FA7798AE-95B5-46CC-9B2B-6C876B42B2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3"/>
              </a:clrFrom>
              <a:clrTo>
                <a:srgbClr val="FDF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2" y="1618694"/>
            <a:ext cx="2599565" cy="2525809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9491462-0CDE-4499-9A4D-E6DB0EFD257C}"/>
              </a:ext>
            </a:extLst>
          </p:cNvPr>
          <p:cNvSpPr/>
          <p:nvPr/>
        </p:nvSpPr>
        <p:spPr>
          <a:xfrm>
            <a:off x="3613745" y="2098072"/>
            <a:ext cx="4312924" cy="36295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C00000"/>
                </a:solidFill>
              </a:rPr>
              <a:t>侵入真皮下层和肌肉层，感染向周围及深部组织扩展，可深达骨骼。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发黑，脓性分泌物增多，有臭味。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严重者细菌及毒素侵入血液循环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</a:rPr>
              <a:t>引起脓毒败血症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造成全身感染。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16945B3-D63F-46DC-B6B7-2799A535B4D8}"/>
              </a:ext>
            </a:extLst>
          </p:cNvPr>
          <p:cNvSpPr/>
          <p:nvPr/>
        </p:nvSpPr>
        <p:spPr>
          <a:xfrm>
            <a:off x="8313747" y="2126588"/>
            <a:ext cx="3534184" cy="3550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去腐生肌。（</a:t>
            </a:r>
            <a:r>
              <a:rPr lang="en-US" altLang="zh-CN" sz="2000" b="1" dirty="0">
                <a:solidFill>
                  <a:srgbClr val="C00000"/>
                </a:solidFill>
                <a:latin typeface="+mj-ea"/>
                <a:ea typeface="+mj-ea"/>
              </a:rPr>
              <a:t>Ⅲ</a:t>
            </a: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期治疗和护理措施基础上）</a:t>
            </a:r>
            <a:endParaRPr lang="en-US" altLang="zh-CN" sz="20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清创术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清除焦痂和腐肉。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减少无效腔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处理伤口潜行或窦道。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保护暴露骨骼、肌腱和肌肉。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A540683-3583-4BDD-AD3E-C34AD8E00A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1462723"/>
            <a:ext cx="45739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压疮淤血红润期的局部表现是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642D39-2D9E-4FA4-A145-D09BCDE020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863691"/>
            <a:ext cx="29229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受压部位呈紫红色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9EF5E2E-A644-4AE6-881E-29B4C388C38C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6399BA-C45F-4061-89A4-21353087163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3549491"/>
            <a:ext cx="58947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局部皮肤出现红、肿、热、麻木或触痛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C4D16E1-840C-49F0-8585-BBAD668BDC28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9297F-E83F-4653-A8C1-51E247DB87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38400" y="4235291"/>
            <a:ext cx="22625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浅层组织感染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719E6E7-A542-486E-AF96-98F875152DC1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89E668-0DEF-4E8A-A430-7439389B9D3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38400" y="4921091"/>
            <a:ext cx="16021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溃疡形成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6F9A499-3EC9-4460-BD5C-D9FAB38884A0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B13FF87-41E2-4657-AE83-8D8E2FCF763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38400" y="5606891"/>
            <a:ext cx="22625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皮下硬结产生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F46507B-2725-41A5-997A-7AE5A8AAC946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41A8044-EBFE-4774-A6CC-93C389422CF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AA3B58-EFC4-4C37-90E7-C6A97A129D0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4" name="TitleBackground">
              <a:extLst>
                <a:ext uri="{FF2B5EF4-FFF2-40B4-BE49-F238E27FC236}">
                  <a16:creationId xmlns:a16="http://schemas.microsoft.com/office/drawing/2014/main" id="{3BE7A048-CE68-4E20-80AA-F7DA8CA3050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>
              <a:extLst>
                <a:ext uri="{FF2B5EF4-FFF2-40B4-BE49-F238E27FC236}">
                  <a16:creationId xmlns:a16="http://schemas.microsoft.com/office/drawing/2014/main" id="{A9C179B6-0BC6-4E1F-AF51-DB8B872FF66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>
              <a:extLst>
                <a:ext uri="{FF2B5EF4-FFF2-40B4-BE49-F238E27FC236}">
                  <a16:creationId xmlns:a16="http://schemas.microsoft.com/office/drawing/2014/main" id="{E073D198-4B33-42DC-90A9-05317390A887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2" name="TipText">
              <a:extLst>
                <a:ext uri="{FF2B5EF4-FFF2-40B4-BE49-F238E27FC236}">
                  <a16:creationId xmlns:a16="http://schemas.microsoft.com/office/drawing/2014/main" id="{664E0534-4235-4971-B058-2C6DF553AB22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6CF6625-03A8-40CD-99CF-F50EF44ACA31}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661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A9B9CAE-937A-43B2-95F5-D63297932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1060236"/>
            <a:ext cx="10298349" cy="129266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患者，女，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78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岁。脑卒中卧床半年，患者骶尾部皮肤有压疮，大小为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2cm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✖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3cm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，水疱破溃，创面脓性分泌物较多。判断该患者压疮的临床分期是（              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1CD6BB-3BA9-49DE-B9AF-6DA5EAA5664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863691"/>
            <a:ext cx="29229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淤血红润期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991134F-3160-4704-BD74-4BB3C8B412A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0389C4-8772-4FE0-83B6-2B82B991F0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3549491"/>
            <a:ext cx="35833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炎性红润期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A760B5E-EEDE-48E6-B12F-3CD00B8DE28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2D8F05-19C9-4086-830C-40A6A0C601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38400" y="4235291"/>
            <a:ext cx="22625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炎性浸润期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822E0C-FA73-4FAE-9887-6DC8AD2BB16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45A7F8D-84D5-4559-B3E8-2FFDFE952F0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38400" y="4921091"/>
            <a:ext cx="42437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浅度溃疡期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8C7E278-49F6-490E-BFB0-8CE31ECBA5D0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59A0E20-40B8-45F4-A788-EC53A10C3E4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38400" y="5604510"/>
            <a:ext cx="2262505" cy="4924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坏死溃疡期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E9103BF-6834-4A41-925F-178472A7FD57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9DD6CBB-61A0-40D2-AF71-EF7998165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2" name="矩形 21" hidden="1">
            <a:extLst>
              <a:ext uri="{FF2B5EF4-FFF2-40B4-BE49-F238E27FC236}">
                <a16:creationId xmlns:a16="http://schemas.microsoft.com/office/drawing/2014/main" id="{4A8E1653-4F2D-410F-BC9D-EB6D964FF64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文本框 26" hidden="1">
            <a:extLst>
              <a:ext uri="{FF2B5EF4-FFF2-40B4-BE49-F238E27FC236}">
                <a16:creationId xmlns:a16="http://schemas.microsoft.com/office/drawing/2014/main" id="{1A7E2FF6-8DDF-4661-9A0F-607D95ECE15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28" name="文本框 27" hidden="1">
            <a:extLst>
              <a:ext uri="{FF2B5EF4-FFF2-40B4-BE49-F238E27FC236}">
                <a16:creationId xmlns:a16="http://schemas.microsoft.com/office/drawing/2014/main" id="{B13715D8-C970-459F-9C62-51A7EF230E7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2827000" y="1270000"/>
            <a:ext cx="3332480" cy="3139321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dirty="0"/>
              <a:t>压疮系身体局部长期受压使血液循环受阻，而引起的皮肤及皮下组织缺血而发生水疱溃疡或坏疽。一般来说，长期卧床、体质衰弱、翻身不便、局部皮肤长期受排泻物刺激及肢体感觉迟钝者易患压疮，临床上多见于以下</a:t>
            </a:r>
            <a:r>
              <a:rPr lang="en-US" altLang="zh-CN" dirty="0"/>
              <a:t>5</a:t>
            </a:r>
            <a:r>
              <a:rPr lang="zh-CN" altLang="en-US" dirty="0"/>
              <a:t>类患者：昏迷及瘫痪患者、卧床不起体质衰弱的患者、骨折后长期固定或卧床的患者。</a:t>
            </a:r>
            <a:endParaRPr lang="zh-CN" altLang="en-US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26" name="组合 25" hidden="1">
            <a:extLst>
              <a:ext uri="{FF2B5EF4-FFF2-40B4-BE49-F238E27FC236}">
                <a16:creationId xmlns:a16="http://schemas.microsoft.com/office/drawing/2014/main" id="{D702D5D3-24EC-4716-AFED-D2D538E05894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23" name="RemarkBack" hidden="1">
              <a:extLst>
                <a:ext uri="{FF2B5EF4-FFF2-40B4-BE49-F238E27FC236}">
                  <a16:creationId xmlns:a16="http://schemas.microsoft.com/office/drawing/2014/main" id="{A2D49347-326A-41A9-845C-F9F2D3AE5AD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RemarkBlock" hidden="1">
              <a:extLst>
                <a:ext uri="{FF2B5EF4-FFF2-40B4-BE49-F238E27FC236}">
                  <a16:creationId xmlns:a16="http://schemas.microsoft.com/office/drawing/2014/main" id="{C56D1413-5B6B-4BA4-8B9B-963D71B99B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markTitleText" hidden="1">
              <a:extLst>
                <a:ext uri="{FF2B5EF4-FFF2-40B4-BE49-F238E27FC236}">
                  <a16:creationId xmlns:a16="http://schemas.microsoft.com/office/drawing/2014/main" id="{2AE81C1E-881C-465F-BA2B-ED3DB92A52A3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sp>
        <p:nvSpPr>
          <p:cNvPr id="2" name="RemarkBack" hidden="1">
            <a:extLst>
              <a:ext uri="{FF2B5EF4-FFF2-40B4-BE49-F238E27FC236}">
                <a16:creationId xmlns:a16="http://schemas.microsoft.com/office/drawing/2014/main" id="{D5435C78-3940-454E-AF31-937CFF7CC97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markBlock" hidden="1">
            <a:extLst>
              <a:ext uri="{FF2B5EF4-FFF2-40B4-BE49-F238E27FC236}">
                <a16:creationId xmlns:a16="http://schemas.microsoft.com/office/drawing/2014/main" id="{F80D8498-DDA6-4334-A90D-FF043EC9607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markTitleText" hidden="1">
            <a:extLst>
              <a:ext uri="{FF2B5EF4-FFF2-40B4-BE49-F238E27FC236}">
                <a16:creationId xmlns:a16="http://schemas.microsoft.com/office/drawing/2014/main" id="{F739DF2A-5A81-4B6B-953D-03E382D7B726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28EC610-167F-4181-85E9-3CE49FF64B3A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4" name="TitleBackground">
              <a:extLst>
                <a:ext uri="{FF2B5EF4-FFF2-40B4-BE49-F238E27FC236}">
                  <a16:creationId xmlns:a16="http://schemas.microsoft.com/office/drawing/2014/main" id="{373D50E2-188B-4EA5-9115-4C9C89F10A1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>
              <a:extLst>
                <a:ext uri="{FF2B5EF4-FFF2-40B4-BE49-F238E27FC236}">
                  <a16:creationId xmlns:a16="http://schemas.microsoft.com/office/drawing/2014/main" id="{DB25EA2C-DB40-44A7-80FE-CFB28013753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>
              <a:extLst>
                <a:ext uri="{FF2B5EF4-FFF2-40B4-BE49-F238E27FC236}">
                  <a16:creationId xmlns:a16="http://schemas.microsoft.com/office/drawing/2014/main" id="{3174B67A-E688-4306-ACE2-CEE20A8AF820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30" name="TipText">
              <a:extLst>
                <a:ext uri="{FF2B5EF4-FFF2-40B4-BE49-F238E27FC236}">
                  <a16:creationId xmlns:a16="http://schemas.microsoft.com/office/drawing/2014/main" id="{8603A156-39CF-4711-8EE8-2F6DB8901A67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E84B2A4-1D25-465E-BCA7-BED854E22134}"/>
              </a:ext>
            </a:extLst>
          </p:cNvPr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564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7" name="图片 6" descr="图片包含 游戏机, 食物&#10;&#10;描述已自动生成">
            <a:extLst>
              <a:ext uri="{FF2B5EF4-FFF2-40B4-BE49-F238E27FC236}">
                <a16:creationId xmlns:a16="http://schemas.microsoft.com/office/drawing/2014/main" id="{1B96DDAE-BBEE-4CD4-B63A-C7630E34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BE8F"/>
              </a:clrFrom>
              <a:clrTo>
                <a:srgbClr val="FBBE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0" y="122774"/>
            <a:ext cx="4841271" cy="6202878"/>
          </a:xfrm>
          <a:prstGeom prst="rect">
            <a:avLst/>
          </a:prstGeom>
        </p:spPr>
      </p:pic>
      <p:sp>
        <p:nvSpPr>
          <p:cNvPr id="12" name="AutoShape 9">
            <a:extLst>
              <a:ext uri="{FF2B5EF4-FFF2-40B4-BE49-F238E27FC236}">
                <a16:creationId xmlns:a16="http://schemas.microsoft.com/office/drawing/2014/main" id="{77EA7D0C-0A51-4C09-AD6D-2D2625FB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670" y="484847"/>
            <a:ext cx="6131528" cy="1130780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2014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年国际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NPUAP/EPUAP</a:t>
            </a:r>
          </a:p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压疮分类系统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27B6421-4B66-4790-A254-92F48B0BAF3A}"/>
              </a:ext>
            </a:extLst>
          </p:cNvPr>
          <p:cNvSpPr/>
          <p:nvPr/>
        </p:nvSpPr>
        <p:spPr>
          <a:xfrm>
            <a:off x="5525670" y="2281477"/>
            <a:ext cx="6198845" cy="2518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对于深达骨质、久治不愈等压疮可采取外科手术治疗（皮瓣移植、植皮修补等）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>
              <a:lnSpc>
                <a:spcPts val="3200"/>
              </a:lnSpc>
            </a:pP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对于不可分期压疮和深部组织损伤类的压疮，需进一步评估，采取必要的清创措施，根据损伤程度选择相应的护理方法。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99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3629" y="45022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51734A8-C6F6-4A6F-8346-84842CD8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75" y="973670"/>
            <a:ext cx="4357803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控制压疮的关键在于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+mn-lt"/>
              </a:rPr>
              <a:t>预防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8FF7ADBD-F1E9-4906-B2EF-B355521F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22" y="2070007"/>
            <a:ext cx="9934915" cy="1937784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lt"/>
              </a:rPr>
              <a:t>预防的关键在于去除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+mn-lt"/>
              </a:rPr>
              <a:t>病因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sym typeface="+mn-lt"/>
            </a:endParaRPr>
          </a:p>
          <a:p>
            <a:endParaRPr lang="en-US" altLang="zh-CN" sz="9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sym typeface="+mn-lt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+mj-ea"/>
                <a:ea typeface="+mj-ea"/>
                <a:sym typeface="+mn-lt"/>
              </a:rPr>
              <a:t>“七勤” 勤观察、勤翻身、勤擦洗、</a:t>
            </a:r>
            <a:endParaRPr lang="en-US" altLang="zh-CN" sz="3200" b="1" dirty="0">
              <a:solidFill>
                <a:srgbClr val="C00000"/>
              </a:solidFill>
              <a:latin typeface="+mj-ea"/>
              <a:ea typeface="+mj-ea"/>
              <a:sym typeface="+mn-lt"/>
            </a:endParaRPr>
          </a:p>
          <a:p>
            <a:pPr indent="85725"/>
            <a:r>
              <a:rPr lang="zh-CN" altLang="en-US" sz="3200" b="1" dirty="0">
                <a:solidFill>
                  <a:srgbClr val="C00000"/>
                </a:solidFill>
                <a:latin typeface="+mj-ea"/>
                <a:ea typeface="+mj-ea"/>
                <a:sym typeface="+mn-lt"/>
              </a:rPr>
              <a:t>              勤按摩、勤更换、勤整理、勤交班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sym typeface="+mn-lt"/>
            </a:endParaRPr>
          </a:p>
        </p:txBody>
      </p:sp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D446A0E3-CC48-42FB-8129-F43703345C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68" y="3126070"/>
            <a:ext cx="5253038" cy="30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61376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ADFCD27-4E1B-4775-A6D5-97910F4D9110}"/>
              </a:ext>
            </a:extLst>
          </p:cNvPr>
          <p:cNvGrpSpPr/>
          <p:nvPr/>
        </p:nvGrpSpPr>
        <p:grpSpPr>
          <a:xfrm>
            <a:off x="297796" y="861556"/>
            <a:ext cx="6753742" cy="789713"/>
            <a:chOff x="4762376" y="1451248"/>
            <a:chExt cx="5597072" cy="567016"/>
          </a:xfrm>
        </p:grpSpPr>
        <p:sp>
          <p:nvSpPr>
            <p:cNvPr id="12" name="圆角矩形 16">
              <a:extLst>
                <a:ext uri="{FF2B5EF4-FFF2-40B4-BE49-F238E27FC236}">
                  <a16:creationId xmlns:a16="http://schemas.microsoft.com/office/drawing/2014/main" id="{E099133A-8981-4AEE-8AFB-6E049564A479}"/>
                </a:ext>
              </a:extLst>
            </p:cNvPr>
            <p:cNvSpPr/>
            <p:nvPr/>
          </p:nvSpPr>
          <p:spPr>
            <a:xfrm>
              <a:off x="5131052" y="1561237"/>
              <a:ext cx="5228396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25">
              <a:extLst>
                <a:ext uri="{FF2B5EF4-FFF2-40B4-BE49-F238E27FC236}">
                  <a16:creationId xmlns:a16="http://schemas.microsoft.com/office/drawing/2014/main" id="{5FD835EB-4852-4B95-8C5A-18D313DAF3E2}"/>
                </a:ext>
              </a:extLst>
            </p:cNvPr>
            <p:cNvSpPr txBox="1"/>
            <p:nvPr/>
          </p:nvSpPr>
          <p:spPr>
            <a:xfrm>
              <a:off x="5332576" y="1572621"/>
              <a:ext cx="4915295" cy="35909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保护皮肤避免外界机械力的作用</a:t>
              </a:r>
            </a:p>
          </p:txBody>
        </p:sp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369FA28D-FFCB-424A-9B20-96FFADB32B9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762376" y="1451248"/>
              <a:ext cx="721626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01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58FE5C-07E0-4F77-B0BD-38DD841E28EF}"/>
              </a:ext>
            </a:extLst>
          </p:cNvPr>
          <p:cNvGrpSpPr/>
          <p:nvPr/>
        </p:nvGrpSpPr>
        <p:grpSpPr>
          <a:xfrm>
            <a:off x="1071475" y="1764271"/>
            <a:ext cx="6249519" cy="1106965"/>
            <a:chOff x="4999161" y="2227345"/>
            <a:chExt cx="3512090" cy="769467"/>
          </a:xfrm>
        </p:grpSpPr>
        <p:sp>
          <p:nvSpPr>
            <p:cNvPr id="21" name="圆角矩形 17">
              <a:extLst>
                <a:ext uri="{FF2B5EF4-FFF2-40B4-BE49-F238E27FC236}">
                  <a16:creationId xmlns:a16="http://schemas.microsoft.com/office/drawing/2014/main" id="{BB92536A-4B33-4BC6-9D78-12232455F064}"/>
                </a:ext>
              </a:extLst>
            </p:cNvPr>
            <p:cNvSpPr/>
            <p:nvPr/>
          </p:nvSpPr>
          <p:spPr>
            <a:xfrm>
              <a:off x="5355738" y="2330853"/>
              <a:ext cx="3155513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2" name="文本框 39">
              <a:extLst>
                <a:ext uri="{FF2B5EF4-FFF2-40B4-BE49-F238E27FC236}">
                  <a16:creationId xmlns:a16="http://schemas.microsoft.com/office/drawing/2014/main" id="{8F9FCEBB-9435-4892-AD91-BDD489A2CD55}"/>
                </a:ext>
              </a:extLst>
            </p:cNvPr>
            <p:cNvSpPr txBox="1"/>
            <p:nvPr/>
          </p:nvSpPr>
          <p:spPr>
            <a:xfrm>
              <a:off x="5515919" y="2349646"/>
              <a:ext cx="2765870" cy="647166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避免局部的理化因素的刺激</a:t>
              </a:r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C40756BC-BDAE-4903-9AFC-4D0CE982FC4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999161" y="2227345"/>
              <a:ext cx="516758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02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E5BF045-37EC-4AF9-938D-BB73682C61C5}"/>
              </a:ext>
            </a:extLst>
          </p:cNvPr>
          <p:cNvGrpSpPr/>
          <p:nvPr/>
        </p:nvGrpSpPr>
        <p:grpSpPr>
          <a:xfrm>
            <a:off x="297796" y="2626788"/>
            <a:ext cx="4824523" cy="815717"/>
            <a:chOff x="4999160" y="2227345"/>
            <a:chExt cx="3182800" cy="567016"/>
          </a:xfrm>
        </p:grpSpPr>
        <p:sp>
          <p:nvSpPr>
            <p:cNvPr id="26" name="圆角矩形 17">
              <a:extLst>
                <a:ext uri="{FF2B5EF4-FFF2-40B4-BE49-F238E27FC236}">
                  <a16:creationId xmlns:a16="http://schemas.microsoft.com/office/drawing/2014/main" id="{FAC88967-6889-46DE-A479-3566EE70568A}"/>
                </a:ext>
              </a:extLst>
            </p:cNvPr>
            <p:cNvSpPr/>
            <p:nvPr/>
          </p:nvSpPr>
          <p:spPr>
            <a:xfrm>
              <a:off x="5355738" y="2330853"/>
              <a:ext cx="2667270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文本框 39">
              <a:extLst>
                <a:ext uri="{FF2B5EF4-FFF2-40B4-BE49-F238E27FC236}">
                  <a16:creationId xmlns:a16="http://schemas.microsoft.com/office/drawing/2014/main" id="{D8A0EB2E-FB8E-4087-9DB4-40CA48BAC797}"/>
                </a:ext>
              </a:extLst>
            </p:cNvPr>
            <p:cNvSpPr txBox="1"/>
            <p:nvPr/>
          </p:nvSpPr>
          <p:spPr>
            <a:xfrm>
              <a:off x="5576999" y="2342495"/>
              <a:ext cx="2604961" cy="34765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促进局部血液循环</a:t>
              </a: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ABF8DE61-58DB-42DC-83FF-9B29799EB07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03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4EBB4B4-2E96-4ECB-A496-AC650B951B2A}"/>
              </a:ext>
            </a:extLst>
          </p:cNvPr>
          <p:cNvGrpSpPr/>
          <p:nvPr/>
        </p:nvGrpSpPr>
        <p:grpSpPr>
          <a:xfrm>
            <a:off x="1199047" y="3467902"/>
            <a:ext cx="4547100" cy="815717"/>
            <a:chOff x="4999160" y="2227345"/>
            <a:chExt cx="2977589" cy="567016"/>
          </a:xfrm>
        </p:grpSpPr>
        <p:sp>
          <p:nvSpPr>
            <p:cNvPr id="30" name="圆角矩形 17">
              <a:extLst>
                <a:ext uri="{FF2B5EF4-FFF2-40B4-BE49-F238E27FC236}">
                  <a16:creationId xmlns:a16="http://schemas.microsoft.com/office/drawing/2014/main" id="{9745AD64-E9B4-4FC4-A9EE-9A04A69D1528}"/>
                </a:ext>
              </a:extLst>
            </p:cNvPr>
            <p:cNvSpPr/>
            <p:nvPr/>
          </p:nvSpPr>
          <p:spPr>
            <a:xfrm>
              <a:off x="5399744" y="2330853"/>
              <a:ext cx="2577005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1" name="文本框 39">
              <a:extLst>
                <a:ext uri="{FF2B5EF4-FFF2-40B4-BE49-F238E27FC236}">
                  <a16:creationId xmlns:a16="http://schemas.microsoft.com/office/drawing/2014/main" id="{6671EFA7-B367-4424-8FD9-EDBB3C628283}"/>
                </a:ext>
              </a:extLst>
            </p:cNvPr>
            <p:cNvSpPr txBox="1"/>
            <p:nvPr/>
          </p:nvSpPr>
          <p:spPr>
            <a:xfrm>
              <a:off x="5657369" y="2343203"/>
              <a:ext cx="2319380" cy="34765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改善机体营养状况</a:t>
              </a:r>
            </a:p>
          </p:txBody>
        </p:sp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9609DCA1-4A12-45E4-84EE-73839754BB0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04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A7EF584-CFE4-4CDD-A615-D615E37FEE44}"/>
              </a:ext>
            </a:extLst>
          </p:cNvPr>
          <p:cNvGrpSpPr/>
          <p:nvPr/>
        </p:nvGrpSpPr>
        <p:grpSpPr>
          <a:xfrm>
            <a:off x="334278" y="4396954"/>
            <a:ext cx="4547100" cy="815717"/>
            <a:chOff x="4999160" y="2227345"/>
            <a:chExt cx="2977589" cy="567016"/>
          </a:xfrm>
        </p:grpSpPr>
        <p:sp>
          <p:nvSpPr>
            <p:cNvPr id="33" name="圆角矩形 17">
              <a:extLst>
                <a:ext uri="{FF2B5EF4-FFF2-40B4-BE49-F238E27FC236}">
                  <a16:creationId xmlns:a16="http://schemas.microsoft.com/office/drawing/2014/main" id="{1DFA7674-0534-44B7-8E4B-5E5817520C2F}"/>
                </a:ext>
              </a:extLst>
            </p:cNvPr>
            <p:cNvSpPr/>
            <p:nvPr/>
          </p:nvSpPr>
          <p:spPr>
            <a:xfrm>
              <a:off x="5399745" y="2330853"/>
              <a:ext cx="2075993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4" name="文本框 39">
              <a:extLst>
                <a:ext uri="{FF2B5EF4-FFF2-40B4-BE49-F238E27FC236}">
                  <a16:creationId xmlns:a16="http://schemas.microsoft.com/office/drawing/2014/main" id="{BB0D1F7E-7DDC-43C4-859C-006C9B7EA3B2}"/>
                </a:ext>
              </a:extLst>
            </p:cNvPr>
            <p:cNvSpPr txBox="1"/>
            <p:nvPr/>
          </p:nvSpPr>
          <p:spPr>
            <a:xfrm>
              <a:off x="5657369" y="2343203"/>
              <a:ext cx="2319380" cy="34765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鼓励病人活动</a:t>
              </a:r>
            </a:p>
          </p:txBody>
        </p:sp>
        <p:sp>
          <p:nvSpPr>
            <p:cNvPr id="35" name="MH_Other_2">
              <a:extLst>
                <a:ext uri="{FF2B5EF4-FFF2-40B4-BE49-F238E27FC236}">
                  <a16:creationId xmlns:a16="http://schemas.microsoft.com/office/drawing/2014/main" id="{6B40BAC9-6ADE-4ECF-9372-EF07FBAF86A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05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FD18EF7-0AE6-4E3D-8914-5632FD13FFEE}"/>
              </a:ext>
            </a:extLst>
          </p:cNvPr>
          <p:cNvGrpSpPr/>
          <p:nvPr/>
        </p:nvGrpSpPr>
        <p:grpSpPr>
          <a:xfrm>
            <a:off x="1199047" y="5294675"/>
            <a:ext cx="3401368" cy="815717"/>
            <a:chOff x="4999160" y="2227345"/>
            <a:chExt cx="2431852" cy="567016"/>
          </a:xfrm>
        </p:grpSpPr>
        <p:sp>
          <p:nvSpPr>
            <p:cNvPr id="37" name="圆角矩形 17">
              <a:extLst>
                <a:ext uri="{FF2B5EF4-FFF2-40B4-BE49-F238E27FC236}">
                  <a16:creationId xmlns:a16="http://schemas.microsoft.com/office/drawing/2014/main" id="{01E10276-30C0-444C-8C9D-CCF33B4C51B2}"/>
                </a:ext>
              </a:extLst>
            </p:cNvPr>
            <p:cNvSpPr/>
            <p:nvPr/>
          </p:nvSpPr>
          <p:spPr>
            <a:xfrm>
              <a:off x="5399745" y="2330853"/>
              <a:ext cx="1656960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8" name="文本框 39">
              <a:extLst>
                <a:ext uri="{FF2B5EF4-FFF2-40B4-BE49-F238E27FC236}">
                  <a16:creationId xmlns:a16="http://schemas.microsoft.com/office/drawing/2014/main" id="{C5A47D82-E9ED-47A2-95DF-24C88B7B1304}"/>
                </a:ext>
              </a:extLst>
            </p:cNvPr>
            <p:cNvSpPr txBox="1"/>
            <p:nvPr/>
          </p:nvSpPr>
          <p:spPr>
            <a:xfrm>
              <a:off x="5657369" y="2343203"/>
              <a:ext cx="1773643" cy="34765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健康教育</a:t>
              </a:r>
            </a:p>
          </p:txBody>
        </p:sp>
        <p:sp>
          <p:nvSpPr>
            <p:cNvPr id="39" name="MH_Other_2">
              <a:extLst>
                <a:ext uri="{FF2B5EF4-FFF2-40B4-BE49-F238E27FC236}">
                  <a16:creationId xmlns:a16="http://schemas.microsoft.com/office/drawing/2014/main" id="{CF820439-098F-44D3-B297-B33A9AF67A1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06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pic>
        <p:nvPicPr>
          <p:cNvPr id="40" name="图片 39" descr="图片包含 游戏机, 画&#10;&#10;描述已自动生成">
            <a:extLst>
              <a:ext uri="{FF2B5EF4-FFF2-40B4-BE49-F238E27FC236}">
                <a16:creationId xmlns:a16="http://schemas.microsoft.com/office/drawing/2014/main" id="{4C41A11B-4BE0-4944-9ACC-4460B4F267B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81" y="1256412"/>
            <a:ext cx="4902497" cy="50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5">
            <a:extLst>
              <a:ext uri="{FF2B5EF4-FFF2-40B4-BE49-F238E27FC236}">
                <a16:creationId xmlns:a16="http://schemas.microsoft.com/office/drawing/2014/main" id="{4D4B9609-EEF0-4C8E-9360-5BDC039C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235325"/>
            <a:ext cx="5341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皮 肤 护 理</a:t>
            </a:r>
            <a:endParaRPr lang="en-US" altLang="zh-CN" sz="40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文本框 6">
            <a:extLst>
              <a:ext uri="{FF2B5EF4-FFF2-40B4-BE49-F238E27FC236}">
                <a16:creationId xmlns:a16="http://schemas.microsoft.com/office/drawing/2014/main" id="{4DD0FBD0-1DE7-44E2-AC4E-1BDF3897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</a:t>
            </a:r>
          </a:p>
        </p:txBody>
      </p:sp>
    </p:spTree>
    <p:extLst>
      <p:ext uri="{BB962C8B-B14F-4D97-AF65-F5344CB8AC3E}">
        <p14:creationId xmlns:p14="http://schemas.microsoft.com/office/powerpoint/2010/main" val="25549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61376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ADFCD27-4E1B-4775-A6D5-97910F4D9110}"/>
              </a:ext>
            </a:extLst>
          </p:cNvPr>
          <p:cNvGrpSpPr/>
          <p:nvPr/>
        </p:nvGrpSpPr>
        <p:grpSpPr>
          <a:xfrm>
            <a:off x="297795" y="861556"/>
            <a:ext cx="11359367" cy="789713"/>
            <a:chOff x="4762376" y="1451248"/>
            <a:chExt cx="8380297" cy="567016"/>
          </a:xfrm>
        </p:grpSpPr>
        <p:sp>
          <p:nvSpPr>
            <p:cNvPr id="12" name="圆角矩形 16">
              <a:extLst>
                <a:ext uri="{FF2B5EF4-FFF2-40B4-BE49-F238E27FC236}">
                  <a16:creationId xmlns:a16="http://schemas.microsoft.com/office/drawing/2014/main" id="{E099133A-8981-4AEE-8AFB-6E049564A479}"/>
                </a:ext>
              </a:extLst>
            </p:cNvPr>
            <p:cNvSpPr/>
            <p:nvPr/>
          </p:nvSpPr>
          <p:spPr>
            <a:xfrm>
              <a:off x="5131052" y="1550754"/>
              <a:ext cx="8011621" cy="370483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25">
              <a:extLst>
                <a:ext uri="{FF2B5EF4-FFF2-40B4-BE49-F238E27FC236}">
                  <a16:creationId xmlns:a16="http://schemas.microsoft.com/office/drawing/2014/main" id="{5FD835EB-4852-4B95-8C5A-18D313DAF3E2}"/>
                </a:ext>
              </a:extLst>
            </p:cNvPr>
            <p:cNvSpPr txBox="1"/>
            <p:nvPr/>
          </p:nvSpPr>
          <p:spPr>
            <a:xfrm>
              <a:off x="5332576" y="1572621"/>
              <a:ext cx="7742213" cy="35909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保护皮肤避免外界机械力的作用</a:t>
              </a:r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—</a:t>
              </a:r>
              <a:r>
                <a:rPr lang="zh-CN" altLang="en-US" sz="2800" b="1" spc="3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经常更换卧位</a:t>
              </a:r>
            </a:p>
          </p:txBody>
        </p:sp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369FA28D-FFCB-424A-9B20-96FFADB32B9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62376" y="1451248"/>
              <a:ext cx="633091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01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249BFB0-48D7-4EC9-9266-2700C9872E12}"/>
              </a:ext>
            </a:extLst>
          </p:cNvPr>
          <p:cNvSpPr/>
          <p:nvPr/>
        </p:nvSpPr>
        <p:spPr>
          <a:xfrm>
            <a:off x="812683" y="2132259"/>
            <a:ext cx="5845428" cy="34631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C00000"/>
                </a:solidFill>
              </a:rPr>
              <a:t>鼓励和协助病人更换体位是预防压疮最有效的方法，至少每</a:t>
            </a:r>
            <a:r>
              <a:rPr lang="en-US" altLang="zh-CN" sz="2400" b="1" dirty="0">
                <a:solidFill>
                  <a:srgbClr val="C00000"/>
                </a:solidFill>
              </a:rPr>
              <a:t>2h</a:t>
            </a:r>
            <a:r>
              <a:rPr lang="zh-CN" altLang="en-US" sz="2400" b="1" dirty="0">
                <a:solidFill>
                  <a:srgbClr val="C00000"/>
                </a:solidFill>
              </a:rPr>
              <a:t>翻身一次。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利用支撑工具协助取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30°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倾斜侧卧（左、右、仰卧位交替）。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C00000"/>
                </a:solidFill>
              </a:rPr>
              <a:t>避免</a:t>
            </a:r>
            <a:r>
              <a:rPr lang="en-US" altLang="zh-CN" sz="2400" b="1" dirty="0">
                <a:solidFill>
                  <a:srgbClr val="C00000"/>
                </a:solidFill>
              </a:rPr>
              <a:t>90°</a:t>
            </a:r>
            <a:r>
              <a:rPr lang="zh-CN" altLang="en-US" sz="2400" b="1" dirty="0">
                <a:solidFill>
                  <a:srgbClr val="C00000"/>
                </a:solidFill>
              </a:rPr>
              <a:t>侧卧或半坐卧位。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（压力增大）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图片 6" descr="图片包含 游戏机, 桌子&#10;&#10;描述已自动生成">
            <a:extLst>
              <a:ext uri="{FF2B5EF4-FFF2-40B4-BE49-F238E27FC236}">
                <a16:creationId xmlns:a16="http://schemas.microsoft.com/office/drawing/2014/main" id="{772C580C-B15D-4056-8ADF-B92FEC5E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19" y="2171182"/>
            <a:ext cx="5081588" cy="3424238"/>
          </a:xfrm>
          <a:prstGeom prst="rect">
            <a:avLst/>
          </a:prstGeom>
        </p:spPr>
      </p:pic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3F40C450-3577-4197-AF02-1FBE6188A658}"/>
              </a:ext>
            </a:extLst>
          </p:cNvPr>
          <p:cNvSpPr/>
          <p:nvPr/>
        </p:nvSpPr>
        <p:spPr>
          <a:xfrm>
            <a:off x="6916902" y="1755873"/>
            <a:ext cx="2480495" cy="1224343"/>
          </a:xfrm>
          <a:prstGeom prst="cloudCallout">
            <a:avLst>
              <a:gd name="adj1" fmla="val 69703"/>
              <a:gd name="adj2" fmla="val 4994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赶快翻身</a:t>
            </a:r>
          </a:p>
        </p:txBody>
      </p:sp>
    </p:spTree>
    <p:extLst>
      <p:ext uri="{BB962C8B-B14F-4D97-AF65-F5344CB8AC3E}">
        <p14:creationId xmlns:p14="http://schemas.microsoft.com/office/powerpoint/2010/main" val="4447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61376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ADFCD27-4E1B-4775-A6D5-97910F4D9110}"/>
              </a:ext>
            </a:extLst>
          </p:cNvPr>
          <p:cNvGrpSpPr/>
          <p:nvPr/>
        </p:nvGrpSpPr>
        <p:grpSpPr>
          <a:xfrm>
            <a:off x="297795" y="861556"/>
            <a:ext cx="11359367" cy="789713"/>
            <a:chOff x="4762376" y="1451248"/>
            <a:chExt cx="8380297" cy="567016"/>
          </a:xfrm>
        </p:grpSpPr>
        <p:sp>
          <p:nvSpPr>
            <p:cNvPr id="12" name="圆角矩形 16">
              <a:extLst>
                <a:ext uri="{FF2B5EF4-FFF2-40B4-BE49-F238E27FC236}">
                  <a16:creationId xmlns:a16="http://schemas.microsoft.com/office/drawing/2014/main" id="{E099133A-8981-4AEE-8AFB-6E049564A479}"/>
                </a:ext>
              </a:extLst>
            </p:cNvPr>
            <p:cNvSpPr/>
            <p:nvPr/>
          </p:nvSpPr>
          <p:spPr>
            <a:xfrm>
              <a:off x="5131052" y="1550754"/>
              <a:ext cx="8011621" cy="370483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25">
              <a:extLst>
                <a:ext uri="{FF2B5EF4-FFF2-40B4-BE49-F238E27FC236}">
                  <a16:creationId xmlns:a16="http://schemas.microsoft.com/office/drawing/2014/main" id="{5FD835EB-4852-4B95-8C5A-18D313DAF3E2}"/>
                </a:ext>
              </a:extLst>
            </p:cNvPr>
            <p:cNvSpPr txBox="1"/>
            <p:nvPr/>
          </p:nvSpPr>
          <p:spPr>
            <a:xfrm>
              <a:off x="5332576" y="1572621"/>
              <a:ext cx="7742213" cy="35909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保护皮肤避免外界机械力的作用</a:t>
              </a:r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—</a:t>
              </a:r>
              <a:r>
                <a:rPr lang="zh-CN" altLang="en-US" sz="2800" b="1" spc="3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保护骨突、支持身体空隙</a:t>
              </a:r>
            </a:p>
          </p:txBody>
        </p:sp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369FA28D-FFCB-424A-9B20-96FFADB32B9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62376" y="1451248"/>
              <a:ext cx="633091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01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249BFB0-48D7-4EC9-9266-2700C9872E12}"/>
              </a:ext>
            </a:extLst>
          </p:cNvPr>
          <p:cNvSpPr/>
          <p:nvPr/>
        </p:nvSpPr>
        <p:spPr>
          <a:xfrm>
            <a:off x="812683" y="2132259"/>
            <a:ext cx="5845428" cy="34631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体位安置妥当后，在骨突处或易受压部位垫海绵垫褥、水褥、气垫褥等。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身体空隙处垫软枕、海绵垫等，增加支撑面。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也可采用</a:t>
            </a:r>
            <a:r>
              <a:rPr lang="zh-CN" altLang="en-US" sz="2400" b="1" dirty="0">
                <a:solidFill>
                  <a:srgbClr val="C00000"/>
                </a:solidFill>
              </a:rPr>
              <a:t>支被架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抬高被毯，防止受压。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5699D5FE-653C-43EB-AE94-BB336C9D6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93" y="2210880"/>
            <a:ext cx="4931324" cy="327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54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61376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ADFCD27-4E1B-4775-A6D5-97910F4D9110}"/>
              </a:ext>
            </a:extLst>
          </p:cNvPr>
          <p:cNvGrpSpPr/>
          <p:nvPr/>
        </p:nvGrpSpPr>
        <p:grpSpPr>
          <a:xfrm>
            <a:off x="297795" y="861556"/>
            <a:ext cx="11359367" cy="789713"/>
            <a:chOff x="4762376" y="1451248"/>
            <a:chExt cx="8380297" cy="567016"/>
          </a:xfrm>
        </p:grpSpPr>
        <p:sp>
          <p:nvSpPr>
            <p:cNvPr id="12" name="圆角矩形 16">
              <a:extLst>
                <a:ext uri="{FF2B5EF4-FFF2-40B4-BE49-F238E27FC236}">
                  <a16:creationId xmlns:a16="http://schemas.microsoft.com/office/drawing/2014/main" id="{E099133A-8981-4AEE-8AFB-6E049564A479}"/>
                </a:ext>
              </a:extLst>
            </p:cNvPr>
            <p:cNvSpPr/>
            <p:nvPr/>
          </p:nvSpPr>
          <p:spPr>
            <a:xfrm>
              <a:off x="5131052" y="1550754"/>
              <a:ext cx="8011621" cy="370483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文本框 25">
              <a:extLst>
                <a:ext uri="{FF2B5EF4-FFF2-40B4-BE49-F238E27FC236}">
                  <a16:creationId xmlns:a16="http://schemas.microsoft.com/office/drawing/2014/main" id="{5FD835EB-4852-4B95-8C5A-18D313DAF3E2}"/>
                </a:ext>
              </a:extLst>
            </p:cNvPr>
            <p:cNvSpPr txBox="1"/>
            <p:nvPr/>
          </p:nvSpPr>
          <p:spPr>
            <a:xfrm>
              <a:off x="5332576" y="1572621"/>
              <a:ext cx="7742213" cy="35909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保护皮肤避免外界机械力的作用</a:t>
              </a:r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—</a:t>
              </a:r>
              <a:r>
                <a:rPr lang="zh-CN" altLang="en-US" sz="2800" b="1" spc="3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避免摩擦力和剪切力</a:t>
              </a:r>
            </a:p>
          </p:txBody>
        </p:sp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369FA28D-FFCB-424A-9B20-96FFADB32B9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762376" y="1451248"/>
              <a:ext cx="633091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01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6D67A27-104F-412C-8374-20CC70174A9D}"/>
              </a:ext>
            </a:extLst>
          </p:cNvPr>
          <p:cNvGrpSpPr/>
          <p:nvPr/>
        </p:nvGrpSpPr>
        <p:grpSpPr>
          <a:xfrm>
            <a:off x="297795" y="3482275"/>
            <a:ext cx="11359367" cy="789713"/>
            <a:chOff x="4762376" y="1451248"/>
            <a:chExt cx="8380297" cy="567016"/>
          </a:xfrm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8F8DE320-B97A-4677-9DAF-6B48C5F3700F}"/>
                </a:ext>
              </a:extLst>
            </p:cNvPr>
            <p:cNvSpPr/>
            <p:nvPr/>
          </p:nvSpPr>
          <p:spPr>
            <a:xfrm>
              <a:off x="5131052" y="1550754"/>
              <a:ext cx="8011621" cy="370483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CDA9F693-A93B-49A8-B8CA-2F7BAD9DE78E}"/>
                </a:ext>
              </a:extLst>
            </p:cNvPr>
            <p:cNvSpPr txBox="1"/>
            <p:nvPr/>
          </p:nvSpPr>
          <p:spPr>
            <a:xfrm>
              <a:off x="5332576" y="1572621"/>
              <a:ext cx="7742213" cy="35909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保护皮肤避免外界机械力的作用</a:t>
              </a:r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—</a:t>
              </a:r>
              <a:r>
                <a:rPr lang="zh-CN" altLang="en-US" sz="2800" b="1" spc="3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正确使用医疗用具</a:t>
              </a:r>
            </a:p>
          </p:txBody>
        </p:sp>
        <p:sp>
          <p:nvSpPr>
            <p:cNvPr id="18" name="MH_Other_2">
              <a:extLst>
                <a:ext uri="{FF2B5EF4-FFF2-40B4-BE49-F238E27FC236}">
                  <a16:creationId xmlns:a16="http://schemas.microsoft.com/office/drawing/2014/main" id="{875B799A-E92F-476D-83C3-434C34BC236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62376" y="1451248"/>
              <a:ext cx="633091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01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pic>
        <p:nvPicPr>
          <p:cNvPr id="19" name="图片 18" descr="卡通人物&#10;&#10;描述已自动生成">
            <a:extLst>
              <a:ext uri="{FF2B5EF4-FFF2-40B4-BE49-F238E27FC236}">
                <a16:creationId xmlns:a16="http://schemas.microsoft.com/office/drawing/2014/main" id="{B4A02B6C-A251-41E0-B13C-64B2E29317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1679981"/>
            <a:ext cx="3484628" cy="194088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1D22A0C-CB7F-4715-866B-0F72264FC43B}"/>
              </a:ext>
            </a:extLst>
          </p:cNvPr>
          <p:cNvSpPr/>
          <p:nvPr/>
        </p:nvSpPr>
        <p:spPr>
          <a:xfrm>
            <a:off x="4150524" y="1946765"/>
            <a:ext cx="5330065" cy="12434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抬离床面时，避免拖、拉、推等。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床头抬高不超过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30°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，减少剪切力。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 descr="图片包含 游戏机, 牙刷, 刷子&#10;&#10;描述已自动生成">
            <a:extLst>
              <a:ext uri="{FF2B5EF4-FFF2-40B4-BE49-F238E27FC236}">
                <a16:creationId xmlns:a16="http://schemas.microsoft.com/office/drawing/2014/main" id="{4E7B7369-FB67-46FF-B6F9-A433B065D4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47D0E0"/>
              </a:clrFrom>
              <a:clrTo>
                <a:srgbClr val="47D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3" y="4167309"/>
            <a:ext cx="1988772" cy="1998854"/>
          </a:xfrm>
          <a:prstGeom prst="rect">
            <a:avLst/>
          </a:prstGeom>
        </p:spPr>
      </p:pic>
      <p:pic>
        <p:nvPicPr>
          <p:cNvPr id="7" name="图片 6" descr="图片包含 绷带, 游戏机, 白色&#10;&#10;描述已自动生成">
            <a:extLst>
              <a:ext uri="{FF2B5EF4-FFF2-40B4-BE49-F238E27FC236}">
                <a16:creationId xmlns:a16="http://schemas.microsoft.com/office/drawing/2014/main" id="{1BEF0BB0-75CC-40E9-8D00-7C155FAF4D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63" y="4496757"/>
            <a:ext cx="2536798" cy="1623551"/>
          </a:xfrm>
          <a:prstGeom prst="rect">
            <a:avLst/>
          </a:prstGeom>
        </p:spPr>
      </p:pic>
      <p:pic>
        <p:nvPicPr>
          <p:cNvPr id="9" name="图片 8" descr="图片包含 人, 室内, 男人, 桌子&#10;&#10;描述已自动生成">
            <a:extLst>
              <a:ext uri="{FF2B5EF4-FFF2-40B4-BE49-F238E27FC236}">
                <a16:creationId xmlns:a16="http://schemas.microsoft.com/office/drawing/2014/main" id="{FA53D85D-CCE0-487A-9CED-1DDF248A2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54" y="4473455"/>
            <a:ext cx="2717041" cy="154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32C04AC6-EC50-4D55-8924-318E5FDA3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19" y="1893505"/>
            <a:ext cx="1857200" cy="13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61376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249BFB0-48D7-4EC9-9266-2700C9872E12}"/>
              </a:ext>
            </a:extLst>
          </p:cNvPr>
          <p:cNvSpPr/>
          <p:nvPr/>
        </p:nvSpPr>
        <p:spPr>
          <a:xfrm>
            <a:off x="1377667" y="2159295"/>
            <a:ext cx="6139486" cy="30512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（采用温水或中性溶液清洁皮肤，避免碱性肥皂、含乙醇用品等）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保持床单及保持皮肤清洁、干燥。被褥整洁、干燥、无碎屑。严禁让患者直接卧于橡胶单或塑料布上。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E2D925-4BC9-4DF4-B353-3C550A88C360}"/>
              </a:ext>
            </a:extLst>
          </p:cNvPr>
          <p:cNvGrpSpPr/>
          <p:nvPr/>
        </p:nvGrpSpPr>
        <p:grpSpPr>
          <a:xfrm>
            <a:off x="953669" y="1025294"/>
            <a:ext cx="6249519" cy="1106965"/>
            <a:chOff x="4999161" y="2227345"/>
            <a:chExt cx="3512090" cy="769467"/>
          </a:xfrm>
        </p:grpSpPr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AF626CF0-C069-43D4-8121-EDA84F7CE256}"/>
                </a:ext>
              </a:extLst>
            </p:cNvPr>
            <p:cNvSpPr/>
            <p:nvPr/>
          </p:nvSpPr>
          <p:spPr>
            <a:xfrm>
              <a:off x="5355738" y="2330853"/>
              <a:ext cx="3155513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文本框 39">
              <a:extLst>
                <a:ext uri="{FF2B5EF4-FFF2-40B4-BE49-F238E27FC236}">
                  <a16:creationId xmlns:a16="http://schemas.microsoft.com/office/drawing/2014/main" id="{5D85E118-D856-430C-9721-ADEE7DE7FE19}"/>
                </a:ext>
              </a:extLst>
            </p:cNvPr>
            <p:cNvSpPr txBox="1"/>
            <p:nvPr/>
          </p:nvSpPr>
          <p:spPr>
            <a:xfrm>
              <a:off x="5515919" y="2349646"/>
              <a:ext cx="2765870" cy="647166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避免局部的理化因素的刺激</a:t>
              </a:r>
            </a:p>
          </p:txBody>
        </p:sp>
        <p:sp>
          <p:nvSpPr>
            <p:cNvPr id="18" name="MH_Other_2">
              <a:extLst>
                <a:ext uri="{FF2B5EF4-FFF2-40B4-BE49-F238E27FC236}">
                  <a16:creationId xmlns:a16="http://schemas.microsoft.com/office/drawing/2014/main" id="{6E1EB331-4E4A-4D97-B360-975A52923E1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99161" y="2227345"/>
              <a:ext cx="516758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02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pic>
        <p:nvPicPr>
          <p:cNvPr id="5" name="图片 4" descr="图片包含 桌子, 室内, 床, 男人&#10;&#10;描述已自动生成">
            <a:extLst>
              <a:ext uri="{FF2B5EF4-FFF2-40B4-BE49-F238E27FC236}">
                <a16:creationId xmlns:a16="http://schemas.microsoft.com/office/drawing/2014/main" id="{6A7E4C60-16AE-4BAD-96B7-8082ADD3F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68" y="1025294"/>
            <a:ext cx="3767138" cy="423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24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61376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249BFB0-48D7-4EC9-9266-2700C9872E12}"/>
              </a:ext>
            </a:extLst>
          </p:cNvPr>
          <p:cNvSpPr/>
          <p:nvPr/>
        </p:nvSpPr>
        <p:spPr>
          <a:xfrm>
            <a:off x="1377667" y="2159295"/>
            <a:ext cx="6139486" cy="30512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关节活动度练习，促进肢体血液循环。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定期为病人</a:t>
            </a:r>
            <a:r>
              <a:rPr lang="zh-CN" altLang="en-US" sz="2400" b="1" dirty="0">
                <a:solidFill>
                  <a:srgbClr val="C00000"/>
                </a:solidFill>
              </a:rPr>
              <a:t>温水擦浴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局部受压部位适当按摩。（受压出现反应性充血的皮肤不主张按摩）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67D388-6D63-4162-A40C-843C35233B54}"/>
              </a:ext>
            </a:extLst>
          </p:cNvPr>
          <p:cNvGrpSpPr/>
          <p:nvPr/>
        </p:nvGrpSpPr>
        <p:grpSpPr>
          <a:xfrm>
            <a:off x="1372057" y="989979"/>
            <a:ext cx="4824523" cy="815717"/>
            <a:chOff x="4999160" y="2227345"/>
            <a:chExt cx="3182800" cy="567016"/>
          </a:xfrm>
        </p:grpSpPr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2438363C-9AAB-45A2-AF02-C25770E68B91}"/>
                </a:ext>
              </a:extLst>
            </p:cNvPr>
            <p:cNvSpPr/>
            <p:nvPr/>
          </p:nvSpPr>
          <p:spPr>
            <a:xfrm>
              <a:off x="5355738" y="2330853"/>
              <a:ext cx="2667270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6" name="文本框 39">
              <a:extLst>
                <a:ext uri="{FF2B5EF4-FFF2-40B4-BE49-F238E27FC236}">
                  <a16:creationId xmlns:a16="http://schemas.microsoft.com/office/drawing/2014/main" id="{A8E21C5C-E370-416B-9B01-E246C2DDC66B}"/>
                </a:ext>
              </a:extLst>
            </p:cNvPr>
            <p:cNvSpPr txBox="1"/>
            <p:nvPr/>
          </p:nvSpPr>
          <p:spPr>
            <a:xfrm>
              <a:off x="5576999" y="2342495"/>
              <a:ext cx="2604961" cy="34765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促进局部血液循环</a:t>
              </a:r>
            </a:p>
          </p:txBody>
        </p:sp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735A43E6-15F3-4A87-8948-D4A003AEFD9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03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515A83AF-82FB-4A0A-8C1D-2030EE0326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58" y="1757032"/>
            <a:ext cx="4496532" cy="36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61376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</a:t>
            </a:r>
            <a:r>
              <a:rPr lang="zh-CN" altLang="en-US" sz="4400" dirty="0"/>
              <a:t>预防</a:t>
            </a:r>
            <a:r>
              <a:rPr lang="zh-CN" altLang="en-US" sz="3200" dirty="0"/>
              <a:t>及护理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249BFB0-48D7-4EC9-9266-2700C9872E12}"/>
              </a:ext>
            </a:extLst>
          </p:cNvPr>
          <p:cNvSpPr/>
          <p:nvPr/>
        </p:nvSpPr>
        <p:spPr>
          <a:xfrm>
            <a:off x="1214983" y="2288320"/>
            <a:ext cx="6139486" cy="30512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高蛋白、高热量、高维生素饮食和适当补充硫酸锌。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不能进食病人采用鼻饲或静脉营养。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水肿病人限制水和盐的摄入。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脱水病人及时补充水和电解质。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A99172F-4A13-4076-B0E2-DDD49434DCBB}"/>
              </a:ext>
            </a:extLst>
          </p:cNvPr>
          <p:cNvGrpSpPr/>
          <p:nvPr/>
        </p:nvGrpSpPr>
        <p:grpSpPr>
          <a:xfrm>
            <a:off x="1271975" y="1025294"/>
            <a:ext cx="4547100" cy="815717"/>
            <a:chOff x="4999160" y="2227345"/>
            <a:chExt cx="2977589" cy="567016"/>
          </a:xfrm>
        </p:grpSpPr>
        <p:sp>
          <p:nvSpPr>
            <p:cNvPr id="19" name="圆角矩形 17">
              <a:extLst>
                <a:ext uri="{FF2B5EF4-FFF2-40B4-BE49-F238E27FC236}">
                  <a16:creationId xmlns:a16="http://schemas.microsoft.com/office/drawing/2014/main" id="{E2700313-7E82-45FC-95CF-9296529A200B}"/>
                </a:ext>
              </a:extLst>
            </p:cNvPr>
            <p:cNvSpPr/>
            <p:nvPr/>
          </p:nvSpPr>
          <p:spPr>
            <a:xfrm>
              <a:off x="5399744" y="2330853"/>
              <a:ext cx="2577005" cy="360000"/>
            </a:xfrm>
            <a:prstGeom prst="roundRect">
              <a:avLst>
                <a:gd name="adj" fmla="val 2045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0" name="文本框 39">
              <a:extLst>
                <a:ext uri="{FF2B5EF4-FFF2-40B4-BE49-F238E27FC236}">
                  <a16:creationId xmlns:a16="http://schemas.microsoft.com/office/drawing/2014/main" id="{E7ACB360-452E-455E-BF18-A645DD1FF3BC}"/>
                </a:ext>
              </a:extLst>
            </p:cNvPr>
            <p:cNvSpPr txBox="1"/>
            <p:nvPr/>
          </p:nvSpPr>
          <p:spPr>
            <a:xfrm>
              <a:off x="5657369" y="2343203"/>
              <a:ext cx="2319380" cy="34765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800" b="1" spc="300" dirty="0">
                  <a:solidFill>
                    <a:schemeClr val="bg1"/>
                  </a:solidFill>
                </a:rPr>
                <a:t>改善机体营养状况</a:t>
              </a:r>
            </a:p>
          </p:txBody>
        </p:sp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0C0161FD-34A5-408A-AC20-1FAE7D46E18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99160" y="2227345"/>
              <a:ext cx="570199" cy="567016"/>
            </a:xfrm>
            <a:prstGeom prst="star8">
              <a:avLst>
                <a:gd name="adj" fmla="val 42115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wrap="none" lIns="0" rIns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kern="0" dirty="0">
                  <a:solidFill>
                    <a:schemeClr val="accent1"/>
                  </a:solidFill>
                  <a:latin typeface="Impact" panose="020B0806030902050204" pitchFamily="34" charset="0"/>
                  <a:cs typeface="+mn-ea"/>
                </a:rPr>
                <a:t>04</a:t>
              </a:r>
              <a:endParaRPr lang="zh-CN" altLang="en-US" sz="2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</a:endParaRPr>
            </a:p>
          </p:txBody>
        </p:sp>
      </p:grpSp>
      <p:pic>
        <p:nvPicPr>
          <p:cNvPr id="6" name="图片 5" descr="盘子里有食物和餐具&#10;&#10;描述已自动生成">
            <a:extLst>
              <a:ext uri="{FF2B5EF4-FFF2-40B4-BE49-F238E27FC236}">
                <a16:creationId xmlns:a16="http://schemas.microsoft.com/office/drawing/2014/main" id="{AC9B924B-56B7-498E-9324-D1C2AA66E0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74" y="1507331"/>
            <a:ext cx="455295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75" y="104917"/>
            <a:ext cx="10024741" cy="575005"/>
          </a:xfrm>
        </p:spPr>
        <p:txBody>
          <a:bodyPr/>
          <a:lstStyle/>
          <a:p>
            <a:r>
              <a:rPr lang="zh-CN" altLang="en-US" sz="3200" dirty="0"/>
              <a:t>二、压疮的预防及护理</a:t>
            </a:r>
            <a:r>
              <a:rPr lang="en-US" altLang="zh-CN" sz="3200" dirty="0"/>
              <a:t>—</a:t>
            </a:r>
            <a:r>
              <a:rPr lang="zh-CN" altLang="en-US" sz="3200" dirty="0"/>
              <a:t>治疗和护理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8FF7ADBD-F1E9-4906-B2EF-B355521F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05" y="964028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sym typeface="+mn-lt"/>
              </a:rPr>
              <a:t>全身治疗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26CF82CB-6D07-4098-9B9E-B71021515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05" y="3506011"/>
            <a:ext cx="2619784" cy="590421"/>
          </a:xfrm>
          <a:prstGeom prst="flowChartAlternateProcess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各期的治疗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9491462-0CDE-4499-9A4D-E6DB0EFD257C}"/>
              </a:ext>
            </a:extLst>
          </p:cNvPr>
          <p:cNvSpPr/>
          <p:nvPr/>
        </p:nvSpPr>
        <p:spPr>
          <a:xfrm>
            <a:off x="3328594" y="927389"/>
            <a:ext cx="8119695" cy="2444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积极治疗原发病，补充营养和全身抗感染治疗。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平衡饮食，增加蛋白质、维生素和微量元素的摄入。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长期不愈者，可静注复方氨基酸溶液。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低蛋白血症病人可输入血浆或人血清蛋白。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抗感染治疗，预防败血症。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幻灯片缩放定位 10">
                <a:extLst>
                  <a:ext uri="{FF2B5EF4-FFF2-40B4-BE49-F238E27FC236}">
                    <a16:creationId xmlns:a16="http://schemas.microsoft.com/office/drawing/2014/main" id="{F440AC05-6636-4D3A-AEEE-36EF2E0135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340101"/>
                  </p:ext>
                </p:extLst>
              </p:nvPr>
            </p:nvGraphicFramePr>
            <p:xfrm>
              <a:off x="529557" y="4584682"/>
              <a:ext cx="2480680" cy="1395382"/>
            </p:xfrm>
            <a:graphic>
              <a:graphicData uri="http://schemas.microsoft.com/office/powerpoint/2016/slidezoom">
                <pslz:sldZm>
                  <pslz:sldZmObj sldId="1409" cId="122277388">
                    <pslz:zmPr id="{00FD1264-9A0B-4DC6-B01A-F78397D8416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80680" cy="139538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幻灯片缩放定位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440AC05-6636-4D3A-AEEE-36EF2E0135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557" y="4584682"/>
                <a:ext cx="2480680" cy="139538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幻灯片缩放定位 5">
                <a:extLst>
                  <a:ext uri="{FF2B5EF4-FFF2-40B4-BE49-F238E27FC236}">
                    <a16:creationId xmlns:a16="http://schemas.microsoft.com/office/drawing/2014/main" id="{E297FB56-57D2-4AC5-9977-5F63833435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4515782"/>
                  </p:ext>
                </p:extLst>
              </p:nvPr>
            </p:nvGraphicFramePr>
            <p:xfrm>
              <a:off x="3563339" y="4584132"/>
              <a:ext cx="2393741" cy="1346479"/>
            </p:xfrm>
            <a:graphic>
              <a:graphicData uri="http://schemas.microsoft.com/office/powerpoint/2016/slidezoom">
                <pslz:sldZm>
                  <pslz:sldZmObj sldId="1410" cId="1579375061">
                    <pslz:zmPr id="{AF3118D7-E618-4420-8304-8B461731688F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3741" cy="134647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幻灯片缩放定位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297FB56-57D2-4AC5-9977-5F63833435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3339" y="4584132"/>
                <a:ext cx="2393741" cy="134647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幻灯片缩放定位 7">
                <a:extLst>
                  <a:ext uri="{FF2B5EF4-FFF2-40B4-BE49-F238E27FC236}">
                    <a16:creationId xmlns:a16="http://schemas.microsoft.com/office/drawing/2014/main" id="{3D7551D8-4FAD-41D8-9763-F445C30273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8722023"/>
                  </p:ext>
                </p:extLst>
              </p:nvPr>
            </p:nvGraphicFramePr>
            <p:xfrm>
              <a:off x="6465338" y="4630820"/>
              <a:ext cx="2398656" cy="1349244"/>
            </p:xfrm>
            <a:graphic>
              <a:graphicData uri="http://schemas.microsoft.com/office/powerpoint/2016/slidezoom">
                <pslz:sldZm>
                  <pslz:sldZmObj sldId="1411" cId="311539500">
                    <pslz:zmPr id="{9E558942-7C5D-46B3-BE5E-8029E52BFC8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8656" cy="13492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幻灯片缩放定位 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D7551D8-4FAD-41D8-9763-F445C30273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65338" y="4630820"/>
                <a:ext cx="2398656" cy="13492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幻灯片缩放定位 9">
                <a:extLst>
                  <a:ext uri="{FF2B5EF4-FFF2-40B4-BE49-F238E27FC236}">
                    <a16:creationId xmlns:a16="http://schemas.microsoft.com/office/drawing/2014/main" id="{1B7F00F7-1631-4924-A158-68B93D7E3F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6127881"/>
                  </p:ext>
                </p:extLst>
              </p:nvPr>
            </p:nvGraphicFramePr>
            <p:xfrm>
              <a:off x="9412181" y="4633586"/>
              <a:ext cx="2393740" cy="1346478"/>
            </p:xfrm>
            <a:graphic>
              <a:graphicData uri="http://schemas.microsoft.com/office/powerpoint/2016/slidezoom">
                <pslz:sldZm>
                  <pslz:sldZmObj sldId="1412" cId="113682738">
                    <pslz:zmPr id="{5AAE4944-6154-4EBD-9A2F-213267C86B5C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3740" cy="13464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幻灯片缩放定位 9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B7F00F7-1631-4924-A158-68B93D7E3F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12181" y="4633586"/>
                <a:ext cx="2393740" cy="13464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3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5">
            <a:extLst>
              <a:ext uri="{FF2B5EF4-FFF2-40B4-BE49-F238E27FC236}">
                <a16:creationId xmlns:a16="http://schemas.microsoft.com/office/drawing/2014/main" id="{4D4B9609-EEF0-4C8E-9360-5BDC039C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235325"/>
            <a:ext cx="5341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晨 晚 间 护 理</a:t>
            </a:r>
            <a:endParaRPr lang="en-US" altLang="zh-CN" sz="40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文本框 6">
            <a:extLst>
              <a:ext uri="{FF2B5EF4-FFF2-40B4-BE49-F238E27FC236}">
                <a16:creationId xmlns:a16="http://schemas.microsoft.com/office/drawing/2014/main" id="{4DD0FBD0-1DE7-44E2-AC4E-1BDF3897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第五节</a:t>
            </a:r>
          </a:p>
        </p:txBody>
      </p:sp>
    </p:spTree>
    <p:extLst>
      <p:ext uri="{BB962C8B-B14F-4D97-AF65-F5344CB8AC3E}">
        <p14:creationId xmlns:p14="http://schemas.microsoft.com/office/powerpoint/2010/main" val="36550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D99CBF2D-4648-41E2-B5C3-3EF95BCFF009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03856E7-99BB-47A0-9BBA-3DEF6E41E691}"/>
              </a:ext>
            </a:extLst>
          </p:cNvPr>
          <p:cNvSpPr/>
          <p:nvPr/>
        </p:nvSpPr>
        <p:spPr>
          <a:xfrm>
            <a:off x="948588" y="555115"/>
            <a:ext cx="10620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为什么要为患者进行晨晚间护理？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7E053A-5F80-440C-91A3-99220B5E0EEB}"/>
              </a:ext>
            </a:extLst>
          </p:cNvPr>
          <p:cNvSpPr/>
          <p:nvPr/>
        </p:nvSpPr>
        <p:spPr>
          <a:xfrm>
            <a:off x="1397779" y="1811971"/>
            <a:ext cx="9396441" cy="143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  昏迷、瘫痪、高热、大手术后或年老体弱等危重症患者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，由于病痛、自理能力丧失或减弱，需护士进行晨、晚间生活护理。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满足身、心两方面的需要，促进舒适、休息与睡眠。</a:t>
            </a:r>
          </a:p>
        </p:txBody>
      </p:sp>
      <p:pic>
        <p:nvPicPr>
          <p:cNvPr id="8" name="图片 7" descr="图片包含 游戏机, 画&#10;&#10;描述已自动生成">
            <a:extLst>
              <a:ext uri="{FF2B5EF4-FFF2-40B4-BE49-F238E27FC236}">
                <a16:creationId xmlns:a16="http://schemas.microsoft.com/office/drawing/2014/main" id="{14F9D753-68DB-4414-BA43-5E393F12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99" y="2888172"/>
            <a:ext cx="6610350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6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92EDC8-7B01-459B-BE0A-38C9AFC1E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/>
              <a:t>一、</a:t>
            </a:r>
            <a:r>
              <a:rPr lang="zh-CN" altLang="en-US" sz="3200" spc="300" dirty="0"/>
              <a:t>晨间护理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290BA0F-690A-4F8F-AEF4-6484E79F6B4C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C3BDAC-A9F2-435A-9BC3-B31E736A05E3}"/>
              </a:ext>
            </a:extLst>
          </p:cNvPr>
          <p:cNvGrpSpPr/>
          <p:nvPr/>
        </p:nvGrpSpPr>
        <p:grpSpPr>
          <a:xfrm>
            <a:off x="1121165" y="1053042"/>
            <a:ext cx="1965050" cy="572136"/>
            <a:chOff x="956666" y="3498086"/>
            <a:chExt cx="1965050" cy="572136"/>
          </a:xfrm>
        </p:grpSpPr>
        <p:sp>
          <p:nvSpPr>
            <p:cNvPr id="5" name="TextBox 38">
              <a:extLst>
                <a:ext uri="{FF2B5EF4-FFF2-40B4-BE49-F238E27FC236}">
                  <a16:creationId xmlns:a16="http://schemas.microsoft.com/office/drawing/2014/main" id="{C89E904F-4EEE-4564-95D4-4C806CAB5D58}"/>
                </a:ext>
              </a:extLst>
            </p:cNvPr>
            <p:cNvSpPr txBox="1"/>
            <p:nvPr/>
          </p:nvSpPr>
          <p:spPr>
            <a:xfrm>
              <a:off x="1865016" y="3547002"/>
              <a:ext cx="1056700" cy="52322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目的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84BC90-DBC4-4968-B71A-C252AFB46B81}"/>
                </a:ext>
              </a:extLst>
            </p:cNvPr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A1044B3-14F5-4724-AE31-B17C90D8D835}"/>
                </a:ext>
              </a:extLst>
            </p:cNvPr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E1CE6089-4308-4086-8DDB-7311AA9EC74E}"/>
              </a:ext>
            </a:extLst>
          </p:cNvPr>
          <p:cNvSpPr txBox="1"/>
          <p:nvPr/>
        </p:nvSpPr>
        <p:spPr>
          <a:xfrm>
            <a:off x="1264651" y="4697635"/>
            <a:ext cx="706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晨间护理一般于清晨诊疗工作前完成</a:t>
            </a:r>
          </a:p>
        </p:txBody>
      </p:sp>
      <p:pic>
        <p:nvPicPr>
          <p:cNvPr id="10" name="图片 9" descr="图片包含 游戏机, 桌子&#10;&#10;描述已自动生成">
            <a:extLst>
              <a:ext uri="{FF2B5EF4-FFF2-40B4-BE49-F238E27FC236}">
                <a16:creationId xmlns:a16="http://schemas.microsoft.com/office/drawing/2014/main" id="{A84D2452-6537-4764-9D14-583A9E1A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31" y="1428351"/>
            <a:ext cx="4437972" cy="263160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FA9363A-DF3C-4177-935B-16B8120680B7}"/>
              </a:ext>
            </a:extLst>
          </p:cNvPr>
          <p:cNvSpPr/>
          <p:nvPr/>
        </p:nvSpPr>
        <p:spPr>
          <a:xfrm>
            <a:off x="1264651" y="1816910"/>
            <a:ext cx="8749545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华文楷体" panose="02010600040101010101" charset="-122"/>
              </a:rPr>
              <a:t>使患者清洁舒适，预防压疮、肺炎等并发症。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华文楷体" panose="0201060004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华文楷体" panose="02010600040101010101" charset="-122"/>
              </a:rPr>
              <a:t>观察和了解病情，及时发现病人存在的问题。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华文楷体" panose="0201060004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华文楷体" panose="02010600040101010101" charset="-122"/>
              </a:rPr>
              <a:t>保持病室整洁、美观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增进护患交流，满足病人的身心需要。</a:t>
            </a:r>
          </a:p>
        </p:txBody>
      </p:sp>
    </p:spTree>
    <p:extLst>
      <p:ext uri="{BB962C8B-B14F-4D97-AF65-F5344CB8AC3E}">
        <p14:creationId xmlns:p14="http://schemas.microsoft.com/office/powerpoint/2010/main" val="229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1A3BFB83-8089-49B3-BD78-253F61FD8A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7" y="1671944"/>
            <a:ext cx="5950192" cy="4521293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0BCB34CC-83A4-4061-95E5-DF7A266F35DF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CED4CC-554F-47B9-9FD5-8A93143892D8}"/>
              </a:ext>
            </a:extLst>
          </p:cNvPr>
          <p:cNvSpPr txBox="1"/>
          <p:nvPr/>
        </p:nvSpPr>
        <p:spPr>
          <a:xfrm>
            <a:off x="922215" y="359029"/>
            <a:ext cx="5910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你认识我们的“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皮肤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”吗？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3EA77FC-442B-4330-A779-ED2801577F37}"/>
              </a:ext>
            </a:extLst>
          </p:cNvPr>
          <p:cNvSpPr/>
          <p:nvPr/>
        </p:nvSpPr>
        <p:spPr>
          <a:xfrm>
            <a:off x="6720872" y="2194335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549E3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组成：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48879C-7553-4E6A-A99B-874AB3BAA51F}"/>
              </a:ext>
            </a:extLst>
          </p:cNvPr>
          <p:cNvSpPr/>
          <p:nvPr/>
        </p:nvSpPr>
        <p:spPr>
          <a:xfrm>
            <a:off x="6720872" y="399602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549E3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作用：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80DE54-25D2-41E2-8AD9-2861F7ACED9F}"/>
              </a:ext>
            </a:extLst>
          </p:cNvPr>
          <p:cNvSpPr txBox="1"/>
          <p:nvPr/>
        </p:nvSpPr>
        <p:spPr>
          <a:xfrm>
            <a:off x="6720872" y="2764532"/>
            <a:ext cx="522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表皮、真皮、皮下组织和附属器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47A7519-49B9-4D5D-B872-7DD63E947CF0}"/>
              </a:ext>
            </a:extLst>
          </p:cNvPr>
          <p:cNvSpPr txBox="1"/>
          <p:nvPr/>
        </p:nvSpPr>
        <p:spPr>
          <a:xfrm>
            <a:off x="6720872" y="4629252"/>
            <a:ext cx="5224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保护机体、体温调节、分泌、吸收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排泄、感觉等。</a:t>
            </a:r>
          </a:p>
        </p:txBody>
      </p:sp>
    </p:spTree>
    <p:extLst>
      <p:ext uri="{BB962C8B-B14F-4D97-AF65-F5344CB8AC3E}">
        <p14:creationId xmlns:p14="http://schemas.microsoft.com/office/powerpoint/2010/main" val="181828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92EDC8-7B01-459B-BE0A-38C9AFC1E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/>
              <a:t>一、</a:t>
            </a:r>
            <a:r>
              <a:rPr lang="zh-CN" altLang="en-US" sz="3200" spc="300" dirty="0"/>
              <a:t>晨间护理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290BA0F-690A-4F8F-AEF4-6484E79F6B4C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C3BDAC-A9F2-435A-9BC3-B31E736A05E3}"/>
              </a:ext>
            </a:extLst>
          </p:cNvPr>
          <p:cNvGrpSpPr/>
          <p:nvPr/>
        </p:nvGrpSpPr>
        <p:grpSpPr>
          <a:xfrm>
            <a:off x="1121165" y="1053042"/>
            <a:ext cx="1965050" cy="572136"/>
            <a:chOff x="956666" y="3498086"/>
            <a:chExt cx="1965050" cy="572136"/>
          </a:xfrm>
        </p:grpSpPr>
        <p:sp>
          <p:nvSpPr>
            <p:cNvPr id="5" name="TextBox 38">
              <a:extLst>
                <a:ext uri="{FF2B5EF4-FFF2-40B4-BE49-F238E27FC236}">
                  <a16:creationId xmlns:a16="http://schemas.microsoft.com/office/drawing/2014/main" id="{C89E904F-4EEE-4564-95D4-4C806CAB5D58}"/>
                </a:ext>
              </a:extLst>
            </p:cNvPr>
            <p:cNvSpPr txBox="1"/>
            <p:nvPr/>
          </p:nvSpPr>
          <p:spPr>
            <a:xfrm>
              <a:off x="1865016" y="3547002"/>
              <a:ext cx="1056700" cy="52322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内容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84BC90-DBC4-4968-B71A-C252AFB46B81}"/>
                </a:ext>
              </a:extLst>
            </p:cNvPr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A1044B3-14F5-4724-AE31-B17C90D8D835}"/>
                </a:ext>
              </a:extLst>
            </p:cNvPr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3FA9363A-DF3C-4177-935B-16B8120680B7}"/>
              </a:ext>
            </a:extLst>
          </p:cNvPr>
          <p:cNvSpPr/>
          <p:nvPr/>
        </p:nvSpPr>
        <p:spPr>
          <a:xfrm>
            <a:off x="1264651" y="1816910"/>
            <a:ext cx="8749545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华文楷体" panose="02010600040101010101" charset="-122"/>
              </a:rPr>
              <a:t>生活护理。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华文楷体" panose="0201060004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华文楷体" panose="02010600040101010101" charset="-122"/>
              </a:rPr>
              <a:t>整理床单位，及时更换衣服和床上用品。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华文楷体" panose="0201060004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观察病情，进行心理护理和健康教育 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整理病室，酌情开窗通风。</a:t>
            </a:r>
          </a:p>
        </p:txBody>
      </p:sp>
      <p:pic>
        <p:nvPicPr>
          <p:cNvPr id="12" name="图片 11" descr="卡通人物&#10;&#10;描述已自动生成">
            <a:extLst>
              <a:ext uri="{FF2B5EF4-FFF2-40B4-BE49-F238E27FC236}">
                <a16:creationId xmlns:a16="http://schemas.microsoft.com/office/drawing/2014/main" id="{02D7D1F4-BB51-436E-86BE-AA1B1978FD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23" y="759954"/>
            <a:ext cx="4483517" cy="55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92EDC8-7B01-459B-BE0A-38C9AFC1E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/>
              <a:t>二、</a:t>
            </a:r>
            <a:r>
              <a:rPr lang="zh-CN" altLang="en-US" sz="3200" spc="300" dirty="0"/>
              <a:t>晚间护理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290BA0F-690A-4F8F-AEF4-6484E79F6B4C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C3BDAC-A9F2-435A-9BC3-B31E736A05E3}"/>
              </a:ext>
            </a:extLst>
          </p:cNvPr>
          <p:cNvGrpSpPr/>
          <p:nvPr/>
        </p:nvGrpSpPr>
        <p:grpSpPr>
          <a:xfrm>
            <a:off x="1121165" y="1053042"/>
            <a:ext cx="1965050" cy="572136"/>
            <a:chOff x="956666" y="3498086"/>
            <a:chExt cx="1965050" cy="572136"/>
          </a:xfrm>
        </p:grpSpPr>
        <p:sp>
          <p:nvSpPr>
            <p:cNvPr id="5" name="TextBox 38">
              <a:extLst>
                <a:ext uri="{FF2B5EF4-FFF2-40B4-BE49-F238E27FC236}">
                  <a16:creationId xmlns:a16="http://schemas.microsoft.com/office/drawing/2014/main" id="{C89E904F-4EEE-4564-95D4-4C806CAB5D58}"/>
                </a:ext>
              </a:extLst>
            </p:cNvPr>
            <p:cNvSpPr txBox="1"/>
            <p:nvPr/>
          </p:nvSpPr>
          <p:spPr>
            <a:xfrm>
              <a:off x="1865016" y="3547002"/>
              <a:ext cx="1056700" cy="52322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目的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84BC90-DBC4-4968-B71A-C252AFB46B81}"/>
                </a:ext>
              </a:extLst>
            </p:cNvPr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A1044B3-14F5-4724-AE31-B17C90D8D835}"/>
                </a:ext>
              </a:extLst>
            </p:cNvPr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E1CE6089-4308-4086-8DDB-7311AA9EC74E}"/>
              </a:ext>
            </a:extLst>
          </p:cNvPr>
          <p:cNvSpPr txBox="1"/>
          <p:nvPr/>
        </p:nvSpPr>
        <p:spPr>
          <a:xfrm>
            <a:off x="1264651" y="4697635"/>
            <a:ext cx="706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晚间护理一般于患者睡觉前完成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FA9363A-DF3C-4177-935B-16B8120680B7}"/>
              </a:ext>
            </a:extLst>
          </p:cNvPr>
          <p:cNvSpPr/>
          <p:nvPr/>
        </p:nvSpPr>
        <p:spPr>
          <a:xfrm>
            <a:off x="1121165" y="2069802"/>
            <a:ext cx="8749545" cy="16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cs typeface="华文楷体" panose="02010600040101010101" charset="-122"/>
              </a:rPr>
              <a:t>保持病室安静、整洁，使病人清洁、舒适，易于入睡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cs typeface="华文楷体" panose="02010600040101010101" charset="-122"/>
              </a:rPr>
              <a:t>观察和了解病情。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cs typeface="华文楷体" panose="0201060004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cs typeface="华文楷体" panose="02010600040101010101" charset="-122"/>
              </a:rPr>
              <a:t>预防并发症的发生。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cs typeface="华文楷体" panose="02010600040101010101" charset="-122"/>
            </a:endParaRPr>
          </a:p>
        </p:txBody>
      </p:sp>
      <p:pic>
        <p:nvPicPr>
          <p:cNvPr id="12" name="图片 11" descr="卡通人物&#10;&#10;描述已自动生成">
            <a:extLst>
              <a:ext uri="{FF2B5EF4-FFF2-40B4-BE49-F238E27FC236}">
                <a16:creationId xmlns:a16="http://schemas.microsoft.com/office/drawing/2014/main" id="{7CDD8829-86FF-42B4-A729-69086816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10" y="2472031"/>
            <a:ext cx="4865298" cy="39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92EDC8-7B01-459B-BE0A-38C9AFC1E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/>
              <a:t>二、</a:t>
            </a:r>
            <a:r>
              <a:rPr lang="zh-CN" altLang="en-US" sz="3200" spc="300" dirty="0"/>
              <a:t>晚间护理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290BA0F-690A-4F8F-AEF4-6484E79F6B4C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C3BDAC-A9F2-435A-9BC3-B31E736A05E3}"/>
              </a:ext>
            </a:extLst>
          </p:cNvPr>
          <p:cNvGrpSpPr/>
          <p:nvPr/>
        </p:nvGrpSpPr>
        <p:grpSpPr>
          <a:xfrm>
            <a:off x="1121165" y="1053042"/>
            <a:ext cx="1965050" cy="572136"/>
            <a:chOff x="956666" y="3498086"/>
            <a:chExt cx="1965050" cy="572136"/>
          </a:xfrm>
        </p:grpSpPr>
        <p:sp>
          <p:nvSpPr>
            <p:cNvPr id="5" name="TextBox 38">
              <a:extLst>
                <a:ext uri="{FF2B5EF4-FFF2-40B4-BE49-F238E27FC236}">
                  <a16:creationId xmlns:a16="http://schemas.microsoft.com/office/drawing/2014/main" id="{C89E904F-4EEE-4564-95D4-4C806CAB5D58}"/>
                </a:ext>
              </a:extLst>
            </p:cNvPr>
            <p:cNvSpPr txBox="1"/>
            <p:nvPr/>
          </p:nvSpPr>
          <p:spPr>
            <a:xfrm>
              <a:off x="1865016" y="3547002"/>
              <a:ext cx="1056700" cy="52322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内容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84BC90-DBC4-4968-B71A-C252AFB46B81}"/>
                </a:ext>
              </a:extLst>
            </p:cNvPr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A1044B3-14F5-4724-AE31-B17C90D8D835}"/>
                </a:ext>
              </a:extLst>
            </p:cNvPr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FB00DA75-3DFD-4BC9-8C7B-D6B4FC72DE99}"/>
              </a:ext>
            </a:extLst>
          </p:cNvPr>
          <p:cNvSpPr/>
          <p:nvPr/>
        </p:nvSpPr>
        <p:spPr>
          <a:xfrm>
            <a:off x="1531380" y="1749467"/>
            <a:ext cx="10074500" cy="3916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协助病人口腔护理，洗脸、手、擦洗背部和臀部，热水泡脚等。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检查身体受压部位，按摩背部或骨隆突处。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整理床铺。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创造良好的睡眠环境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）为病人创造安静、舒适环境；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）减少疾病带给病人的痛苦与不适；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）指导病人养成好的睡眠习惯；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）解除病人心理压力</a:t>
            </a:r>
          </a:p>
        </p:txBody>
      </p:sp>
      <p:pic>
        <p:nvPicPr>
          <p:cNvPr id="13" name="图片 12" descr="卡通人物&#10;&#10;描述已自动生成">
            <a:extLst>
              <a:ext uri="{FF2B5EF4-FFF2-40B4-BE49-F238E27FC236}">
                <a16:creationId xmlns:a16="http://schemas.microsoft.com/office/drawing/2014/main" id="{9C388B46-C23B-438F-A4A4-7AAF2B9D91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655985"/>
            <a:ext cx="516255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F27C0A36-27AA-4E93-922E-C5709953D2F7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5" name="图片 4" descr="图片包含 游戏机, 截图&#10;&#10;描述已自动生成">
            <a:extLst>
              <a:ext uri="{FF2B5EF4-FFF2-40B4-BE49-F238E27FC236}">
                <a16:creationId xmlns:a16="http://schemas.microsoft.com/office/drawing/2014/main" id="{C5FF04A2-8A61-449C-B089-1AEC8EFFE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9" y="-235669"/>
            <a:ext cx="9058624" cy="68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4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5">
            <a:extLst>
              <a:ext uri="{FF2B5EF4-FFF2-40B4-BE49-F238E27FC236}">
                <a16:creationId xmlns:a16="http://schemas.microsoft.com/office/drawing/2014/main" id="{4D4B9609-EEF0-4C8E-9360-5BDC039C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51" y="3218495"/>
            <a:ext cx="70548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卧有病人床整理及更换床单法</a:t>
            </a:r>
            <a:endParaRPr lang="en-US" altLang="zh-CN" sz="40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文本框 6">
            <a:extLst>
              <a:ext uri="{FF2B5EF4-FFF2-40B4-BE49-F238E27FC236}">
                <a16:creationId xmlns:a16="http://schemas.microsoft.com/office/drawing/2014/main" id="{4DD0FBD0-1DE7-44E2-AC4E-1BDF3897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</a:t>
            </a:r>
          </a:p>
        </p:txBody>
      </p:sp>
    </p:spTree>
    <p:extLst>
      <p:ext uri="{BB962C8B-B14F-4D97-AF65-F5344CB8AC3E}">
        <p14:creationId xmlns:p14="http://schemas.microsoft.com/office/powerpoint/2010/main" val="34814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83CA4D78-29B8-4234-8222-81669FCF1735}"/>
              </a:ext>
            </a:extLst>
          </p:cNvPr>
          <p:cNvGraphicFramePr/>
          <p:nvPr/>
        </p:nvGraphicFramePr>
        <p:xfrm>
          <a:off x="0" y="801839"/>
          <a:ext cx="12192000" cy="199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07B80C1A-51C9-413B-A4DA-BA20733604CA}"/>
              </a:ext>
            </a:extLst>
          </p:cNvPr>
          <p:cNvGrpSpPr/>
          <p:nvPr/>
        </p:nvGrpSpPr>
        <p:grpSpPr>
          <a:xfrm>
            <a:off x="509695" y="1961321"/>
            <a:ext cx="3996044" cy="4094840"/>
            <a:chOff x="509695" y="1961322"/>
            <a:chExt cx="3671591" cy="370928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0E6A77D-9546-4213-86BE-CB0ED8B6D4EA}"/>
                </a:ext>
              </a:extLst>
            </p:cNvPr>
            <p:cNvSpPr/>
            <p:nvPr/>
          </p:nvSpPr>
          <p:spPr>
            <a:xfrm>
              <a:off x="509695" y="2423827"/>
              <a:ext cx="3671591" cy="3246782"/>
            </a:xfrm>
            <a:prstGeom prst="rect">
              <a:avLst/>
            </a:prstGeom>
            <a:noFill/>
            <a:ln w="28575">
              <a:solidFill>
                <a:srgbClr val="ED7D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保持病床和病室整洁、美观、舒适</a:t>
              </a:r>
              <a:endParaRPr lang="en-US" altLang="zh-CN" sz="28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预防压疮等并发症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7A2064A-F92A-4402-9A29-911E4AFE0573}"/>
                </a:ext>
              </a:extLst>
            </p:cNvPr>
            <p:cNvCxnSpPr/>
            <p:nvPr/>
          </p:nvCxnSpPr>
          <p:spPr>
            <a:xfrm>
              <a:off x="509695" y="1961322"/>
              <a:ext cx="0" cy="775033"/>
            </a:xfrm>
            <a:prstGeom prst="line">
              <a:avLst/>
            </a:prstGeom>
            <a:ln w="28575">
              <a:solidFill>
                <a:srgbClr val="ED7D3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1E8C23-FF77-41CD-81D0-08613CCF94AB}"/>
              </a:ext>
            </a:extLst>
          </p:cNvPr>
          <p:cNvGrpSpPr/>
          <p:nvPr/>
        </p:nvGrpSpPr>
        <p:grpSpPr>
          <a:xfrm>
            <a:off x="2822841" y="1961321"/>
            <a:ext cx="4572509" cy="4094840"/>
            <a:chOff x="509694" y="1961322"/>
            <a:chExt cx="4201251" cy="37092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AFA9681-FD91-4E16-A5B1-69103D6E1802}"/>
                </a:ext>
              </a:extLst>
            </p:cNvPr>
            <p:cNvSpPr/>
            <p:nvPr/>
          </p:nvSpPr>
          <p:spPr>
            <a:xfrm>
              <a:off x="509694" y="2423827"/>
              <a:ext cx="4201251" cy="3246782"/>
            </a:xfrm>
            <a:prstGeom prst="rect">
              <a:avLst/>
            </a:prstGeom>
            <a:noFill/>
            <a:ln w="28575">
              <a:solidFill>
                <a:srgbClr val="7F7F7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病人的病情、合作程度，有无导管，肢体活动度</a:t>
              </a:r>
              <a:endParaRPr lang="en-US" altLang="zh-CN" sz="28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床单位的清洁程度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95EC6ED-A480-4A51-BD5C-5F7A988C817F}"/>
                </a:ext>
              </a:extLst>
            </p:cNvPr>
            <p:cNvCxnSpPr/>
            <p:nvPr/>
          </p:nvCxnSpPr>
          <p:spPr>
            <a:xfrm>
              <a:off x="509695" y="1961322"/>
              <a:ext cx="0" cy="775033"/>
            </a:xfrm>
            <a:prstGeom prst="line">
              <a:avLst/>
            </a:prstGeom>
            <a:ln w="28575">
              <a:solidFill>
                <a:srgbClr val="7F7F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3F89D74-F7E9-42D0-8AE9-451D0C3E0F0F}"/>
              </a:ext>
            </a:extLst>
          </p:cNvPr>
          <p:cNvGrpSpPr/>
          <p:nvPr/>
        </p:nvGrpSpPr>
        <p:grpSpPr>
          <a:xfrm>
            <a:off x="5943604" y="1855303"/>
            <a:ext cx="5837573" cy="4585254"/>
            <a:chOff x="509694" y="1961322"/>
            <a:chExt cx="4201251" cy="370928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967E1D3-55BA-4F30-861B-32CB2C2E20AE}"/>
                </a:ext>
              </a:extLst>
            </p:cNvPr>
            <p:cNvSpPr/>
            <p:nvPr/>
          </p:nvSpPr>
          <p:spPr>
            <a:xfrm>
              <a:off x="509694" y="2423827"/>
              <a:ext cx="4201251" cy="3246782"/>
            </a:xfrm>
            <a:prstGeom prst="rect">
              <a:avLst/>
            </a:prstGeom>
            <a:noFill/>
            <a:ln w="28575">
              <a:solidFill>
                <a:srgbClr val="7F7F7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/>
                  </a:solidFill>
                </a:rPr>
                <a:t>核对解释→移开床椅→松被翻身（注意导管通畅及安全）→松单扫床（关注病人感受）→整理盖被→整理枕头→摇高床头→整理用物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3EFD314-131F-410F-87C3-6E44F1B870C8}"/>
                </a:ext>
              </a:extLst>
            </p:cNvPr>
            <p:cNvCxnSpPr/>
            <p:nvPr/>
          </p:nvCxnSpPr>
          <p:spPr>
            <a:xfrm>
              <a:off x="509695" y="1961322"/>
              <a:ext cx="0" cy="775033"/>
            </a:xfrm>
            <a:prstGeom prst="line">
              <a:avLst/>
            </a:prstGeom>
            <a:ln w="28575">
              <a:solidFill>
                <a:srgbClr val="7F7F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7D34C514-A567-471D-9A61-B1AF568E33B7}"/>
              </a:ext>
            </a:extLst>
          </p:cNvPr>
          <p:cNvSpPr/>
          <p:nvPr/>
        </p:nvSpPr>
        <p:spPr>
          <a:xfrm>
            <a:off x="780719" y="125055"/>
            <a:ext cx="359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卧有病人床整理</a:t>
            </a:r>
            <a:endParaRPr lang="zh-CN" altLang="en-US" sz="900" b="1" cap="all" spc="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83CA4D78-29B8-4234-8222-81669FCF1735}"/>
              </a:ext>
            </a:extLst>
          </p:cNvPr>
          <p:cNvGraphicFramePr/>
          <p:nvPr/>
        </p:nvGraphicFramePr>
        <p:xfrm>
          <a:off x="0" y="1163094"/>
          <a:ext cx="12192000" cy="74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63F89D74-F7E9-42D0-8AE9-451D0C3E0F0F}"/>
              </a:ext>
            </a:extLst>
          </p:cNvPr>
          <p:cNvGrpSpPr/>
          <p:nvPr/>
        </p:nvGrpSpPr>
        <p:grpSpPr>
          <a:xfrm>
            <a:off x="605171" y="1734808"/>
            <a:ext cx="5837573" cy="4585254"/>
            <a:chOff x="509694" y="1961322"/>
            <a:chExt cx="4201251" cy="370928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967E1D3-55BA-4F30-861B-32CB2C2E20AE}"/>
                </a:ext>
              </a:extLst>
            </p:cNvPr>
            <p:cNvSpPr/>
            <p:nvPr/>
          </p:nvSpPr>
          <p:spPr>
            <a:xfrm>
              <a:off x="509694" y="2423827"/>
              <a:ext cx="4201251" cy="3246782"/>
            </a:xfrm>
            <a:prstGeom prst="rect">
              <a:avLst/>
            </a:prstGeom>
            <a:noFill/>
            <a:ln w="28575">
              <a:solidFill>
                <a:srgbClr val="7F7F7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/>
                  </a:solidFill>
                </a:rPr>
                <a:t>核对解释→移开桌椅→松被翻身（注意导管通畅及安全）→松单扫床（关注病人感受）→</a:t>
              </a:r>
              <a:r>
                <a:rPr lang="zh-CN" altLang="en-US" sz="2800" b="1" dirty="0">
                  <a:solidFill>
                    <a:srgbClr val="113F4E"/>
                  </a:solidFill>
                </a:rPr>
                <a:t>铺近侧单→移枕翻身→铺对侧单→更换被套</a:t>
              </a:r>
              <a:endParaRPr lang="en-US" altLang="zh-CN" sz="2800" b="1" dirty="0">
                <a:solidFill>
                  <a:srgbClr val="113F4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/>
                  </a:solidFill>
                </a:rPr>
                <a:t>→整理用物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3EFD314-131F-410F-87C3-6E44F1B870C8}"/>
                </a:ext>
              </a:extLst>
            </p:cNvPr>
            <p:cNvCxnSpPr/>
            <p:nvPr/>
          </p:nvCxnSpPr>
          <p:spPr>
            <a:xfrm>
              <a:off x="509695" y="1961322"/>
              <a:ext cx="0" cy="775033"/>
            </a:xfrm>
            <a:prstGeom prst="line">
              <a:avLst/>
            </a:prstGeom>
            <a:ln w="28575">
              <a:solidFill>
                <a:srgbClr val="7F7F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6912316-8CE4-41E9-8927-001AE3DB6353}"/>
              </a:ext>
            </a:extLst>
          </p:cNvPr>
          <p:cNvGrpSpPr/>
          <p:nvPr/>
        </p:nvGrpSpPr>
        <p:grpSpPr>
          <a:xfrm>
            <a:off x="3850835" y="1640816"/>
            <a:ext cx="4789582" cy="4585254"/>
            <a:chOff x="509694" y="1961322"/>
            <a:chExt cx="4201251" cy="37092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F032AEB-96BA-47F8-9745-0543DE9C5BBD}"/>
                </a:ext>
              </a:extLst>
            </p:cNvPr>
            <p:cNvSpPr/>
            <p:nvPr/>
          </p:nvSpPr>
          <p:spPr>
            <a:xfrm>
              <a:off x="509694" y="2423827"/>
              <a:ext cx="4201251" cy="3246782"/>
            </a:xfrm>
            <a:prstGeom prst="rect">
              <a:avLst/>
            </a:prstGeom>
            <a:noFill/>
            <a:ln w="28575">
              <a:solidFill>
                <a:srgbClr val="7F6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/>
                  </a:solidFill>
                </a:rPr>
                <a:t>核对解释→移开桌椅→松被翻身（注意导管通畅及安全）→</a:t>
              </a:r>
              <a:r>
                <a:rPr lang="zh-CN" altLang="en-US" sz="2800" b="1" dirty="0">
                  <a:solidFill>
                    <a:srgbClr val="113F4E"/>
                  </a:solidFill>
                </a:rPr>
                <a:t>取枕松单→撤单铺单→铺好中单</a:t>
              </a:r>
              <a:r>
                <a:rPr lang="zh-CN" altLang="en-US" sz="2800" dirty="0">
                  <a:solidFill>
                    <a:schemeClr val="tx1"/>
                  </a:solidFill>
                </a:rPr>
                <a:t>→更换被套→更换枕套→整理用物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3FD6718-2332-4908-8C3D-0F8F03DEDCFA}"/>
                </a:ext>
              </a:extLst>
            </p:cNvPr>
            <p:cNvCxnSpPr/>
            <p:nvPr/>
          </p:nvCxnSpPr>
          <p:spPr>
            <a:xfrm>
              <a:off x="509695" y="1961322"/>
              <a:ext cx="0" cy="775033"/>
            </a:xfrm>
            <a:prstGeom prst="line">
              <a:avLst/>
            </a:prstGeom>
            <a:ln w="28575">
              <a:solidFill>
                <a:srgbClr val="7F6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30CAB30-6073-45B1-B0CA-1DCADA0000C9}"/>
              </a:ext>
            </a:extLst>
          </p:cNvPr>
          <p:cNvGrpSpPr/>
          <p:nvPr/>
        </p:nvGrpSpPr>
        <p:grpSpPr>
          <a:xfrm>
            <a:off x="7096501" y="1911628"/>
            <a:ext cx="4896716" cy="3766071"/>
            <a:chOff x="509694" y="1961322"/>
            <a:chExt cx="4201251" cy="370928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A3A2BA8-D5D6-4D54-9038-7E64F9371778}"/>
                </a:ext>
              </a:extLst>
            </p:cNvPr>
            <p:cNvSpPr/>
            <p:nvPr/>
          </p:nvSpPr>
          <p:spPr>
            <a:xfrm>
              <a:off x="509694" y="2423827"/>
              <a:ext cx="4201251" cy="3246782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病人感觉舒适、安全</a:t>
              </a:r>
              <a:endParaRPr lang="en-US" altLang="zh-CN" sz="2800" dirty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护士操作时动作轻稳、节力</a:t>
              </a:r>
              <a:endParaRPr lang="en-US" altLang="zh-CN" sz="2800" dirty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护患沟通有效、病人满意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CDED939-7A2B-4908-B5D4-2760DEB6F4B3}"/>
                </a:ext>
              </a:extLst>
            </p:cNvPr>
            <p:cNvCxnSpPr/>
            <p:nvPr/>
          </p:nvCxnSpPr>
          <p:spPr>
            <a:xfrm>
              <a:off x="509695" y="1961322"/>
              <a:ext cx="0" cy="775033"/>
            </a:xfrm>
            <a:prstGeom prst="line">
              <a:avLst/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1B09CB-1F6A-4F25-80F3-BEE0A599DD19}"/>
              </a:ext>
            </a:extLst>
          </p:cNvPr>
          <p:cNvGrpSpPr/>
          <p:nvPr/>
        </p:nvGrpSpPr>
        <p:grpSpPr>
          <a:xfrm>
            <a:off x="4123637" y="1832842"/>
            <a:ext cx="7463191" cy="3777301"/>
            <a:chOff x="672083" y="1947783"/>
            <a:chExt cx="4813308" cy="372034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1D5A91A-C882-42ED-BD99-B94980E37390}"/>
                </a:ext>
              </a:extLst>
            </p:cNvPr>
            <p:cNvSpPr/>
            <p:nvPr/>
          </p:nvSpPr>
          <p:spPr>
            <a:xfrm>
              <a:off x="672083" y="2421348"/>
              <a:ext cx="4813308" cy="3246782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保证病人安全，防止病人坠床或导管脱落</a:t>
              </a:r>
              <a:endParaRPr lang="en-US" altLang="zh-CN" sz="2800" dirty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随时观察病人病情变化，出现异常及时处理</a:t>
              </a:r>
              <a:endParaRPr lang="en-US" altLang="zh-CN" sz="2800" dirty="0">
                <a:solidFill>
                  <a:schemeClr val="tx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dirty="0">
                  <a:solidFill>
                    <a:schemeClr val="tx1"/>
                  </a:solidFill>
                </a:rPr>
                <a:t>床单、被罩每周更换</a:t>
              </a:r>
              <a:r>
                <a:rPr lang="en-US" altLang="zh-CN" sz="2800" dirty="0">
                  <a:solidFill>
                    <a:schemeClr val="tx1"/>
                  </a:solidFill>
                </a:rPr>
                <a:t>1-2</a:t>
              </a:r>
              <a:r>
                <a:rPr lang="zh-CN" altLang="en-US" sz="2800" dirty="0">
                  <a:solidFill>
                    <a:schemeClr val="tx1"/>
                  </a:solidFill>
                </a:rPr>
                <a:t>次，如有污染，随时更换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818EFB4-A000-4CFD-A9A2-FA327CC8EBC9}"/>
                </a:ext>
              </a:extLst>
            </p:cNvPr>
            <p:cNvCxnSpPr/>
            <p:nvPr/>
          </p:nvCxnSpPr>
          <p:spPr>
            <a:xfrm>
              <a:off x="5485391" y="1947783"/>
              <a:ext cx="0" cy="775033"/>
            </a:xfrm>
            <a:prstGeom prst="line">
              <a:avLst/>
            </a:prstGeom>
            <a:ln w="28575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C3660EBB-27B2-4F30-B0A9-7ABB57CE46C6}"/>
              </a:ext>
            </a:extLst>
          </p:cNvPr>
          <p:cNvSpPr/>
          <p:nvPr/>
        </p:nvSpPr>
        <p:spPr>
          <a:xfrm>
            <a:off x="955462" y="135474"/>
            <a:ext cx="4889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rPr>
              <a:t>卧有人床更换床单法</a:t>
            </a:r>
            <a:endParaRPr lang="zh-CN" altLang="en-US" sz="900" b="1" cap="all" spc="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510B587-406E-4FE4-8F78-F58F10752C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1462723"/>
            <a:ext cx="82061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护士为一级护理患者行晨、晚间护理的适宜时间分别是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0F2437-4FFA-4D3D-BC4F-FCC2522618E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863691"/>
            <a:ext cx="3002280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诊疗开始前</a:t>
            </a:r>
            <a:r>
              <a:rPr lang="en-US" altLang="zh-CN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,</a:t>
            </a:r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晚饭后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6BE82C4-CF0E-441A-978F-C1E262673DA0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E1B1F2-AD19-45B1-A81F-0A1EA750AAF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3549491"/>
            <a:ext cx="3002280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诊疗开始后</a:t>
            </a:r>
            <a:r>
              <a:rPr lang="en-US" altLang="zh-CN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,</a:t>
            </a:r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晚饭前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DE88148-4084-47DA-AB09-3C988A2CDF4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A63EA6-2F66-4A73-9E41-A1383BA46E1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38400" y="4235291"/>
            <a:ext cx="3002280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诊疗开始后</a:t>
            </a:r>
            <a:r>
              <a:rPr lang="en-US" altLang="zh-CN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,</a:t>
            </a:r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晚饭后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7BAAF6D-FF43-4F12-8ADA-1D69614AF0F9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2DA1F76-40EE-4C1D-B6DD-3A4AAAC004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38400" y="4921091"/>
            <a:ext cx="352615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诊疗开始前</a:t>
            </a:r>
            <a:r>
              <a:rPr lang="en-US" altLang="zh-CN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,</a:t>
            </a:r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下午</a:t>
            </a:r>
            <a:r>
              <a:rPr lang="en-US" altLang="zh-CN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</a:t>
            </a:r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时后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69A7DDB-C036-495A-A31A-138660BEFEC4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42C9AD-702A-4708-A82D-CA392A524A1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38400" y="5606891"/>
            <a:ext cx="3662680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诊疗间隙中进行</a:t>
            </a:r>
            <a:r>
              <a:rPr lang="en-US" altLang="zh-CN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,</a:t>
            </a:r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临睡前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4F416A0-9704-4B18-8089-05072B1F3B96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3828A89-9F65-4EB8-A6F8-CBA8C408484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2" name="矩形 21" hidden="1">
            <a:extLst>
              <a:ext uri="{FF2B5EF4-FFF2-40B4-BE49-F238E27FC236}">
                <a16:creationId xmlns:a16="http://schemas.microsoft.com/office/drawing/2014/main" id="{0798451D-3443-4D3E-B60E-B2908281CD2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文本框 26" hidden="1">
            <a:extLst>
              <a:ext uri="{FF2B5EF4-FFF2-40B4-BE49-F238E27FC236}">
                <a16:creationId xmlns:a16="http://schemas.microsoft.com/office/drawing/2014/main" id="{B7B0235B-9A7D-434B-A292-0EE3DBDE4CE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28" name="文本框 27" hidden="1">
            <a:extLst>
              <a:ext uri="{FF2B5EF4-FFF2-40B4-BE49-F238E27FC236}">
                <a16:creationId xmlns:a16="http://schemas.microsoft.com/office/drawing/2014/main" id="{0E656A85-F967-4236-9AEB-AF055409A9E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2827000" y="1270000"/>
            <a:ext cx="3332480" cy="3477875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 dirty="0"/>
              <a:t>晨间护理应予清晨进行，晚间护理应予晚间进行，据此认为本题的正确答案应是</a:t>
            </a:r>
            <a:r>
              <a:rPr lang="en-US" altLang="zh-CN" sz="2000" dirty="0"/>
              <a:t>A</a:t>
            </a:r>
            <a:r>
              <a:rPr lang="zh-CN" altLang="en-US" sz="2000" dirty="0"/>
              <a:t>。而</a:t>
            </a:r>
            <a:r>
              <a:rPr lang="en-US" altLang="zh-CN" sz="2000" dirty="0"/>
              <a:t>B</a:t>
            </a:r>
            <a:r>
              <a:rPr lang="zh-CN" altLang="en-US" sz="2000" dirty="0"/>
              <a:t>、诊疗开始后，晚饭前，错在诊疗开始后；</a:t>
            </a:r>
            <a:r>
              <a:rPr lang="en-US" altLang="zh-CN" sz="2000" dirty="0"/>
              <a:t>C</a:t>
            </a:r>
            <a:r>
              <a:rPr lang="zh-CN" altLang="en-US" sz="2000" dirty="0"/>
              <a:t>、诊疗开始后，晚饭后，也错在诊疗开始后；</a:t>
            </a:r>
            <a:r>
              <a:rPr lang="en-US" altLang="zh-CN" sz="2000" dirty="0"/>
              <a:t>D</a:t>
            </a:r>
            <a:r>
              <a:rPr lang="zh-CN" altLang="en-US" sz="2000" dirty="0"/>
              <a:t>、诊疗开始前，下午</a:t>
            </a:r>
            <a:r>
              <a:rPr lang="en-US" altLang="zh-CN" sz="2000" dirty="0"/>
              <a:t>4</a:t>
            </a:r>
            <a:r>
              <a:rPr lang="zh-CN" altLang="en-US" sz="2000" dirty="0"/>
              <a:t>点后，错在下午</a:t>
            </a:r>
            <a:r>
              <a:rPr lang="en-US" altLang="zh-CN" sz="2000" dirty="0"/>
              <a:t>4</a:t>
            </a:r>
            <a:r>
              <a:rPr lang="zh-CN" altLang="en-US" sz="2000" dirty="0"/>
              <a:t>点后；</a:t>
            </a:r>
            <a:r>
              <a:rPr lang="en-US" altLang="zh-CN" sz="2000" dirty="0"/>
              <a:t>E</a:t>
            </a:r>
            <a:r>
              <a:rPr lang="zh-CN" altLang="en-US" sz="2000" dirty="0"/>
              <a:t>、诊疗间隙中进行，临睡前，错在诊疗间隙中。故本题选</a:t>
            </a:r>
            <a:r>
              <a:rPr lang="en-US" altLang="zh-CN" sz="2000" dirty="0"/>
              <a:t>A</a:t>
            </a:r>
            <a:r>
              <a:rPr lang="zh-CN" altLang="en-US" sz="2000" dirty="0"/>
              <a:t>。</a:t>
            </a:r>
            <a:endParaRPr lang="zh-CN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26" name="组合 25" hidden="1">
            <a:extLst>
              <a:ext uri="{FF2B5EF4-FFF2-40B4-BE49-F238E27FC236}">
                <a16:creationId xmlns:a16="http://schemas.microsoft.com/office/drawing/2014/main" id="{8CB9E29E-BB24-416C-95FC-10FC1C966BE3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23" name="RemarkBack" hidden="1">
              <a:extLst>
                <a:ext uri="{FF2B5EF4-FFF2-40B4-BE49-F238E27FC236}">
                  <a16:creationId xmlns:a16="http://schemas.microsoft.com/office/drawing/2014/main" id="{F7763BBE-7544-43C5-93C0-8498796E6CA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RemarkBlock" hidden="1">
              <a:extLst>
                <a:ext uri="{FF2B5EF4-FFF2-40B4-BE49-F238E27FC236}">
                  <a16:creationId xmlns:a16="http://schemas.microsoft.com/office/drawing/2014/main" id="{961A44C3-8B88-49C7-B0E3-63D809898E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markTitleText" hidden="1">
              <a:extLst>
                <a:ext uri="{FF2B5EF4-FFF2-40B4-BE49-F238E27FC236}">
                  <a16:creationId xmlns:a16="http://schemas.microsoft.com/office/drawing/2014/main" id="{5EC09FF8-ED4D-4E67-833F-B7686BBC8CC3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sp>
        <p:nvSpPr>
          <p:cNvPr id="2" name="RemarkBack" hidden="1">
            <a:extLst>
              <a:ext uri="{FF2B5EF4-FFF2-40B4-BE49-F238E27FC236}">
                <a16:creationId xmlns:a16="http://schemas.microsoft.com/office/drawing/2014/main" id="{55C79AE3-BE62-4561-9D18-CEE5E696085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markBlock" hidden="1">
            <a:extLst>
              <a:ext uri="{FF2B5EF4-FFF2-40B4-BE49-F238E27FC236}">
                <a16:creationId xmlns:a16="http://schemas.microsoft.com/office/drawing/2014/main" id="{D25E2798-C3C2-461D-B17F-B40806F3031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markTitleText" hidden="1">
            <a:extLst>
              <a:ext uri="{FF2B5EF4-FFF2-40B4-BE49-F238E27FC236}">
                <a16:creationId xmlns:a16="http://schemas.microsoft.com/office/drawing/2014/main" id="{39ECC4F5-E56A-49CF-B484-7D1B35AACA4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2C6374A-C1E0-4F66-BC56-BBB3005ED1D7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4" name="TitleBackground">
              <a:extLst>
                <a:ext uri="{FF2B5EF4-FFF2-40B4-BE49-F238E27FC236}">
                  <a16:creationId xmlns:a16="http://schemas.microsoft.com/office/drawing/2014/main" id="{E29945D5-7F8B-4017-92F6-AC94ADC79B9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>
              <a:extLst>
                <a:ext uri="{FF2B5EF4-FFF2-40B4-BE49-F238E27FC236}">
                  <a16:creationId xmlns:a16="http://schemas.microsoft.com/office/drawing/2014/main" id="{53B6AFBA-233F-459D-95A6-ABA38D5CD10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>
              <a:extLst>
                <a:ext uri="{FF2B5EF4-FFF2-40B4-BE49-F238E27FC236}">
                  <a16:creationId xmlns:a16="http://schemas.microsoft.com/office/drawing/2014/main" id="{9E384A79-955F-4B28-9F21-D93B0CEA1D37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30" name="TipText">
              <a:extLst>
                <a:ext uri="{FF2B5EF4-FFF2-40B4-BE49-F238E27FC236}">
                  <a16:creationId xmlns:a16="http://schemas.microsoft.com/office/drawing/2014/main" id="{D1E79A19-1CDA-416E-BD1C-853F247BAFB1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2ABD64F-E426-49B6-8BA6-96F82E5249C6}"/>
              </a:ext>
            </a:extLst>
          </p:cNvPr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0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A9B9CAE-937A-43B2-95F5-D63297932F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1060236"/>
            <a:ext cx="10298349" cy="129266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患者，女，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78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岁。脑卒中卧床半年，患者骶尾部皮肤有压疮，大小为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2cm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✖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3cm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，水疱破溃，创面脓性分泌物较多。判断该患者压疮的临床分期是（              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1CD6BB-3BA9-49DE-B9AF-6DA5EAA5664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863691"/>
            <a:ext cx="29229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淤血红润期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991134F-3160-4704-BD74-4BB3C8B412A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0389C4-8772-4FE0-83B6-2B82B991F0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3549491"/>
            <a:ext cx="35833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炎性红润期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A760B5E-EEDE-48E6-B12F-3CD00B8DE28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2D8F05-19C9-4086-830C-40A6A0C601E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38400" y="4235291"/>
            <a:ext cx="22625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炎性浸润期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822E0C-FA73-4FAE-9887-6DC8AD2BB16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45A7F8D-84D5-4559-B3E8-2FFDFE952F0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38400" y="4921091"/>
            <a:ext cx="42437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浅度溃疡期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8C7E278-49F6-490E-BFB0-8CE31ECBA5D0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59A0E20-40B8-45F4-A788-EC53A10C3E4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38400" y="5604510"/>
            <a:ext cx="2262505" cy="4924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坏死溃疡期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E9103BF-6834-4A41-925F-178472A7FD57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9DD6CBB-61A0-40D2-AF71-EF7998165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2" name="矩形 21" hidden="1">
            <a:extLst>
              <a:ext uri="{FF2B5EF4-FFF2-40B4-BE49-F238E27FC236}">
                <a16:creationId xmlns:a16="http://schemas.microsoft.com/office/drawing/2014/main" id="{4A8E1653-4F2D-410F-BC9D-EB6D964FF64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文本框 26" hidden="1">
            <a:extLst>
              <a:ext uri="{FF2B5EF4-FFF2-40B4-BE49-F238E27FC236}">
                <a16:creationId xmlns:a16="http://schemas.microsoft.com/office/drawing/2014/main" id="{1A7E2FF6-8DDF-4661-9A0F-607D95ECE15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28" name="文本框 27" hidden="1">
            <a:extLst>
              <a:ext uri="{FF2B5EF4-FFF2-40B4-BE49-F238E27FC236}">
                <a16:creationId xmlns:a16="http://schemas.microsoft.com/office/drawing/2014/main" id="{B13715D8-C970-459F-9C62-51A7EF230E7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2827000" y="1270000"/>
            <a:ext cx="3332480" cy="3139321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dirty="0"/>
              <a:t>压疮系身体局部长期受压使血液循环受阻，而引起的皮肤及皮下组织缺血而发生水疱溃疡或坏疽。一般来说，长期卧床、体质衰弱、翻身不便、局部皮肤长期受排泻物刺激及肢体感觉迟钝者易患压疮，临床上多见于以下</a:t>
            </a:r>
            <a:r>
              <a:rPr lang="en-US" altLang="zh-CN" dirty="0"/>
              <a:t>5</a:t>
            </a:r>
            <a:r>
              <a:rPr lang="zh-CN" altLang="en-US" dirty="0"/>
              <a:t>类患者：昏迷及瘫痪患者、卧床不起体质衰弱的患者、骨折后长期固定或卧床的患者。</a:t>
            </a:r>
            <a:endParaRPr lang="zh-CN" altLang="en-US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26" name="组合 25" hidden="1">
            <a:extLst>
              <a:ext uri="{FF2B5EF4-FFF2-40B4-BE49-F238E27FC236}">
                <a16:creationId xmlns:a16="http://schemas.microsoft.com/office/drawing/2014/main" id="{D702D5D3-24EC-4716-AFED-D2D538E05894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23" name="RemarkBack" hidden="1">
              <a:extLst>
                <a:ext uri="{FF2B5EF4-FFF2-40B4-BE49-F238E27FC236}">
                  <a16:creationId xmlns:a16="http://schemas.microsoft.com/office/drawing/2014/main" id="{A2D49347-326A-41A9-845C-F9F2D3AE5AD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RemarkBlock" hidden="1">
              <a:extLst>
                <a:ext uri="{FF2B5EF4-FFF2-40B4-BE49-F238E27FC236}">
                  <a16:creationId xmlns:a16="http://schemas.microsoft.com/office/drawing/2014/main" id="{C56D1413-5B6B-4BA4-8B9B-963D71B99B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markTitleText" hidden="1">
              <a:extLst>
                <a:ext uri="{FF2B5EF4-FFF2-40B4-BE49-F238E27FC236}">
                  <a16:creationId xmlns:a16="http://schemas.microsoft.com/office/drawing/2014/main" id="{2AE81C1E-881C-465F-BA2B-ED3DB92A52A3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sp>
        <p:nvSpPr>
          <p:cNvPr id="2" name="RemarkBack" hidden="1">
            <a:extLst>
              <a:ext uri="{FF2B5EF4-FFF2-40B4-BE49-F238E27FC236}">
                <a16:creationId xmlns:a16="http://schemas.microsoft.com/office/drawing/2014/main" id="{D5435C78-3940-454E-AF31-937CFF7CC97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markBlock" hidden="1">
            <a:extLst>
              <a:ext uri="{FF2B5EF4-FFF2-40B4-BE49-F238E27FC236}">
                <a16:creationId xmlns:a16="http://schemas.microsoft.com/office/drawing/2014/main" id="{F80D8498-DDA6-4334-A90D-FF043EC9607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markTitleText" hidden="1">
            <a:extLst>
              <a:ext uri="{FF2B5EF4-FFF2-40B4-BE49-F238E27FC236}">
                <a16:creationId xmlns:a16="http://schemas.microsoft.com/office/drawing/2014/main" id="{F739DF2A-5A81-4B6B-953D-03E382D7B726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28EC610-167F-4181-85E9-3CE49FF64B3A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4" name="TitleBackground">
              <a:extLst>
                <a:ext uri="{FF2B5EF4-FFF2-40B4-BE49-F238E27FC236}">
                  <a16:creationId xmlns:a16="http://schemas.microsoft.com/office/drawing/2014/main" id="{373D50E2-188B-4EA5-9115-4C9C89F10A1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>
              <a:extLst>
                <a:ext uri="{FF2B5EF4-FFF2-40B4-BE49-F238E27FC236}">
                  <a16:creationId xmlns:a16="http://schemas.microsoft.com/office/drawing/2014/main" id="{DB25EA2C-DB40-44A7-80FE-CFB28013753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>
              <a:extLst>
                <a:ext uri="{FF2B5EF4-FFF2-40B4-BE49-F238E27FC236}">
                  <a16:creationId xmlns:a16="http://schemas.microsoft.com/office/drawing/2014/main" id="{3174B67A-E688-4306-ACE2-CEE20A8AF820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30" name="TipText">
              <a:extLst>
                <a:ext uri="{FF2B5EF4-FFF2-40B4-BE49-F238E27FC236}">
                  <a16:creationId xmlns:a16="http://schemas.microsoft.com/office/drawing/2014/main" id="{8603A156-39CF-4711-8EE8-2F6DB8901A67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E84B2A4-1D25-465E-BCA7-BED854E22134}"/>
              </a:ext>
            </a:extLst>
          </p:cNvPr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1776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F7E5A54-101A-474D-B2BB-A73930667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spc="600" dirty="0"/>
              <a:t>本节框架</a:t>
            </a:r>
          </a:p>
        </p:txBody>
      </p:sp>
      <p:pic>
        <p:nvPicPr>
          <p:cNvPr id="4" name="图片 3" descr="图片包含 游戏机, 桌子, 画&#10;&#10;描述已自动生成">
            <a:extLst>
              <a:ext uri="{FF2B5EF4-FFF2-40B4-BE49-F238E27FC236}">
                <a16:creationId xmlns:a16="http://schemas.microsoft.com/office/drawing/2014/main" id="{34B06100-2015-487A-9937-7AA04C24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0" y="937135"/>
            <a:ext cx="4432020" cy="4315388"/>
          </a:xfrm>
          <a:prstGeom prst="rect">
            <a:avLst/>
          </a:prstGeom>
        </p:spPr>
      </p:pic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9B1809B-1E61-42E4-8DA9-C23F7FD5471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pic>
        <p:nvPicPr>
          <p:cNvPr id="7" name="图片 6" descr="图片包含 游戏机, 物体&#10;&#10;描述已自动生成">
            <a:extLst>
              <a:ext uri="{FF2B5EF4-FFF2-40B4-BE49-F238E27FC236}">
                <a16:creationId xmlns:a16="http://schemas.microsoft.com/office/drawing/2014/main" id="{69A67C4E-BE1B-44C5-81CD-E9A5156F9A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29" y="622791"/>
            <a:ext cx="4064940" cy="48075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636E501-C1B0-4419-9266-DE3C69D91F19}"/>
              </a:ext>
            </a:extLst>
          </p:cNvPr>
          <p:cNvSpPr/>
          <p:nvPr/>
        </p:nvSpPr>
        <p:spPr>
          <a:xfrm>
            <a:off x="801940" y="550973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549E3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一、皮肤清洁护理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001C10-61EA-41E7-8286-4FC414E57FA8}"/>
              </a:ext>
            </a:extLst>
          </p:cNvPr>
          <p:cNvSpPr/>
          <p:nvPr/>
        </p:nvSpPr>
        <p:spPr>
          <a:xfrm>
            <a:off x="7226129" y="550973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549E3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二、压疮的预防及护理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50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一、皮肤清洁护理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淋浴和盆浴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A0F071BB-ED5E-4F57-8018-A87FAE5143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4850" y="967677"/>
            <a:ext cx="10291366" cy="2506299"/>
          </a:xfrm>
          <a:prstGeom prst="roundRect">
            <a:avLst>
              <a:gd name="adj" fmla="val 2111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1378A0B6-89BC-4394-B3E4-C439B12656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81109" y="1210384"/>
            <a:ext cx="1253551" cy="40985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</a:rPr>
              <a:t>目  的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5545B5-EB27-4296-9BDD-66C2290C3B88}"/>
              </a:ext>
            </a:extLst>
          </p:cNvPr>
          <p:cNvSpPr/>
          <p:nvPr/>
        </p:nvSpPr>
        <p:spPr>
          <a:xfrm>
            <a:off x="2604026" y="1513653"/>
            <a:ext cx="7280470" cy="1821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去除污垢，保持皮肤清洁、干燥，使病人舒适。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促进血液循环，增强皮肤排泄功能，预防并发症。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观察全身有无异常，为临床诊治提供依据。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放松肌肉，保持精神状态。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EA3ECD-FA82-4AF5-B99B-E7C79C2B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02" y="3661035"/>
            <a:ext cx="3195945" cy="25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0FD4C7C4-EEDE-4CFB-A219-45AB24A037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63" y="3565794"/>
            <a:ext cx="2897639" cy="27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一、皮肤清洁护理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淋浴和盆浴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A0F071BB-ED5E-4F57-8018-A87FAE5143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8447" y="879957"/>
            <a:ext cx="10291366" cy="4159102"/>
          </a:xfrm>
          <a:prstGeom prst="roundRect">
            <a:avLst>
              <a:gd name="adj" fmla="val 2111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1378A0B6-89BC-4394-B3E4-C439B12656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7451" y="1088646"/>
            <a:ext cx="1853801" cy="505096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</a:rPr>
              <a:t>操作程序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5545B5-EB27-4296-9BDD-66C2290C3B88}"/>
              </a:ext>
            </a:extLst>
          </p:cNvPr>
          <p:cNvSpPr/>
          <p:nvPr/>
        </p:nvSpPr>
        <p:spPr>
          <a:xfrm>
            <a:off x="1147451" y="2313688"/>
            <a:ext cx="7280470" cy="227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调节室温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</a:rPr>
              <a:t>24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℃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左右，水温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</a:rPr>
              <a:t>40-45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℃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防止湿手接触电源开关。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防止病人意外跌倒。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不宜闩门，可悬挂“正在使用”警示牌。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盆浴水位不可超过心脏位置，避免引起胸闷。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7BE221-C721-43CD-B5C3-42047231E6A4}"/>
              </a:ext>
            </a:extLst>
          </p:cNvPr>
          <p:cNvSpPr txBox="1"/>
          <p:nvPr/>
        </p:nvSpPr>
        <p:spPr>
          <a:xfrm>
            <a:off x="1147451" y="1752005"/>
            <a:ext cx="579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评估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👉👉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计划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👉👉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实施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👉👉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评价</a:t>
            </a:r>
          </a:p>
        </p:txBody>
      </p:sp>
      <p:pic>
        <p:nvPicPr>
          <p:cNvPr id="13" name="图片 12" descr="卡通人物&#10;&#10;描述已自动生成">
            <a:extLst>
              <a:ext uri="{FF2B5EF4-FFF2-40B4-BE49-F238E27FC236}">
                <a16:creationId xmlns:a16="http://schemas.microsoft.com/office/drawing/2014/main" id="{2B85DB97-4DF7-4E67-98E0-AB8CD34F4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28" y="2163395"/>
            <a:ext cx="4159102" cy="41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56A526-84E9-4297-B8F1-1C09B67D0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9831565" cy="575005"/>
          </a:xfrm>
        </p:spPr>
        <p:txBody>
          <a:bodyPr/>
          <a:lstStyle/>
          <a:p>
            <a:r>
              <a:rPr lang="zh-CN" altLang="en-US" sz="3200" dirty="0"/>
              <a:t>一、皮肤清洁护理</a:t>
            </a:r>
            <a:r>
              <a:rPr lang="en-US" altLang="zh-CN" sz="3200" dirty="0"/>
              <a:t>——</a:t>
            </a:r>
            <a:r>
              <a:rPr lang="zh-CN" altLang="en-US" sz="3200" dirty="0"/>
              <a:t>淋浴和盆浴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A2AF767-2658-4527-85BD-27AD8E3CB5C4}"/>
              </a:ext>
            </a:extLst>
          </p:cNvPr>
          <p:cNvSpPr txBox="1">
            <a:spLocks/>
          </p:cNvSpPr>
          <p:nvPr/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郑州澍青医学高等专科学校</a:t>
            </a: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A0F071BB-ED5E-4F57-8018-A87FAE5143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4750" y="1341194"/>
            <a:ext cx="10291366" cy="3940968"/>
          </a:xfrm>
          <a:prstGeom prst="roundRect">
            <a:avLst>
              <a:gd name="adj" fmla="val 2111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1378A0B6-89BC-4394-B3E4-C439B12656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7451" y="1088646"/>
            <a:ext cx="1853801" cy="505096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</a:rPr>
              <a:t>注意事项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5545B5-EB27-4296-9BDD-66C2290C3B88}"/>
              </a:ext>
            </a:extLst>
          </p:cNvPr>
          <p:cNvSpPr/>
          <p:nvPr/>
        </p:nvSpPr>
        <p:spPr>
          <a:xfrm>
            <a:off x="1930552" y="1922171"/>
            <a:ext cx="8986149" cy="326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饭后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</a:rPr>
              <a:t>1h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才可洗浴，以免影响消化。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防止病人受凉、晕厥、烫伤、滑跌等情况发生。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妊娠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</a:rPr>
              <a:t>7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个月以上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禁用盆浴；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衰弱、创伤和患心脏病需要休息的病人，不宜淋浴或盆浴。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传染病患者，据病情按照隔离原则进行隔离。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37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" val="晨间护理应予清晨进行，晚间护理应予晚间进行，据此认为本题的正确答案应是A。而B、诊疗开始后，晚饭前，错在诊疗开始后；C、诊疗开始后，晚饭后，也错在诊疗开始后；D、诊疗开始前，下午4点后，错在下午4点后；E、诊疗间隙中进行，临睡前，错在诊疗间隙中。故本题选A。"/>
  <p:tag name="PROBLEMHASREMARK" val="False"/>
  <p:tag name="RAINPROBLEMTYPE" val="Polling"/>
  <p:tag name="RAINPROBLEM" val="Polling"/>
  <p:tag name="ANONYMOUSPOLLING" val="False"/>
  <p:tag name="PROBLEMSCORE" val="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" val="压疮系身体局部长期受压使血液循环受阻，而引起的皮肤及皮下组织缺血而发生水疱溃疡或坏疽。一般来说，长期卧床、体质衰弱、翻身不便、局部皮肤长期受排泻物刺激及肢体感觉迟钝者易患压疮，临床上多见于以下5类患者：昏迷及瘫痪患者、卧床不起体质衰弱的患者、骨折后长期固定或卧床的患者。"/>
  <p:tag name="PROBLEMHASREMARK" val="False"/>
  <p:tag name="RAINPROBLEMTYPE" val="Polling"/>
  <p:tag name="RAINPROBLEM" val="Polling"/>
  <p:tag name="ANONYMOUSPOLLING" val="False"/>
  <p:tag name="PROBLEMSCORE" val="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HASREMARK" val="True"/>
  <p:tag name="PROBLEMREMARK" val="压疮系身体局部长期受压使血液循环受阻，而引起的皮肤及皮下组织缺血而发生水疱溃疡或坏疽。一般来说，长期卧床、体质衰弱、翻身不便、局部皮肤长期受排泻物刺激及肢体感觉迟钝者易患压疮，临床上多见于以下5类患者：昏迷及瘫痪患者、卧床不起体质衰弱的患者、骨折后长期固定或卧床的患者。"/>
  <p:tag name="RAINPROBLEMTYPE" val="Polling"/>
  <p:tag name="RAINPROBLEM" val="Polling"/>
  <p:tag name="ANONYMOUSPOLLING" val="False"/>
  <p:tag name="PROBLEMSCORE" val="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olling"/>
  <p:tag name="RAINPROBLEM" val="Polling"/>
  <p:tag name="ANONYMOUSPOLLING" val="False"/>
  <p:tag name="PROBLEMSCORE" val="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" val="压疮系身体局部长期受压使血液循环受阻，而引起的皮肤及皮下组织缺血而发生水疱溃疡或坏疽。一般来说，长期卧床、体质衰弱、翻身不便、局部皮肤长期受排泻物刺激及肢体感觉迟钝者易患压疮，临床上多见于以下5类患者：昏迷及瘫痪患者、卧床不起体质衰弱的患者、骨折后长期固定或卧床的患者。"/>
  <p:tag name="PROBLEMHASREMARK" val="False"/>
  <p:tag name="RAINPROBLEMTYPE" val="Polling"/>
  <p:tag name="RAINPROBLEM" val="Polling"/>
  <p:tag name="ANONYMOUSPOLLING" val="False"/>
  <p:tag name="PROBLEMSCORE" val="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Poll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7F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4253</Words>
  <Application>Microsoft Office PowerPoint</Application>
  <PresentationFormat>宽屏</PresentationFormat>
  <Paragraphs>592</Paragraphs>
  <Slides>59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4" baseType="lpstr">
      <vt:lpstr>PingFang SC</vt:lpstr>
      <vt:lpstr>等线</vt:lpstr>
      <vt:lpstr>等线 Light</vt:lpstr>
      <vt:lpstr>华文琥珀</vt:lpstr>
      <vt:lpstr>华文楷体</vt:lpstr>
      <vt:lpstr>华文行楷</vt:lpstr>
      <vt:lpstr>楷体_GB2312</vt:lpstr>
      <vt:lpstr>微软雅黑</vt:lpstr>
      <vt:lpstr>微软雅黑</vt:lpstr>
      <vt:lpstr>Arial</vt:lpstr>
      <vt:lpstr>Arial Black</vt:lpstr>
      <vt:lpstr>Impact</vt:lpstr>
      <vt:lpstr>Tahoma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</dc:creator>
  <cp:lastModifiedBy>C YJ</cp:lastModifiedBy>
  <cp:revision>134</cp:revision>
  <dcterms:created xsi:type="dcterms:W3CDTF">2020-04-10T08:31:02Z</dcterms:created>
  <dcterms:modified xsi:type="dcterms:W3CDTF">2022-05-04T11:35:23Z</dcterms:modified>
</cp:coreProperties>
</file>