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3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4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5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6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7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ink/ink1.xml" ContentType="application/inkml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81" r:id="rId2"/>
    <p:sldId id="282" r:id="rId3"/>
    <p:sldId id="304" r:id="rId4"/>
    <p:sldId id="285" r:id="rId5"/>
    <p:sldId id="284" r:id="rId6"/>
    <p:sldId id="286" r:id="rId7"/>
    <p:sldId id="287" r:id="rId8"/>
    <p:sldId id="563" r:id="rId9"/>
    <p:sldId id="417" r:id="rId10"/>
    <p:sldId id="419" r:id="rId11"/>
    <p:sldId id="420" r:id="rId12"/>
    <p:sldId id="418" r:id="rId13"/>
    <p:sldId id="421" r:id="rId14"/>
    <p:sldId id="288" r:id="rId15"/>
    <p:sldId id="422" r:id="rId16"/>
    <p:sldId id="289" r:id="rId17"/>
    <p:sldId id="290" r:id="rId18"/>
    <p:sldId id="292" r:id="rId19"/>
    <p:sldId id="427" r:id="rId20"/>
    <p:sldId id="423" r:id="rId21"/>
    <p:sldId id="424" r:id="rId22"/>
    <p:sldId id="426" r:id="rId23"/>
    <p:sldId id="425" r:id="rId24"/>
    <p:sldId id="428" r:id="rId25"/>
    <p:sldId id="291" r:id="rId26"/>
    <p:sldId id="429" r:id="rId27"/>
    <p:sldId id="430" r:id="rId28"/>
    <p:sldId id="431" r:id="rId29"/>
    <p:sldId id="433" r:id="rId30"/>
    <p:sldId id="293" r:id="rId31"/>
    <p:sldId id="432" r:id="rId32"/>
    <p:sldId id="435" r:id="rId33"/>
    <p:sldId id="434" r:id="rId34"/>
    <p:sldId id="436" r:id="rId35"/>
    <p:sldId id="437" r:id="rId36"/>
    <p:sldId id="553" r:id="rId37"/>
    <p:sldId id="554" r:id="rId38"/>
    <p:sldId id="555" r:id="rId39"/>
    <p:sldId id="558" r:id="rId40"/>
    <p:sldId id="556" r:id="rId41"/>
    <p:sldId id="559" r:id="rId42"/>
    <p:sldId id="557" r:id="rId43"/>
    <p:sldId id="562" r:id="rId44"/>
    <p:sldId id="566" r:id="rId45"/>
    <p:sldId id="568" r:id="rId46"/>
    <p:sldId id="567" r:id="rId47"/>
    <p:sldId id="565" r:id="rId48"/>
    <p:sldId id="569" r:id="rId49"/>
    <p:sldId id="570" r:id="rId50"/>
    <p:sldId id="578" r:id="rId5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FF00"/>
    <a:srgbClr val="F4F4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3T07:25:04.041"/>
    </inkml:context>
    <inkml:brush xml:id="br0">
      <inkml:brushProperty name="width" value="0.025" units="cm"/>
      <inkml:brushProperty name="height" value="0.025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1,'0'0,"0"0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BCCED-A28E-4FB6-8F9F-7DD9B7D9713C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68E97-1D89-4847-A2D5-8624471CC0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36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获得感染性的危险程度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368E97-1D89-4847-A2D5-8624471CC0F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647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空气从清洁区流向污染区，病室内气压低于病室外；排除空气需要无害化处理才能排放。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368E97-1D89-4847-A2D5-8624471CC0F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311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368E97-1D89-4847-A2D5-8624471CC0F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907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368E97-1D89-4847-A2D5-8624471CC0F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682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368E97-1D89-4847-A2D5-8624471CC0F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610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368E97-1D89-4847-A2D5-8624471CC0F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592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368E97-1D89-4847-A2D5-8624471CC0F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523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C9CDF17-77C6-429B-B323-01D30CB81657}"/>
              </a:ext>
            </a:extLst>
          </p:cNvPr>
          <p:cNvSpPr txBox="1"/>
          <p:nvPr/>
        </p:nvSpPr>
        <p:spPr>
          <a:xfrm>
            <a:off x="719138" y="52388"/>
            <a:ext cx="10116776" cy="646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754A60DE-4DAA-49F4-AC5C-5D71A6BB18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1530895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6EB94A-C6A5-43D5-87A9-0FF55ED377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982ED205-149E-4509-A299-5B02E217BC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id="{DA5CCB3F-1C95-4DA9-A772-D764E62C8F9C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EAF4937-2F59-4CED-AC12-10C6DFFADB33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id="{13E1900D-9010-4C41-A296-50952A585E26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22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鸣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96247256-ECCC-4EEF-8A16-6B09FCFB07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16352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CA3AFEF1-321C-4139-BF0B-E0685C05CDE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11550" y="2674938"/>
            <a:ext cx="5168900" cy="9858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Aft>
                <a:spcPts val="450"/>
              </a:spcAft>
              <a:buFont typeface="Arial" panose="020B0604020202020204" pitchFamily="34" charset="0"/>
              <a:buNone/>
              <a:defRPr/>
            </a:pPr>
            <a:r>
              <a:rPr lang="zh-CN" altLang="en-US" sz="495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谢 观 看</a:t>
            </a:r>
            <a:endParaRPr lang="en-US" altLang="zh-CN" sz="495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02">
            <a:extLst>
              <a:ext uri="{FF2B5EF4-FFF2-40B4-BE49-F238E27FC236}">
                <a16:creationId xmlns:a16="http://schemas.microsoft.com/office/drawing/2014/main" id="{6870AC68-E95E-4DC2-8551-65FE94E1958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94CC4747-9416-485B-A77C-5DE240C00F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F6A1BD6B-F7EA-46B9-8E28-5201DCCEB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图片 11">
            <a:extLst>
              <a:ext uri="{FF2B5EF4-FFF2-40B4-BE49-F238E27FC236}">
                <a16:creationId xmlns:a16="http://schemas.microsoft.com/office/drawing/2014/main" id="{494EAD3F-2FF3-4E55-BD9F-0757163BA3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430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458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1788"/>
            <a:ext cx="5384800" cy="452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6197600" y="1601788"/>
            <a:ext cx="5384800" cy="4524375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A84C6091-F21F-4642-ACEF-91A02428E8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29662" y="6356350"/>
            <a:ext cx="3462338" cy="5016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3562434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3">
            <a:extLst>
              <a:ext uri="{FF2B5EF4-FFF2-40B4-BE49-F238E27FC236}">
                <a16:creationId xmlns:a16="http://schemas.microsoft.com/office/drawing/2014/main" id="{66F5ED8B-CEA3-493A-BA9A-7F75403E58E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D8B90D17-561A-4D1E-BF2A-1F75BC3611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9DABCA16-DAF0-4FCC-8DDB-DE0378539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组合 195">
            <a:extLst>
              <a:ext uri="{FF2B5EF4-FFF2-40B4-BE49-F238E27FC236}">
                <a16:creationId xmlns:a16="http://schemas.microsoft.com/office/drawing/2014/main" id="{DC759F46-23E6-4A22-9A94-CFF75B334FF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流程图: 离页连接符 193">
              <a:extLst>
                <a:ext uri="{FF2B5EF4-FFF2-40B4-BE49-F238E27FC236}">
                  <a16:creationId xmlns:a16="http://schemas.microsoft.com/office/drawing/2014/main" id="{E26014B9-EC55-4E40-BDBB-D610C41885AD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流程图: 离页连接符 194">
              <a:extLst>
                <a:ext uri="{FF2B5EF4-FFF2-40B4-BE49-F238E27FC236}">
                  <a16:creationId xmlns:a16="http://schemas.microsoft.com/office/drawing/2014/main" id="{DCFD3C39-99F6-4594-BF60-00A67B79CED8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6456267E-7646-4F43-AC8D-21976BFE1F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3604570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A07CC2E0-8ECD-4385-A793-1A7193BFEA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056584" y="104445"/>
            <a:ext cx="9762903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A046B8-DBAF-42D9-AF38-491C4A3567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29662" y="6356350"/>
            <a:ext cx="3462338" cy="501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55620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4CD06642-24FD-4803-9A61-42FCB1EE62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7B577753-2295-44D6-B50E-6DD68CF1C1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id="{EEB7EDAA-C5E9-4B6C-BB43-917B3418F276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B69EBD3-9396-4AD6-8B1E-D18EBB261311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id="{C7D6BD97-CD6B-4620-BAB5-235E338EAC69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20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7F70042-98B2-4AA9-A099-5D783565400E}"/>
              </a:ext>
            </a:extLst>
          </p:cNvPr>
          <p:cNvSpPr txBox="1"/>
          <p:nvPr/>
        </p:nvSpPr>
        <p:spPr>
          <a:xfrm>
            <a:off x="719138" y="52388"/>
            <a:ext cx="10324843" cy="646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EDF18B72-D3AD-48D4-9F7E-7B27D482EA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3545192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3CE8B474-7A27-40B8-B16B-0E867F4371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67F4810-F110-4BB3-857D-53D14A6C242A}"/>
              </a:ext>
            </a:extLst>
          </p:cNvPr>
          <p:cNvSpPr txBox="1"/>
          <p:nvPr userDrawn="1"/>
        </p:nvSpPr>
        <p:spPr>
          <a:xfrm>
            <a:off x="719138" y="52388"/>
            <a:ext cx="10324843" cy="6461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</p:spTree>
    <p:extLst>
      <p:ext uri="{BB962C8B-B14F-4D97-AF65-F5344CB8AC3E}">
        <p14:creationId xmlns:p14="http://schemas.microsoft.com/office/powerpoint/2010/main" val="33410992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83">
            <a:extLst>
              <a:ext uri="{FF2B5EF4-FFF2-40B4-BE49-F238E27FC236}">
                <a16:creationId xmlns:a16="http://schemas.microsoft.com/office/drawing/2014/main" id="{02DCC89C-8AFA-47C4-B98E-9E7527FDAE9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4" name="图片 7">
              <a:extLst>
                <a:ext uri="{FF2B5EF4-FFF2-40B4-BE49-F238E27FC236}">
                  <a16:creationId xmlns:a16="http://schemas.microsoft.com/office/drawing/2014/main" id="{1C45020B-10DE-46D2-BEB8-0A16D6B0AF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F658B95B-1561-42D4-8225-67666BF0A9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组合 195">
            <a:extLst>
              <a:ext uri="{FF2B5EF4-FFF2-40B4-BE49-F238E27FC236}">
                <a16:creationId xmlns:a16="http://schemas.microsoft.com/office/drawing/2014/main" id="{84870C21-3B8E-44BE-9510-48C4BC1CD7B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" name="流程图: 离页连接符 193">
              <a:extLst>
                <a:ext uri="{FF2B5EF4-FFF2-40B4-BE49-F238E27FC236}">
                  <a16:creationId xmlns:a16="http://schemas.microsoft.com/office/drawing/2014/main" id="{CA4C2E59-F044-43C3-BFEF-58EF4C204490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流程图: 离页连接符 194">
              <a:extLst>
                <a:ext uri="{FF2B5EF4-FFF2-40B4-BE49-F238E27FC236}">
                  <a16:creationId xmlns:a16="http://schemas.microsoft.com/office/drawing/2014/main" id="{195EB62C-7D47-450C-A1EB-AA1CD0BC875F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93360202-CA9C-4D69-A69B-1DF2CE4BF9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3466922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83">
            <a:extLst>
              <a:ext uri="{FF2B5EF4-FFF2-40B4-BE49-F238E27FC236}">
                <a16:creationId xmlns:a16="http://schemas.microsoft.com/office/drawing/2014/main" id="{4FF98416-0316-4188-BEA9-6ADB981FA2B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4" name="图片 7">
              <a:extLst>
                <a:ext uri="{FF2B5EF4-FFF2-40B4-BE49-F238E27FC236}">
                  <a16:creationId xmlns:a16="http://schemas.microsoft.com/office/drawing/2014/main" id="{4FAFD922-704D-400C-A445-2545286682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8CBBCFEA-627D-4158-B32A-4583D2B8C2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组合 195">
            <a:extLst>
              <a:ext uri="{FF2B5EF4-FFF2-40B4-BE49-F238E27FC236}">
                <a16:creationId xmlns:a16="http://schemas.microsoft.com/office/drawing/2014/main" id="{427E7CB2-6D2E-4366-8978-4DFBEC60BD7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" name="流程图: 离页连接符 193">
              <a:extLst>
                <a:ext uri="{FF2B5EF4-FFF2-40B4-BE49-F238E27FC236}">
                  <a16:creationId xmlns:a16="http://schemas.microsoft.com/office/drawing/2014/main" id="{A20F4E8E-F618-4CE9-B2D0-0EB404DF722C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流程图: 离页连接符 194">
              <a:extLst>
                <a:ext uri="{FF2B5EF4-FFF2-40B4-BE49-F238E27FC236}">
                  <a16:creationId xmlns:a16="http://schemas.microsoft.com/office/drawing/2014/main" id="{9AD52FF5-EF68-42B2-A4C7-BABF543E303F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7812288A-94DC-40E5-A4B8-97BE338DFA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3005032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73ECED8-56AF-40AB-B366-3275148383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id="{B61A1FB1-2473-4CDC-81B3-2E87C9A77F66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id="{72ECE27F-90C3-42F8-A562-36F3859F7216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id="{956D11ED-873E-4609-90E2-799FD3992954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id="{5F5197C8-1385-4AB5-8691-D8F9C4B6358D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D208906-6E35-43A9-91CB-FFBF6E566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443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D5A18A-C0CA-446A-98B5-3A0CC844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443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B69B105-0C9F-4633-B3DD-FF8F501A6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443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A7BA4E9-ED5A-4A53-93BF-35B43FC27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443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id="{9110A414-2E9B-4FFD-99B1-CDB87C3654E9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id="{98176F0B-AA76-414E-AA4F-ED37B771C9E7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C69FD265-17D1-4915-9597-7A1502700F60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5AA81E5-C8FE-418A-867D-24999BE3C21F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49E17631-4BF0-413B-BAFC-AEC9CAA31B96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52888B07-A556-431F-A62C-02EC198DFBBD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EB641CE3-B195-40B2-A4AB-978E4E6F84BD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190B7CE2-4E8A-471C-8439-24E5733E6EBB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0A16EB65-069F-4A0B-A8CC-C4A8DF29A1C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EB3DB224-C4E1-4722-A2F7-6C016480472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574D48F-D07D-4D4C-95EC-822607F7BD50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17A440DB-DA0C-47EF-9AE1-5F11D4E476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2447ED34-9158-46F2-A4EB-EBE4E19B12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D12E2706-634C-4037-A750-3A81CC2169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764F4083-2A0A-4F84-8154-E28C030679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id="{D9F53F39-BE48-4574-BFCA-D998F1D2F677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F7DC54C9-1A53-4978-BAF2-DC1DB981D833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id="{AB314753-A722-4B0A-B2FB-DF7DFFCD9A8E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DBA71827-4E63-4F74-A17C-3A5A95EEC88A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id="{88B43F62-0FE2-48A2-A38F-46A08D808F23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98B50E32-4726-4DF1-99D4-D253F9939975}"/>
              </a:ext>
            </a:extLst>
          </p:cNvPr>
          <p:cNvSpPr txBox="1">
            <a:spLocks/>
          </p:cNvSpPr>
          <p:nvPr userDrawn="1"/>
        </p:nvSpPr>
        <p:spPr>
          <a:xfrm>
            <a:off x="8426450" y="6356350"/>
            <a:ext cx="1341438" cy="50165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  <a:defRPr/>
            </a:pP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2" name="灯片编号占位符 3">
            <a:extLst>
              <a:ext uri="{FF2B5EF4-FFF2-40B4-BE49-F238E27FC236}">
                <a16:creationId xmlns:a16="http://schemas.microsoft.com/office/drawing/2014/main" id="{D5AE3566-8C23-4540-A91F-C4B48C79EE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2127060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73ECED8-56AF-40AB-B366-3275148383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id="{B61A1FB1-2473-4CDC-81B3-2E87C9A77F66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id="{72ECE27F-90C3-42F8-A562-36F3859F7216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id="{956D11ED-873E-4609-90E2-799FD3992954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id="{5F5197C8-1385-4AB5-8691-D8F9C4B6358D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D208906-6E35-43A9-91CB-FFBF6E566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443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D5A18A-C0CA-446A-98B5-3A0CC844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443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维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B69B105-0C9F-4633-B3DD-FF8F501A6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443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A7BA4E9-ED5A-4A53-93BF-35B43FC27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443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id="{9110A414-2E9B-4FFD-99B1-CDB87C3654E9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id="{98176F0B-AA76-414E-AA4F-ED37B771C9E7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C69FD265-17D1-4915-9597-7A1502700F60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5AA81E5-C8FE-418A-867D-24999BE3C21F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49E17631-4BF0-413B-BAFC-AEC9CAA31B96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52888B07-A556-431F-A62C-02EC198DFBBD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EB641CE3-B195-40B2-A4AB-978E4E6F84BD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190B7CE2-4E8A-471C-8439-24E5733E6EBB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0A16EB65-069F-4A0B-A8CC-C4A8DF29A1C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EB3DB224-C4E1-4722-A2F7-6C016480472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574D48F-D07D-4D4C-95EC-822607F7BD50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17A440DB-DA0C-47EF-9AE1-5F11D4E476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2447ED34-9158-46F2-A4EB-EBE4E19B12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D12E2706-634C-4037-A750-3A81CC2169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764F4083-2A0A-4F84-8154-E28C030679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id="{D9F53F39-BE48-4574-BFCA-D998F1D2F677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F7DC54C9-1A53-4978-BAF2-DC1DB981D833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id="{AB314753-A722-4B0A-B2FB-DF7DFFCD9A8E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DBA71827-4E63-4F74-A17C-3A5A95EEC88A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id="{88B43F62-0FE2-48A2-A38F-46A08D808F23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98B50E32-4726-4DF1-99D4-D253F9939975}"/>
              </a:ext>
            </a:extLst>
          </p:cNvPr>
          <p:cNvSpPr txBox="1">
            <a:spLocks/>
          </p:cNvSpPr>
          <p:nvPr userDrawn="1"/>
        </p:nvSpPr>
        <p:spPr>
          <a:xfrm>
            <a:off x="8426450" y="6356350"/>
            <a:ext cx="1341438" cy="50165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  <a:defRPr/>
            </a:pP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2" name="灯片编号占位符 3">
            <a:extLst>
              <a:ext uri="{FF2B5EF4-FFF2-40B4-BE49-F238E27FC236}">
                <a16:creationId xmlns:a16="http://schemas.microsoft.com/office/drawing/2014/main" id="{D5AE3566-8C23-4540-A91F-C4B48C79EE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2858655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5BEA0117-43F4-431F-B893-486D6051A3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id="{D7FDF532-F547-45C5-8B4D-AF6C5111333D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id="{DB1DAED6-A71F-497D-AE87-D029E004C2B9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id="{FFD4D117-4A9C-41A2-8E03-8A44E5D4A1E9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id="{B472EEFF-A23C-44BC-BC1E-6546736F9C82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B703D6A-64AE-4F2B-AD04-9BE18EC89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443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7CF7F1A-BF5C-49CE-A29D-206618BB1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443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B85B36A-C393-4501-8711-45CA70E54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443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5BB765F-85E2-43B1-A70F-735774991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443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id="{97E5CE31-4AF0-45B6-9670-3F436FA9F989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id="{0FBEB86A-0A3C-45A5-B432-9E2A14E42B8A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2EC4CB25-863A-48F5-8B9C-32335402DE84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05B56188-B374-4510-B8CC-5FCBE36ACAB1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2A439421-8616-42EF-A82D-325B3EA6ED6B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AE79B165-1E59-49A6-806A-A6CA288C50B4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6E5531EE-1097-488A-A508-35B0C63BDF75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8529CCD1-B1A3-4D64-8919-2AB7E2351314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AA37D114-5A06-4565-8131-915AB9B3D9A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EFA0DD09-50B6-4BEF-9158-832512792DB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21F6CD4-C99A-498D-A60E-0FD2524A628C}"/>
              </a:ext>
            </a:extLst>
          </p:cNvPr>
          <p:cNvSpPr/>
          <p:nvPr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2F5D33B6-B228-4768-A965-FF19CFFE5D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0EE1B3B-D142-444A-9D00-7F4347D6D87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A0FCCC58-DCAB-4C59-A3D2-F67EC5824BB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DE543EA6-CD6C-4A38-953F-9858BE4813A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id="{7CF45D4B-D178-4411-B4E0-5AD6C2792041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A26ECCD6-65C7-421B-9B6C-DB75647A822C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id="{8A7EB7E2-D314-4702-BB6F-248DD11DFA43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844AE1B6-CC95-4E3E-8CA9-E420DCECBB62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id="{F1DCF235-C3F9-449C-ABCF-A8EAA5A2D397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36BEBC4A-68F4-44AA-A928-C16181A8AD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43320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05E712-C0B5-459A-8938-A79B8E7E1F51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732E491B-8A5A-4DFD-864B-86BA91D3C7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1175889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6C654AF7-FCF9-42D8-A73D-6A3628643F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9565787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761DE7-7580-4154-AB65-3927A75D4C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28075" y="6356350"/>
            <a:ext cx="3463925" cy="501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110427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6015CDE-946C-4DB2-BBA5-73E0747C72E9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pic>
        <p:nvPicPr>
          <p:cNvPr id="4" name="图片 3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AAC262F1-F54C-4285-AEB8-324BB165F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9467229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4D0F11F2-6248-4600-AC2D-F592AFB333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28075" y="6356350"/>
            <a:ext cx="3463925" cy="501650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227845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95815A3D-1486-4367-A593-6E9C9DCF79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138716" y="104917"/>
            <a:ext cx="9817658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21EDAD-C868-4824-98E8-4FB1A43FC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88994" y="6323012"/>
            <a:ext cx="3462338" cy="5016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788565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D6CA82D4-BA4E-425A-B627-B7FD99CCF0F2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EC95A8C3-1A89-46D8-871C-3E5F0BBE35E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5761DD0A-C260-4EFE-8C0C-3BA3B159E6B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grpSp>
        <p:nvGrpSpPr>
          <p:cNvPr id="4" name="图形 2" descr="书架上的书籍">
            <a:extLst>
              <a:ext uri="{FF2B5EF4-FFF2-40B4-BE49-F238E27FC236}">
                <a16:creationId xmlns:a16="http://schemas.microsoft.com/office/drawing/2014/main" id="{87003E97-2076-4128-9CAD-90C727BFFEB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6838" y="20638"/>
            <a:ext cx="11998325" cy="744537"/>
            <a:chOff x="382875" y="263826"/>
            <a:chExt cx="12747857" cy="666749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2AA0F92E-3455-4418-9C2E-781DE0D7AA1B}"/>
                </a:ext>
              </a:extLst>
            </p:cNvPr>
            <p:cNvSpPr/>
            <p:nvPr/>
          </p:nvSpPr>
          <p:spPr>
            <a:xfrm>
              <a:off x="382875" y="885083"/>
              <a:ext cx="12747857" cy="45492"/>
            </a:xfrm>
            <a:custGeom>
              <a:avLst/>
              <a:gdLst>
                <a:gd name="connsiteX0" fmla="*/ 0 w 647700"/>
                <a:gd name="connsiteY0" fmla="*/ 0 h 57150"/>
                <a:gd name="connsiteX1" fmla="*/ 647700 w 647700"/>
                <a:gd name="connsiteY1" fmla="*/ 0 h 57150"/>
                <a:gd name="connsiteX2" fmla="*/ 647700 w 647700"/>
                <a:gd name="connsiteY2" fmla="*/ 57150 h 57150"/>
                <a:gd name="connsiteX3" fmla="*/ 0 w 64770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57150">
                  <a:moveTo>
                    <a:pt x="0" y="0"/>
                  </a:moveTo>
                  <a:lnTo>
                    <a:pt x="647700" y="0"/>
                  </a:lnTo>
                  <a:lnTo>
                    <a:pt x="647700" y="5715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dirty="0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538F2960-E44C-4FCA-B3AD-F3B3FE651606}"/>
                </a:ext>
              </a:extLst>
            </p:cNvPr>
            <p:cNvSpPr/>
            <p:nvPr/>
          </p:nvSpPr>
          <p:spPr>
            <a:xfrm>
              <a:off x="382875" y="263826"/>
              <a:ext cx="75900" cy="553018"/>
            </a:xfrm>
            <a:custGeom>
              <a:avLst/>
              <a:gdLst>
                <a:gd name="connsiteX0" fmla="*/ 0 w 76200"/>
                <a:gd name="connsiteY0" fmla="*/ 0 h 552450"/>
                <a:gd name="connsiteX1" fmla="*/ 76200 w 76200"/>
                <a:gd name="connsiteY1" fmla="*/ 0 h 552450"/>
                <a:gd name="connsiteX2" fmla="*/ 76200 w 76200"/>
                <a:gd name="connsiteY2" fmla="*/ 552450 h 552450"/>
                <a:gd name="connsiteX3" fmla="*/ 0 w 76200"/>
                <a:gd name="connsiteY3" fmla="*/ 55245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52450">
                  <a:moveTo>
                    <a:pt x="0" y="0"/>
                  </a:moveTo>
                  <a:lnTo>
                    <a:pt x="76200" y="0"/>
                  </a:lnTo>
                  <a:lnTo>
                    <a:pt x="76200" y="552450"/>
                  </a:lnTo>
                  <a:lnTo>
                    <a:pt x="0" y="5524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7003EEE4-FC7C-4FD7-9113-A596C2E43874}"/>
                </a:ext>
              </a:extLst>
            </p:cNvPr>
            <p:cNvSpPr/>
            <p:nvPr/>
          </p:nvSpPr>
          <p:spPr>
            <a:xfrm>
              <a:off x="858516" y="740075"/>
              <a:ext cx="172040" cy="76769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5B1A1D52-2726-4072-919B-E5032CF6A123}"/>
                </a:ext>
              </a:extLst>
            </p:cNvPr>
            <p:cNvSpPr/>
            <p:nvPr/>
          </p:nvSpPr>
          <p:spPr>
            <a:xfrm>
              <a:off x="858516" y="415941"/>
              <a:ext cx="172040" cy="285750"/>
            </a:xfrm>
            <a:custGeom>
              <a:avLst/>
              <a:gdLst>
                <a:gd name="connsiteX0" fmla="*/ 0 w 171450"/>
                <a:gd name="connsiteY0" fmla="*/ 0 h 285750"/>
                <a:gd name="connsiteX1" fmla="*/ 171450 w 171450"/>
                <a:gd name="connsiteY1" fmla="*/ 0 h 285750"/>
                <a:gd name="connsiteX2" fmla="*/ 171450 w 171450"/>
                <a:gd name="connsiteY2" fmla="*/ 285750 h 285750"/>
                <a:gd name="connsiteX3" fmla="*/ 0 w 1714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85750">
                  <a:moveTo>
                    <a:pt x="0" y="0"/>
                  </a:moveTo>
                  <a:lnTo>
                    <a:pt x="171450" y="0"/>
                  </a:lnTo>
                  <a:lnTo>
                    <a:pt x="1714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F550542A-B0A0-4A4C-A150-5C2ADDCBD0C5}"/>
                </a:ext>
              </a:extLst>
            </p:cNvPr>
            <p:cNvSpPr/>
            <p:nvPr/>
          </p:nvSpPr>
          <p:spPr>
            <a:xfrm>
              <a:off x="858516" y="302210"/>
              <a:ext cx="172040" cy="75347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437E464C-4697-4210-A57B-25C0DA3BAB51}"/>
                </a:ext>
              </a:extLst>
            </p:cNvPr>
            <p:cNvSpPr/>
            <p:nvPr/>
          </p:nvSpPr>
          <p:spPr>
            <a:xfrm>
              <a:off x="667922" y="397460"/>
              <a:ext cx="153488" cy="419384"/>
            </a:xfrm>
            <a:custGeom>
              <a:avLst/>
              <a:gdLst>
                <a:gd name="connsiteX0" fmla="*/ 76200 w 152400"/>
                <a:gd name="connsiteY0" fmla="*/ 76200 h 419100"/>
                <a:gd name="connsiteX1" fmla="*/ 57150 w 152400"/>
                <a:gd name="connsiteY1" fmla="*/ 57150 h 419100"/>
                <a:gd name="connsiteX2" fmla="*/ 76200 w 152400"/>
                <a:gd name="connsiteY2" fmla="*/ 38100 h 419100"/>
                <a:gd name="connsiteX3" fmla="*/ 95250 w 152400"/>
                <a:gd name="connsiteY3" fmla="*/ 57150 h 419100"/>
                <a:gd name="connsiteX4" fmla="*/ 76200 w 152400"/>
                <a:gd name="connsiteY4" fmla="*/ 76200 h 419100"/>
                <a:gd name="connsiteX5" fmla="*/ 76200 w 152400"/>
                <a:gd name="connsiteY5" fmla="*/ 381000 h 419100"/>
                <a:gd name="connsiteX6" fmla="*/ 57150 w 152400"/>
                <a:gd name="connsiteY6" fmla="*/ 361950 h 419100"/>
                <a:gd name="connsiteX7" fmla="*/ 76200 w 152400"/>
                <a:gd name="connsiteY7" fmla="*/ 342900 h 419100"/>
                <a:gd name="connsiteX8" fmla="*/ 95250 w 152400"/>
                <a:gd name="connsiteY8" fmla="*/ 361950 h 419100"/>
                <a:gd name="connsiteX9" fmla="*/ 76200 w 152400"/>
                <a:gd name="connsiteY9" fmla="*/ 381000 h 419100"/>
                <a:gd name="connsiteX10" fmla="*/ 152400 w 152400"/>
                <a:gd name="connsiteY10" fmla="*/ 0 h 419100"/>
                <a:gd name="connsiteX11" fmla="*/ 0 w 152400"/>
                <a:gd name="connsiteY11" fmla="*/ 0 h 419100"/>
                <a:gd name="connsiteX12" fmla="*/ 0 w 152400"/>
                <a:gd name="connsiteY12" fmla="*/ 419100 h 419100"/>
                <a:gd name="connsiteX13" fmla="*/ 152400 w 152400"/>
                <a:gd name="connsiteY13" fmla="*/ 419100 h 419100"/>
                <a:gd name="connsiteX14" fmla="*/ 152400 w 152400"/>
                <a:gd name="connsiteY14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419100">
                  <a:moveTo>
                    <a:pt x="76200" y="76200"/>
                  </a:moveTo>
                  <a:cubicBezTo>
                    <a:pt x="65723" y="76200"/>
                    <a:pt x="57150" y="67627"/>
                    <a:pt x="57150" y="57150"/>
                  </a:cubicBezTo>
                  <a:cubicBezTo>
                    <a:pt x="57150" y="46673"/>
                    <a:pt x="65723" y="38100"/>
                    <a:pt x="76200" y="38100"/>
                  </a:cubicBezTo>
                  <a:cubicBezTo>
                    <a:pt x="86677" y="38100"/>
                    <a:pt x="95250" y="46673"/>
                    <a:pt x="95250" y="57150"/>
                  </a:cubicBezTo>
                  <a:cubicBezTo>
                    <a:pt x="95250" y="67627"/>
                    <a:pt x="86677" y="76200"/>
                    <a:pt x="76200" y="76200"/>
                  </a:cubicBezTo>
                  <a:close/>
                  <a:moveTo>
                    <a:pt x="76200" y="381000"/>
                  </a:moveTo>
                  <a:cubicBezTo>
                    <a:pt x="65723" y="381000"/>
                    <a:pt x="57150" y="372428"/>
                    <a:pt x="57150" y="361950"/>
                  </a:cubicBezTo>
                  <a:cubicBezTo>
                    <a:pt x="57150" y="351473"/>
                    <a:pt x="65723" y="342900"/>
                    <a:pt x="76200" y="342900"/>
                  </a:cubicBezTo>
                  <a:cubicBezTo>
                    <a:pt x="86677" y="342900"/>
                    <a:pt x="95250" y="351473"/>
                    <a:pt x="95250" y="361950"/>
                  </a:cubicBezTo>
                  <a:cubicBezTo>
                    <a:pt x="95250" y="372428"/>
                    <a:pt x="86677" y="381000"/>
                    <a:pt x="76200" y="381000"/>
                  </a:cubicBezTo>
                  <a:close/>
                  <a:moveTo>
                    <a:pt x="152400" y="0"/>
                  </a:moveTo>
                  <a:lnTo>
                    <a:pt x="0" y="0"/>
                  </a:lnTo>
                  <a:lnTo>
                    <a:pt x="0" y="419100"/>
                  </a:lnTo>
                  <a:lnTo>
                    <a:pt x="152400" y="4191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28496ECF-E008-4A93-A2CC-6E8D434E2049}"/>
                </a:ext>
              </a:extLst>
            </p:cNvPr>
            <p:cNvSpPr/>
            <p:nvPr/>
          </p:nvSpPr>
          <p:spPr>
            <a:xfrm>
              <a:off x="497569" y="320692"/>
              <a:ext cx="133246" cy="496152"/>
            </a:xfrm>
            <a:custGeom>
              <a:avLst/>
              <a:gdLst>
                <a:gd name="connsiteX0" fmla="*/ 95250 w 133350"/>
                <a:gd name="connsiteY0" fmla="*/ 95250 h 495300"/>
                <a:gd name="connsiteX1" fmla="*/ 38100 w 133350"/>
                <a:gd name="connsiteY1" fmla="*/ 95250 h 495300"/>
                <a:gd name="connsiteX2" fmla="*/ 38100 w 133350"/>
                <a:gd name="connsiteY2" fmla="*/ 38100 h 495300"/>
                <a:gd name="connsiteX3" fmla="*/ 95250 w 133350"/>
                <a:gd name="connsiteY3" fmla="*/ 38100 h 495300"/>
                <a:gd name="connsiteX4" fmla="*/ 95250 w 133350"/>
                <a:gd name="connsiteY4" fmla="*/ 95250 h 495300"/>
                <a:gd name="connsiteX5" fmla="*/ 133350 w 133350"/>
                <a:gd name="connsiteY5" fmla="*/ 0 h 495300"/>
                <a:gd name="connsiteX6" fmla="*/ 0 w 133350"/>
                <a:gd name="connsiteY6" fmla="*/ 0 h 495300"/>
                <a:gd name="connsiteX7" fmla="*/ 0 w 133350"/>
                <a:gd name="connsiteY7" fmla="*/ 495300 h 495300"/>
                <a:gd name="connsiteX8" fmla="*/ 133350 w 133350"/>
                <a:gd name="connsiteY8" fmla="*/ 495300 h 495300"/>
                <a:gd name="connsiteX9" fmla="*/ 133350 w 133350"/>
                <a:gd name="connsiteY9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495300">
                  <a:moveTo>
                    <a:pt x="95250" y="95250"/>
                  </a:moveTo>
                  <a:lnTo>
                    <a:pt x="38100" y="95250"/>
                  </a:lnTo>
                  <a:lnTo>
                    <a:pt x="38100" y="38100"/>
                  </a:lnTo>
                  <a:lnTo>
                    <a:pt x="95250" y="38100"/>
                  </a:lnTo>
                  <a:lnTo>
                    <a:pt x="95250" y="95250"/>
                  </a:lnTo>
                  <a:close/>
                  <a:moveTo>
                    <a:pt x="133350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133350" y="495300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pic>
        <p:nvPicPr>
          <p:cNvPr id="12" name="图片 11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432ECEE6-1E00-4D86-82D0-A802983972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页脚占位符 1">
            <a:extLst>
              <a:ext uri="{FF2B5EF4-FFF2-40B4-BE49-F238E27FC236}">
                <a16:creationId xmlns:a16="http://schemas.microsoft.com/office/drawing/2014/main" id="{3F480C48-984D-4398-A76A-C0D52A46E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64079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84090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8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9" r:id="rId1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等线 Ligh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等线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10" Type="http://schemas.openxmlformats.org/officeDocument/2006/relationships/image" Target="../media/image21.jpg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22.jp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slideLayout" Target="../slideLayouts/slideLayout9.xml"/><Relationship Id="rId5" Type="http://schemas.openxmlformats.org/officeDocument/2006/relationships/tags" Target="../tags/tag27.xml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tags" Target="../tags/tag55.xml"/><Relationship Id="rId18" Type="http://schemas.openxmlformats.org/officeDocument/2006/relationships/tags" Target="../tags/tag60.xml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tags" Target="../tags/tag59.xml"/><Relationship Id="rId2" Type="http://schemas.openxmlformats.org/officeDocument/2006/relationships/tags" Target="../tags/tag44.xml"/><Relationship Id="rId16" Type="http://schemas.openxmlformats.org/officeDocument/2006/relationships/tags" Target="../tags/tag58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5" Type="http://schemas.openxmlformats.org/officeDocument/2006/relationships/tags" Target="../tags/tag47.xml"/><Relationship Id="rId15" Type="http://schemas.openxmlformats.org/officeDocument/2006/relationships/tags" Target="../tags/tag57.xml"/><Relationship Id="rId10" Type="http://schemas.openxmlformats.org/officeDocument/2006/relationships/tags" Target="../tags/tag52.xml"/><Relationship Id="rId19" Type="http://schemas.openxmlformats.org/officeDocument/2006/relationships/slideLayout" Target="../slideLayouts/slideLayout9.xm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tags" Target="../tags/tag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34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35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image" Target="../media/image37.jpg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image" Target="../media/image36.jp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slideLayout" Target="../slideLayouts/slideLayout9.xml"/><Relationship Id="rId5" Type="http://schemas.openxmlformats.org/officeDocument/2006/relationships/tags" Target="../tags/tag73.xml"/><Relationship Id="rId10" Type="http://schemas.openxmlformats.org/officeDocument/2006/relationships/tags" Target="../tags/tag78.xml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30.png"/><Relationship Id="rId7" Type="http://schemas.openxmlformats.org/officeDocument/2006/relationships/image" Target="../media/image44.jp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tags" Target="../tags/tag93.xml"/><Relationship Id="rId18" Type="http://schemas.openxmlformats.org/officeDocument/2006/relationships/tags" Target="../tags/tag98.xml"/><Relationship Id="rId3" Type="http://schemas.openxmlformats.org/officeDocument/2006/relationships/tags" Target="../tags/tag83.xml"/><Relationship Id="rId21" Type="http://schemas.openxmlformats.org/officeDocument/2006/relationships/image" Target="../media/image51.png"/><Relationship Id="rId7" Type="http://schemas.openxmlformats.org/officeDocument/2006/relationships/tags" Target="../tags/tag87.xml"/><Relationship Id="rId12" Type="http://schemas.openxmlformats.org/officeDocument/2006/relationships/tags" Target="../tags/tag92.xml"/><Relationship Id="rId17" Type="http://schemas.openxmlformats.org/officeDocument/2006/relationships/tags" Target="../tags/tag97.xml"/><Relationship Id="rId2" Type="http://schemas.openxmlformats.org/officeDocument/2006/relationships/tags" Target="../tags/tag82.xml"/><Relationship Id="rId16" Type="http://schemas.openxmlformats.org/officeDocument/2006/relationships/tags" Target="../tags/tag96.xml"/><Relationship Id="rId20" Type="http://schemas.openxmlformats.org/officeDocument/2006/relationships/slideLayout" Target="../slideLayouts/slideLayout17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tags" Target="../tags/tag91.xml"/><Relationship Id="rId5" Type="http://schemas.openxmlformats.org/officeDocument/2006/relationships/tags" Target="../tags/tag85.xml"/><Relationship Id="rId15" Type="http://schemas.openxmlformats.org/officeDocument/2006/relationships/tags" Target="../tags/tag95.xml"/><Relationship Id="rId10" Type="http://schemas.openxmlformats.org/officeDocument/2006/relationships/tags" Target="../tags/tag90.xml"/><Relationship Id="rId19" Type="http://schemas.openxmlformats.org/officeDocument/2006/relationships/tags" Target="../tags/tag99.xml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tags" Target="../tags/tag9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11.jp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3.gif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 hidden="1">
            <a:extLst>
              <a:ext uri="{FF2B5EF4-FFF2-40B4-BE49-F238E27FC236}">
                <a16:creationId xmlns:a16="http://schemas.microsoft.com/office/drawing/2014/main" id="{6145E5F2-D7C9-4F2F-BFB8-B550B5A09983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1635125" y="3873500"/>
            <a:ext cx="2014538" cy="2236788"/>
            <a:chOff x="6025662" y="-1"/>
            <a:chExt cx="6166338" cy="6846945"/>
          </a:xfrm>
        </p:grpSpPr>
        <p:sp>
          <p:nvSpPr>
            <p:cNvPr id="125" name="Freeform 215">
              <a:extLst>
                <a:ext uri="{FF2B5EF4-FFF2-40B4-BE49-F238E27FC236}">
                  <a16:creationId xmlns:a16="http://schemas.microsoft.com/office/drawing/2014/main" id="{7F22DE4D-217C-4DC4-82D6-E1CCDD7D39F7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6" name="Freeform 216">
              <a:extLst>
                <a:ext uri="{FF2B5EF4-FFF2-40B4-BE49-F238E27FC236}">
                  <a16:creationId xmlns:a16="http://schemas.microsoft.com/office/drawing/2014/main" id="{0DF37250-A7D6-4891-9D93-89DBEC7A225F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7" name="Freeform 217">
              <a:extLst>
                <a:ext uri="{FF2B5EF4-FFF2-40B4-BE49-F238E27FC236}">
                  <a16:creationId xmlns:a16="http://schemas.microsoft.com/office/drawing/2014/main" id="{BF9D16F5-DAA6-474B-8ABD-EF368E6B5C98}"/>
                </a:ext>
              </a:extLst>
            </p:cNvPr>
            <p:cNvSpPr/>
            <p:nvPr/>
          </p:nvSpPr>
          <p:spPr bwMode="auto">
            <a:xfrm>
              <a:off x="8071392" y="2283932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8" name="Freeform 218">
              <a:extLst>
                <a:ext uri="{FF2B5EF4-FFF2-40B4-BE49-F238E27FC236}">
                  <a16:creationId xmlns:a16="http://schemas.microsoft.com/office/drawing/2014/main" id="{775D74D7-56DC-4B30-9C7F-ED5892F91269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9" name="Freeform 219">
              <a:extLst>
                <a:ext uri="{FF2B5EF4-FFF2-40B4-BE49-F238E27FC236}">
                  <a16:creationId xmlns:a16="http://schemas.microsoft.com/office/drawing/2014/main" id="{7F901E41-65CC-4717-8167-D4563CB2C3C4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0" name="Freeform 220">
              <a:extLst>
                <a:ext uri="{FF2B5EF4-FFF2-40B4-BE49-F238E27FC236}">
                  <a16:creationId xmlns:a16="http://schemas.microsoft.com/office/drawing/2014/main" id="{D4C49666-F2E5-4A4B-8205-3E77273BC8C5}"/>
                </a:ext>
              </a:extLst>
            </p:cNvPr>
            <p:cNvSpPr/>
            <p:nvPr/>
          </p:nvSpPr>
          <p:spPr bwMode="auto">
            <a:xfrm>
              <a:off x="8440691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1" name="Freeform 221">
              <a:extLst>
                <a:ext uri="{FF2B5EF4-FFF2-40B4-BE49-F238E27FC236}">
                  <a16:creationId xmlns:a16="http://schemas.microsoft.com/office/drawing/2014/main" id="{7663BF09-1525-4AF6-95A1-940899D74DC7}"/>
                </a:ext>
              </a:extLst>
            </p:cNvPr>
            <p:cNvSpPr/>
            <p:nvPr/>
          </p:nvSpPr>
          <p:spPr bwMode="auto">
            <a:xfrm>
              <a:off x="8440691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2" name="Freeform 222">
              <a:extLst>
                <a:ext uri="{FF2B5EF4-FFF2-40B4-BE49-F238E27FC236}">
                  <a16:creationId xmlns:a16="http://schemas.microsoft.com/office/drawing/2014/main" id="{5C8084BB-913A-4208-AF00-BF67CD75C4AE}"/>
                </a:ext>
              </a:extLst>
            </p:cNvPr>
            <p:cNvSpPr/>
            <p:nvPr/>
          </p:nvSpPr>
          <p:spPr bwMode="auto">
            <a:xfrm>
              <a:off x="8775974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" name="Freeform 223">
              <a:extLst>
                <a:ext uri="{FF2B5EF4-FFF2-40B4-BE49-F238E27FC236}">
                  <a16:creationId xmlns:a16="http://schemas.microsoft.com/office/drawing/2014/main" id="{6ACE5484-18F2-4968-89D2-2A0C74366364}"/>
                </a:ext>
              </a:extLst>
            </p:cNvPr>
            <p:cNvSpPr/>
            <p:nvPr/>
          </p:nvSpPr>
          <p:spPr bwMode="auto">
            <a:xfrm>
              <a:off x="8775974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4" name="Freeform 224">
              <a:extLst>
                <a:ext uri="{FF2B5EF4-FFF2-40B4-BE49-F238E27FC236}">
                  <a16:creationId xmlns:a16="http://schemas.microsoft.com/office/drawing/2014/main" id="{06127865-F745-4C58-B4E1-05B4E0FB343A}"/>
                </a:ext>
              </a:extLst>
            </p:cNvPr>
            <p:cNvSpPr/>
            <p:nvPr/>
          </p:nvSpPr>
          <p:spPr bwMode="auto">
            <a:xfrm>
              <a:off x="11220160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B9BD5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5" name="Freeform 225">
              <a:extLst>
                <a:ext uri="{FF2B5EF4-FFF2-40B4-BE49-F238E27FC236}">
                  <a16:creationId xmlns:a16="http://schemas.microsoft.com/office/drawing/2014/main" id="{1AE8A045-4300-4CD7-9369-60650243AC53}"/>
                </a:ext>
              </a:extLst>
            </p:cNvPr>
            <p:cNvSpPr/>
            <p:nvPr/>
          </p:nvSpPr>
          <p:spPr bwMode="auto">
            <a:xfrm>
              <a:off x="11220160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6" name="Freeform 226">
              <a:extLst>
                <a:ext uri="{FF2B5EF4-FFF2-40B4-BE49-F238E27FC236}">
                  <a16:creationId xmlns:a16="http://schemas.microsoft.com/office/drawing/2014/main" id="{F7885AED-DA34-442B-94AC-E2BDBBBA761B}"/>
                </a:ext>
              </a:extLst>
            </p:cNvPr>
            <p:cNvSpPr/>
            <p:nvPr/>
          </p:nvSpPr>
          <p:spPr bwMode="auto">
            <a:xfrm>
              <a:off x="10850860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7" name="Freeform 227">
              <a:extLst>
                <a:ext uri="{FF2B5EF4-FFF2-40B4-BE49-F238E27FC236}">
                  <a16:creationId xmlns:a16="http://schemas.microsoft.com/office/drawing/2014/main" id="{0CA2DEA9-0D3A-4B07-896D-07599DC4D3E8}"/>
                </a:ext>
              </a:extLst>
            </p:cNvPr>
            <p:cNvSpPr/>
            <p:nvPr/>
          </p:nvSpPr>
          <p:spPr bwMode="auto">
            <a:xfrm>
              <a:off x="10850860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8" name="Freeform 228">
              <a:extLst>
                <a:ext uri="{FF2B5EF4-FFF2-40B4-BE49-F238E27FC236}">
                  <a16:creationId xmlns:a16="http://schemas.microsoft.com/office/drawing/2014/main" id="{C4E3F989-09CE-495C-BDAF-09BC228C6827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9" name="Freeform 229">
              <a:extLst>
                <a:ext uri="{FF2B5EF4-FFF2-40B4-BE49-F238E27FC236}">
                  <a16:creationId xmlns:a16="http://schemas.microsoft.com/office/drawing/2014/main" id="{8BBF4EA9-16EC-45DE-A487-635F4E9F5521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0" name="Freeform 230">
              <a:extLst>
                <a:ext uri="{FF2B5EF4-FFF2-40B4-BE49-F238E27FC236}">
                  <a16:creationId xmlns:a16="http://schemas.microsoft.com/office/drawing/2014/main" id="{F34AB56F-70F9-45B9-A6D6-372D79D779CD}"/>
                </a:ext>
              </a:extLst>
            </p:cNvPr>
            <p:cNvSpPr/>
            <p:nvPr/>
          </p:nvSpPr>
          <p:spPr bwMode="auto">
            <a:xfrm>
              <a:off x="6088835" y="2293651"/>
              <a:ext cx="1326563" cy="1151688"/>
            </a:xfrm>
            <a:custGeom>
              <a:avLst/>
              <a:gdLst>
                <a:gd name="T0" fmla="*/ 413 w 1657"/>
                <a:gd name="T1" fmla="*/ 1433 h 1433"/>
                <a:gd name="T2" fmla="*/ 0 w 1657"/>
                <a:gd name="T3" fmla="*/ 715 h 1433"/>
                <a:gd name="T4" fmla="*/ 413 w 1657"/>
                <a:gd name="T5" fmla="*/ 0 h 1433"/>
                <a:gd name="T6" fmla="*/ 1243 w 1657"/>
                <a:gd name="T7" fmla="*/ 0 h 1433"/>
                <a:gd name="T8" fmla="*/ 1657 w 1657"/>
                <a:gd name="T9" fmla="*/ 715 h 1433"/>
                <a:gd name="T10" fmla="*/ 1243 w 1657"/>
                <a:gd name="T11" fmla="*/ 1433 h 1433"/>
                <a:gd name="T12" fmla="*/ 413 w 1657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3">
                  <a:moveTo>
                    <a:pt x="413" y="1433"/>
                  </a:moveTo>
                  <a:lnTo>
                    <a:pt x="0" y="715"/>
                  </a:lnTo>
                  <a:lnTo>
                    <a:pt x="413" y="0"/>
                  </a:lnTo>
                  <a:lnTo>
                    <a:pt x="1243" y="0"/>
                  </a:lnTo>
                  <a:lnTo>
                    <a:pt x="1657" y="715"/>
                  </a:lnTo>
                  <a:lnTo>
                    <a:pt x="1243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1" name="Freeform 231">
              <a:extLst>
                <a:ext uri="{FF2B5EF4-FFF2-40B4-BE49-F238E27FC236}">
                  <a16:creationId xmlns:a16="http://schemas.microsoft.com/office/drawing/2014/main" id="{7DAFDBED-8814-4241-914C-9C48E594E723}"/>
                </a:ext>
              </a:extLst>
            </p:cNvPr>
            <p:cNvSpPr/>
            <p:nvPr/>
          </p:nvSpPr>
          <p:spPr bwMode="auto">
            <a:xfrm>
              <a:off x="9067527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2" name="Freeform 232">
              <a:extLst>
                <a:ext uri="{FF2B5EF4-FFF2-40B4-BE49-F238E27FC236}">
                  <a16:creationId xmlns:a16="http://schemas.microsoft.com/office/drawing/2014/main" id="{E497D228-EEF3-4EC2-A996-BA5261A716FB}"/>
                </a:ext>
              </a:extLst>
            </p:cNvPr>
            <p:cNvSpPr/>
            <p:nvPr/>
          </p:nvSpPr>
          <p:spPr bwMode="auto">
            <a:xfrm>
              <a:off x="9067527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3" name="Freeform 233">
              <a:extLst>
                <a:ext uri="{FF2B5EF4-FFF2-40B4-BE49-F238E27FC236}">
                  <a16:creationId xmlns:a16="http://schemas.microsoft.com/office/drawing/2014/main" id="{E8D46C12-4790-44DA-88E4-DC5569D988DF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4" name="Freeform 234">
              <a:extLst>
                <a:ext uri="{FF2B5EF4-FFF2-40B4-BE49-F238E27FC236}">
                  <a16:creationId xmlns:a16="http://schemas.microsoft.com/office/drawing/2014/main" id="{E754B55C-63DF-44F1-BE8C-3054818F16B0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5" name="Freeform 235">
              <a:extLst>
                <a:ext uri="{FF2B5EF4-FFF2-40B4-BE49-F238E27FC236}">
                  <a16:creationId xmlns:a16="http://schemas.microsoft.com/office/drawing/2014/main" id="{41AB133B-E018-4B5E-A3F1-ADF552C374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17116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close/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6" name="Freeform 236">
              <a:extLst>
                <a:ext uri="{FF2B5EF4-FFF2-40B4-BE49-F238E27FC236}">
                  <a16:creationId xmlns:a16="http://schemas.microsoft.com/office/drawing/2014/main" id="{8C8FB445-36A7-4F17-BCC4-863750D12E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17116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7" name="Freeform 237">
              <a:extLst>
                <a:ext uri="{FF2B5EF4-FFF2-40B4-BE49-F238E27FC236}">
                  <a16:creationId xmlns:a16="http://schemas.microsoft.com/office/drawing/2014/main" id="{2E8FD0ED-7F6B-4692-A53F-DCED6C855FC8}"/>
                </a:ext>
              </a:extLst>
            </p:cNvPr>
            <p:cNvSpPr/>
            <p:nvPr/>
          </p:nvSpPr>
          <p:spPr bwMode="auto">
            <a:xfrm>
              <a:off x="10112258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8" name="Freeform 238">
              <a:extLst>
                <a:ext uri="{FF2B5EF4-FFF2-40B4-BE49-F238E27FC236}">
                  <a16:creationId xmlns:a16="http://schemas.microsoft.com/office/drawing/2014/main" id="{0884BEF9-EFD6-49EF-A4A2-0BC41FF30899}"/>
                </a:ext>
              </a:extLst>
            </p:cNvPr>
            <p:cNvSpPr/>
            <p:nvPr/>
          </p:nvSpPr>
          <p:spPr bwMode="auto">
            <a:xfrm>
              <a:off x="10112258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9" name="Freeform 239">
              <a:extLst>
                <a:ext uri="{FF2B5EF4-FFF2-40B4-BE49-F238E27FC236}">
                  <a16:creationId xmlns:a16="http://schemas.microsoft.com/office/drawing/2014/main" id="{EB69E841-F74F-4A96-82BE-1CBA35AE8F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close/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0" name="Freeform 240">
              <a:extLst>
                <a:ext uri="{FF2B5EF4-FFF2-40B4-BE49-F238E27FC236}">
                  <a16:creationId xmlns:a16="http://schemas.microsoft.com/office/drawing/2014/main" id="{62F155A6-A3D6-449B-9B11-B2E6BF29AA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1" name="Freeform 241">
              <a:extLst>
                <a:ext uri="{FF2B5EF4-FFF2-40B4-BE49-F238E27FC236}">
                  <a16:creationId xmlns:a16="http://schemas.microsoft.com/office/drawing/2014/main" id="{B9706B50-4543-4545-A6B3-EBA7604DF2F0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2" name="Freeform 242">
              <a:extLst>
                <a:ext uri="{FF2B5EF4-FFF2-40B4-BE49-F238E27FC236}">
                  <a16:creationId xmlns:a16="http://schemas.microsoft.com/office/drawing/2014/main" id="{87AC80FB-8C44-494D-BCBC-25305C7A8624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3" name="Freeform 243">
              <a:extLst>
                <a:ext uri="{FF2B5EF4-FFF2-40B4-BE49-F238E27FC236}">
                  <a16:creationId xmlns:a16="http://schemas.microsoft.com/office/drawing/2014/main" id="{B65FA88A-78CD-4F01-94C4-D0139DB1CDCC}"/>
                </a:ext>
              </a:extLst>
            </p:cNvPr>
            <p:cNvSpPr/>
            <p:nvPr/>
          </p:nvSpPr>
          <p:spPr bwMode="auto">
            <a:xfrm>
              <a:off x="7084968" y="2862209"/>
              <a:ext cx="1326566" cy="1151684"/>
            </a:xfrm>
            <a:custGeom>
              <a:avLst/>
              <a:gdLst>
                <a:gd name="T0" fmla="*/ 413 w 1656"/>
                <a:gd name="T1" fmla="*/ 1433 h 1433"/>
                <a:gd name="T2" fmla="*/ 0 w 1656"/>
                <a:gd name="T3" fmla="*/ 718 h 1433"/>
                <a:gd name="T4" fmla="*/ 413 w 1656"/>
                <a:gd name="T5" fmla="*/ 0 h 1433"/>
                <a:gd name="T6" fmla="*/ 1240 w 1656"/>
                <a:gd name="T7" fmla="*/ 0 h 1433"/>
                <a:gd name="T8" fmla="*/ 1656 w 1656"/>
                <a:gd name="T9" fmla="*/ 718 h 1433"/>
                <a:gd name="T10" fmla="*/ 1240 w 1656"/>
                <a:gd name="T11" fmla="*/ 1433 h 1433"/>
                <a:gd name="T12" fmla="*/ 413 w 1656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3">
                  <a:moveTo>
                    <a:pt x="413" y="1433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4" name="Freeform 244">
              <a:extLst>
                <a:ext uri="{FF2B5EF4-FFF2-40B4-BE49-F238E27FC236}">
                  <a16:creationId xmlns:a16="http://schemas.microsoft.com/office/drawing/2014/main" id="{FEED6743-7CB6-4AEA-A315-6C5BEB0B2339}"/>
                </a:ext>
              </a:extLst>
            </p:cNvPr>
            <p:cNvSpPr/>
            <p:nvPr/>
          </p:nvSpPr>
          <p:spPr bwMode="auto">
            <a:xfrm>
              <a:off x="7366802" y="3114900"/>
              <a:ext cx="646276" cy="651164"/>
            </a:xfrm>
            <a:custGeom>
              <a:avLst/>
              <a:gdLst>
                <a:gd name="T0" fmla="*/ 806 w 806"/>
                <a:gd name="T1" fmla="*/ 555 h 809"/>
                <a:gd name="T2" fmla="*/ 555 w 806"/>
                <a:gd name="T3" fmla="*/ 555 h 809"/>
                <a:gd name="T4" fmla="*/ 555 w 806"/>
                <a:gd name="T5" fmla="*/ 809 h 809"/>
                <a:gd name="T6" fmla="*/ 251 w 806"/>
                <a:gd name="T7" fmla="*/ 809 h 809"/>
                <a:gd name="T8" fmla="*/ 251 w 806"/>
                <a:gd name="T9" fmla="*/ 555 h 809"/>
                <a:gd name="T10" fmla="*/ 0 w 806"/>
                <a:gd name="T11" fmla="*/ 555 h 809"/>
                <a:gd name="T12" fmla="*/ 0 w 806"/>
                <a:gd name="T13" fmla="*/ 254 h 809"/>
                <a:gd name="T14" fmla="*/ 251 w 806"/>
                <a:gd name="T15" fmla="*/ 254 h 809"/>
                <a:gd name="T16" fmla="*/ 251 w 806"/>
                <a:gd name="T17" fmla="*/ 0 h 809"/>
                <a:gd name="T18" fmla="*/ 555 w 806"/>
                <a:gd name="T19" fmla="*/ 0 h 809"/>
                <a:gd name="T20" fmla="*/ 555 w 806"/>
                <a:gd name="T21" fmla="*/ 254 h 809"/>
                <a:gd name="T22" fmla="*/ 806 w 806"/>
                <a:gd name="T23" fmla="*/ 254 h 809"/>
                <a:gd name="T24" fmla="*/ 806 w 806"/>
                <a:gd name="T25" fmla="*/ 555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6" h="809">
                  <a:moveTo>
                    <a:pt x="806" y="555"/>
                  </a:moveTo>
                  <a:lnTo>
                    <a:pt x="555" y="555"/>
                  </a:lnTo>
                  <a:lnTo>
                    <a:pt x="555" y="809"/>
                  </a:lnTo>
                  <a:lnTo>
                    <a:pt x="251" y="809"/>
                  </a:lnTo>
                  <a:lnTo>
                    <a:pt x="251" y="555"/>
                  </a:lnTo>
                  <a:lnTo>
                    <a:pt x="0" y="555"/>
                  </a:lnTo>
                  <a:lnTo>
                    <a:pt x="0" y="254"/>
                  </a:lnTo>
                  <a:lnTo>
                    <a:pt x="251" y="254"/>
                  </a:lnTo>
                  <a:lnTo>
                    <a:pt x="251" y="0"/>
                  </a:lnTo>
                  <a:lnTo>
                    <a:pt x="555" y="0"/>
                  </a:lnTo>
                  <a:lnTo>
                    <a:pt x="555" y="254"/>
                  </a:lnTo>
                  <a:lnTo>
                    <a:pt x="806" y="254"/>
                  </a:lnTo>
                  <a:lnTo>
                    <a:pt x="806" y="555"/>
                  </a:ln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5" name="Freeform 245">
              <a:extLst>
                <a:ext uri="{FF2B5EF4-FFF2-40B4-BE49-F238E27FC236}">
                  <a16:creationId xmlns:a16="http://schemas.microsoft.com/office/drawing/2014/main" id="{1127AF60-735A-431E-BAA7-97F34EC085AA}"/>
                </a:ext>
              </a:extLst>
            </p:cNvPr>
            <p:cNvSpPr/>
            <p:nvPr/>
          </p:nvSpPr>
          <p:spPr bwMode="auto">
            <a:xfrm>
              <a:off x="8003360" y="3425904"/>
              <a:ext cx="1355718" cy="1171122"/>
            </a:xfrm>
            <a:custGeom>
              <a:avLst/>
              <a:gdLst>
                <a:gd name="T0" fmla="*/ 1259 w 1686"/>
                <a:gd name="T1" fmla="*/ 1463 h 1463"/>
                <a:gd name="T2" fmla="*/ 424 w 1686"/>
                <a:gd name="T3" fmla="*/ 1463 h 1463"/>
                <a:gd name="T4" fmla="*/ 0 w 1686"/>
                <a:gd name="T5" fmla="*/ 731 h 1463"/>
                <a:gd name="T6" fmla="*/ 424 w 1686"/>
                <a:gd name="T7" fmla="*/ 0 h 1463"/>
                <a:gd name="T8" fmla="*/ 1267 w 1686"/>
                <a:gd name="T9" fmla="*/ 0 h 1463"/>
                <a:gd name="T10" fmla="*/ 1686 w 1686"/>
                <a:gd name="T11" fmla="*/ 723 h 1463"/>
                <a:gd name="T12" fmla="*/ 1657 w 1686"/>
                <a:gd name="T13" fmla="*/ 739 h 1463"/>
                <a:gd name="T14" fmla="*/ 1249 w 1686"/>
                <a:gd name="T15" fmla="*/ 32 h 1463"/>
                <a:gd name="T16" fmla="*/ 443 w 1686"/>
                <a:gd name="T17" fmla="*/ 32 h 1463"/>
                <a:gd name="T18" fmla="*/ 37 w 1686"/>
                <a:gd name="T19" fmla="*/ 731 h 1463"/>
                <a:gd name="T20" fmla="*/ 443 w 1686"/>
                <a:gd name="T21" fmla="*/ 1431 h 1463"/>
                <a:gd name="T22" fmla="*/ 1259 w 1686"/>
                <a:gd name="T23" fmla="*/ 1431 h 1463"/>
                <a:gd name="T24" fmla="*/ 1259 w 1686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6" h="1463">
                  <a:moveTo>
                    <a:pt x="1259" y="1463"/>
                  </a:moveTo>
                  <a:lnTo>
                    <a:pt x="424" y="1463"/>
                  </a:lnTo>
                  <a:lnTo>
                    <a:pt x="0" y="731"/>
                  </a:lnTo>
                  <a:lnTo>
                    <a:pt x="424" y="0"/>
                  </a:lnTo>
                  <a:lnTo>
                    <a:pt x="1267" y="0"/>
                  </a:lnTo>
                  <a:lnTo>
                    <a:pt x="1686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3" y="32"/>
                  </a:lnTo>
                  <a:lnTo>
                    <a:pt x="37" y="731"/>
                  </a:lnTo>
                  <a:lnTo>
                    <a:pt x="443" y="1431"/>
                  </a:lnTo>
                  <a:lnTo>
                    <a:pt x="1259" y="1431"/>
                  </a:lnTo>
                  <a:lnTo>
                    <a:pt x="1259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6" name="Oval 246">
              <a:extLst>
                <a:ext uri="{FF2B5EF4-FFF2-40B4-BE49-F238E27FC236}">
                  <a16:creationId xmlns:a16="http://schemas.microsoft.com/office/drawing/2014/main" id="{27C61DFF-6805-420F-AE9A-88B202559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7" name="Oval 247">
              <a:extLst>
                <a:ext uri="{FF2B5EF4-FFF2-40B4-BE49-F238E27FC236}">
                  <a16:creationId xmlns:a16="http://schemas.microsoft.com/office/drawing/2014/main" id="{77D31FBE-E478-4D20-A13C-5B6EDBD69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8" name="Oval 248">
              <a:extLst>
                <a:ext uri="{FF2B5EF4-FFF2-40B4-BE49-F238E27FC236}">
                  <a16:creationId xmlns:a16="http://schemas.microsoft.com/office/drawing/2014/main" id="{5E0A176E-3B87-4EC2-B30A-2C15BD908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380" y="3367589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9" name="Oval 249">
              <a:extLst>
                <a:ext uri="{FF2B5EF4-FFF2-40B4-BE49-F238E27FC236}">
                  <a16:creationId xmlns:a16="http://schemas.microsoft.com/office/drawing/2014/main" id="{2512A805-661F-4323-89C3-BF7F1BB46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380" y="4509554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0" name="Oval 250">
              <a:extLst>
                <a:ext uri="{FF2B5EF4-FFF2-40B4-BE49-F238E27FC236}">
                  <a16:creationId xmlns:a16="http://schemas.microsoft.com/office/drawing/2014/main" id="{B2E34D2F-5908-4F35-B28C-46F0C2AAB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6" y="3367590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1" name="Oval 251">
              <a:extLst>
                <a:ext uri="{FF2B5EF4-FFF2-40B4-BE49-F238E27FC236}">
                  <a16:creationId xmlns:a16="http://schemas.microsoft.com/office/drawing/2014/main" id="{130E76A5-33F1-4FB0-A88C-64917C688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0904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2" name="Freeform 252">
              <a:extLst>
                <a:ext uri="{FF2B5EF4-FFF2-40B4-BE49-F238E27FC236}">
                  <a16:creationId xmlns:a16="http://schemas.microsoft.com/office/drawing/2014/main" id="{2330B498-E099-44B2-A482-05FD342C4E7E}"/>
                </a:ext>
              </a:extLst>
            </p:cNvPr>
            <p:cNvSpPr/>
            <p:nvPr/>
          </p:nvSpPr>
          <p:spPr bwMode="auto">
            <a:xfrm>
              <a:off x="9062669" y="1700801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29 h 739"/>
                <a:gd name="T4" fmla="*/ 438 w 1681"/>
                <a:gd name="T5" fmla="*/ 29 h 739"/>
                <a:gd name="T6" fmla="*/ 27 w 1681"/>
                <a:gd name="T7" fmla="*/ 739 h 739"/>
                <a:gd name="T8" fmla="*/ 0 w 1681"/>
                <a:gd name="T9" fmla="*/ 723 h 739"/>
                <a:gd name="T10" fmla="*/ 419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29"/>
                  </a:lnTo>
                  <a:lnTo>
                    <a:pt x="438" y="29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9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3" name="Oval 253">
              <a:extLst>
                <a:ext uri="{FF2B5EF4-FFF2-40B4-BE49-F238E27FC236}">
                  <a16:creationId xmlns:a16="http://schemas.microsoft.com/office/drawing/2014/main" id="{B8497D77-95A0-4A9B-BAF1-7B8EFEC4D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8" y="2215901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4" name="Oval 254">
              <a:extLst>
                <a:ext uri="{FF2B5EF4-FFF2-40B4-BE49-F238E27FC236}">
                  <a16:creationId xmlns:a16="http://schemas.microsoft.com/office/drawing/2014/main" id="{BBF4A3E1-6BA2-4B05-9A13-9A825DFDE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4657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5" name="Oval 255">
              <a:extLst>
                <a:ext uri="{FF2B5EF4-FFF2-40B4-BE49-F238E27FC236}">
                  <a16:creationId xmlns:a16="http://schemas.microsoft.com/office/drawing/2014/main" id="{895F6BA0-EB84-4E4B-8849-DAEABC762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6" name="Oval 256">
              <a:extLst>
                <a:ext uri="{FF2B5EF4-FFF2-40B4-BE49-F238E27FC236}">
                  <a16:creationId xmlns:a16="http://schemas.microsoft.com/office/drawing/2014/main" id="{51AAD51B-D10D-4700-9D58-91ABF364A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7" name="Oval 257">
              <a:extLst>
                <a:ext uri="{FF2B5EF4-FFF2-40B4-BE49-F238E27FC236}">
                  <a16:creationId xmlns:a16="http://schemas.microsoft.com/office/drawing/2014/main" id="{A2B5D617-662B-4BC6-A1FB-3A9BD52FA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8" name="Oval 258">
              <a:extLst>
                <a:ext uri="{FF2B5EF4-FFF2-40B4-BE49-F238E27FC236}">
                  <a16:creationId xmlns:a16="http://schemas.microsoft.com/office/drawing/2014/main" id="{0EE1BE2A-B37C-4F08-B0F5-15A5660D2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9" name="Freeform 259">
              <a:extLst>
                <a:ext uri="{FF2B5EF4-FFF2-40B4-BE49-F238E27FC236}">
                  <a16:creationId xmlns:a16="http://schemas.microsoft.com/office/drawing/2014/main" id="{E2CC15A8-ABEE-49E8-BE71-02CE93B07404}"/>
                </a:ext>
              </a:extLst>
            </p:cNvPr>
            <p:cNvSpPr/>
            <p:nvPr/>
          </p:nvSpPr>
          <p:spPr bwMode="auto">
            <a:xfrm>
              <a:off x="10107398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4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4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0" name="Oval 260">
              <a:extLst>
                <a:ext uri="{FF2B5EF4-FFF2-40B4-BE49-F238E27FC236}">
                  <a16:creationId xmlns:a16="http://schemas.microsoft.com/office/drawing/2014/main" id="{DE94F930-1F46-4784-83DF-022396D96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4657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1" name="Freeform 261">
              <a:extLst>
                <a:ext uri="{FF2B5EF4-FFF2-40B4-BE49-F238E27FC236}">
                  <a16:creationId xmlns:a16="http://schemas.microsoft.com/office/drawing/2014/main" id="{C2FB91FA-3A9E-431F-AFAA-D3A8DB39C965}"/>
                </a:ext>
              </a:extLst>
            </p:cNvPr>
            <p:cNvSpPr/>
            <p:nvPr/>
          </p:nvSpPr>
          <p:spPr bwMode="auto">
            <a:xfrm>
              <a:off x="6025660" y="3435622"/>
              <a:ext cx="354724" cy="587990"/>
            </a:xfrm>
            <a:custGeom>
              <a:avLst/>
              <a:gdLst>
                <a:gd name="T0" fmla="*/ 27 w 440"/>
                <a:gd name="T1" fmla="*/ 732 h 732"/>
                <a:gd name="T2" fmla="*/ 0 w 440"/>
                <a:gd name="T3" fmla="*/ 716 h 732"/>
                <a:gd name="T4" fmla="*/ 411 w 440"/>
                <a:gd name="T5" fmla="*/ 0 h 732"/>
                <a:gd name="T6" fmla="*/ 440 w 440"/>
                <a:gd name="T7" fmla="*/ 16 h 732"/>
                <a:gd name="T8" fmla="*/ 27 w 440"/>
                <a:gd name="T9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2">
                  <a:moveTo>
                    <a:pt x="27" y="732"/>
                  </a:moveTo>
                  <a:lnTo>
                    <a:pt x="0" y="716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2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2" name="Oval 262">
              <a:extLst>
                <a:ext uri="{FF2B5EF4-FFF2-40B4-BE49-F238E27FC236}">
                  <a16:creationId xmlns:a16="http://schemas.microsoft.com/office/drawing/2014/main" id="{A3E82866-772B-4D1F-916D-871725BB2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1086" y="3945860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3" name="Oval 263">
              <a:extLst>
                <a:ext uri="{FF2B5EF4-FFF2-40B4-BE49-F238E27FC236}">
                  <a16:creationId xmlns:a16="http://schemas.microsoft.com/office/drawing/2014/main" id="{28092C9E-DF5D-4C3A-B637-1B90973D4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4679" y="3372448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4" name="Freeform 264">
              <a:extLst>
                <a:ext uri="{FF2B5EF4-FFF2-40B4-BE49-F238E27FC236}">
                  <a16:creationId xmlns:a16="http://schemas.microsoft.com/office/drawing/2014/main" id="{0B2A4FFD-7D8C-465F-9FF1-FD6EDC570BE4}"/>
                </a:ext>
              </a:extLst>
            </p:cNvPr>
            <p:cNvSpPr/>
            <p:nvPr/>
          </p:nvSpPr>
          <p:spPr bwMode="auto">
            <a:xfrm>
              <a:off x="10991774" y="2847628"/>
              <a:ext cx="354724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5" name="Oval 265">
              <a:extLst>
                <a:ext uri="{FF2B5EF4-FFF2-40B4-BE49-F238E27FC236}">
                  <a16:creationId xmlns:a16="http://schemas.microsoft.com/office/drawing/2014/main" id="{ACCB1E9D-3FB6-4F1C-9E09-7E4C749AF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6" name="Oval 266">
              <a:extLst>
                <a:ext uri="{FF2B5EF4-FFF2-40B4-BE49-F238E27FC236}">
                  <a16:creationId xmlns:a16="http://schemas.microsoft.com/office/drawing/2014/main" id="{EC3820F7-4578-4BD2-93C3-5B4A6EB8B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90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7" name="Freeform 267">
              <a:extLst>
                <a:ext uri="{FF2B5EF4-FFF2-40B4-BE49-F238E27FC236}">
                  <a16:creationId xmlns:a16="http://schemas.microsoft.com/office/drawing/2014/main" id="{BE4B32D7-4044-41C1-A84A-FE18CD3A2800}"/>
                </a:ext>
              </a:extLst>
            </p:cNvPr>
            <p:cNvSpPr/>
            <p:nvPr/>
          </p:nvSpPr>
          <p:spPr bwMode="auto">
            <a:xfrm>
              <a:off x="8115122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8" name="Oval 268">
              <a:extLst>
                <a:ext uri="{FF2B5EF4-FFF2-40B4-BE49-F238E27FC236}">
                  <a16:creationId xmlns:a16="http://schemas.microsoft.com/office/drawing/2014/main" id="{6A974A61-C566-4305-8A7A-E2AC5E8AB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9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9" name="Oval 269">
              <a:extLst>
                <a:ext uri="{FF2B5EF4-FFF2-40B4-BE49-F238E27FC236}">
                  <a16:creationId xmlns:a16="http://schemas.microsoft.com/office/drawing/2014/main" id="{759F1154-520E-4B91-A440-AA9A7CD37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8929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0" name="Freeform 270">
              <a:extLst>
                <a:ext uri="{FF2B5EF4-FFF2-40B4-BE49-F238E27FC236}">
                  <a16:creationId xmlns:a16="http://schemas.microsoft.com/office/drawing/2014/main" id="{B5C4848A-C19A-4FBE-A262-E905EA937395}"/>
                </a:ext>
              </a:extLst>
            </p:cNvPr>
            <p:cNvSpPr/>
            <p:nvPr/>
          </p:nvSpPr>
          <p:spPr bwMode="auto">
            <a:xfrm>
              <a:off x="8115122" y="553975"/>
              <a:ext cx="349863" cy="587993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1" name="Oval 271">
              <a:extLst>
                <a:ext uri="{FF2B5EF4-FFF2-40B4-BE49-F238E27FC236}">
                  <a16:creationId xmlns:a16="http://schemas.microsoft.com/office/drawing/2014/main" id="{71E60EA8-2384-4FBA-AEF2-6B4A7FB40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490805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2" name="Freeform 272">
              <a:extLst>
                <a:ext uri="{FF2B5EF4-FFF2-40B4-BE49-F238E27FC236}">
                  <a16:creationId xmlns:a16="http://schemas.microsoft.com/office/drawing/2014/main" id="{E994EC1C-8760-4D39-8360-445832F4E6F1}"/>
                </a:ext>
              </a:extLst>
            </p:cNvPr>
            <p:cNvSpPr/>
            <p:nvPr/>
          </p:nvSpPr>
          <p:spPr bwMode="auto">
            <a:xfrm>
              <a:off x="6025662" y="1710520"/>
              <a:ext cx="354724" cy="583132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3" name="Oval 273">
              <a:extLst>
                <a:ext uri="{FF2B5EF4-FFF2-40B4-BE49-F238E27FC236}">
                  <a16:creationId xmlns:a16="http://schemas.microsoft.com/office/drawing/2014/main" id="{62315CD9-3087-4AB3-BD40-FAD74711E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4679" y="2220764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4" name="Oval 274">
              <a:extLst>
                <a:ext uri="{FF2B5EF4-FFF2-40B4-BE49-F238E27FC236}">
                  <a16:creationId xmlns:a16="http://schemas.microsoft.com/office/drawing/2014/main" id="{0EBBBDEA-66A5-4916-8AA7-2EAA8AA9B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1086" y="1647349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5" name="Freeform 275">
              <a:extLst>
                <a:ext uri="{FF2B5EF4-FFF2-40B4-BE49-F238E27FC236}">
                  <a16:creationId xmlns:a16="http://schemas.microsoft.com/office/drawing/2014/main" id="{A2E158C8-2D02-47E3-95FF-DD591C33E284}"/>
                </a:ext>
              </a:extLst>
            </p:cNvPr>
            <p:cNvSpPr/>
            <p:nvPr/>
          </p:nvSpPr>
          <p:spPr bwMode="auto">
            <a:xfrm>
              <a:off x="7070394" y="2857347"/>
              <a:ext cx="1005855" cy="1171125"/>
            </a:xfrm>
            <a:custGeom>
              <a:avLst/>
              <a:gdLst>
                <a:gd name="T0" fmla="*/ 1256 w 1256"/>
                <a:gd name="T1" fmla="*/ 1463 h 1463"/>
                <a:gd name="T2" fmla="*/ 421 w 1256"/>
                <a:gd name="T3" fmla="*/ 1463 h 1463"/>
                <a:gd name="T4" fmla="*/ 0 w 1256"/>
                <a:gd name="T5" fmla="*/ 731 h 1463"/>
                <a:gd name="T6" fmla="*/ 421 w 1256"/>
                <a:gd name="T7" fmla="*/ 0 h 1463"/>
                <a:gd name="T8" fmla="*/ 1256 w 1256"/>
                <a:gd name="T9" fmla="*/ 0 h 1463"/>
                <a:gd name="T10" fmla="*/ 1256 w 1256"/>
                <a:gd name="T11" fmla="*/ 32 h 1463"/>
                <a:gd name="T12" fmla="*/ 440 w 1256"/>
                <a:gd name="T13" fmla="*/ 32 h 1463"/>
                <a:gd name="T14" fmla="*/ 37 w 1256"/>
                <a:gd name="T15" fmla="*/ 731 h 1463"/>
                <a:gd name="T16" fmla="*/ 440 w 1256"/>
                <a:gd name="T17" fmla="*/ 1431 h 1463"/>
                <a:gd name="T18" fmla="*/ 1256 w 1256"/>
                <a:gd name="T19" fmla="*/ 1431 h 1463"/>
                <a:gd name="T20" fmla="*/ 1256 w 1256"/>
                <a:gd name="T21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6" h="1463">
                  <a:moveTo>
                    <a:pt x="1256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56" y="0"/>
                  </a:lnTo>
                  <a:lnTo>
                    <a:pt x="1256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6" y="1431"/>
                  </a:lnTo>
                  <a:lnTo>
                    <a:pt x="1256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6" name="Oval 276">
              <a:extLst>
                <a:ext uri="{FF2B5EF4-FFF2-40B4-BE49-F238E27FC236}">
                  <a16:creationId xmlns:a16="http://schemas.microsoft.com/office/drawing/2014/main" id="{FF055BF5-7B82-49E3-BC78-42FAA7E37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2365" y="3372447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7" name="Oval 277">
              <a:extLst>
                <a:ext uri="{FF2B5EF4-FFF2-40B4-BE49-F238E27FC236}">
                  <a16:creationId xmlns:a16="http://schemas.microsoft.com/office/drawing/2014/main" id="{4C13F427-FF71-4F09-8FF2-65DE79649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7648" y="2789315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8" name="Oval 278">
              <a:extLst>
                <a:ext uri="{FF2B5EF4-FFF2-40B4-BE49-F238E27FC236}">
                  <a16:creationId xmlns:a16="http://schemas.microsoft.com/office/drawing/2014/main" id="{162B2BAA-762C-424D-848A-7986DFA99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7648" y="394100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9" name="Oval 279">
              <a:extLst>
                <a:ext uri="{FF2B5EF4-FFF2-40B4-BE49-F238E27FC236}">
                  <a16:creationId xmlns:a16="http://schemas.microsoft.com/office/drawing/2014/main" id="{5088B114-3760-4B86-A8C7-3F79ED8813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278931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0" name="Freeform 280">
              <a:extLst>
                <a:ext uri="{FF2B5EF4-FFF2-40B4-BE49-F238E27FC236}">
                  <a16:creationId xmlns:a16="http://schemas.microsoft.com/office/drawing/2014/main" id="{23CACB73-D82F-4743-8A65-3C638C0B0F7C}"/>
                </a:ext>
              </a:extLst>
            </p:cNvPr>
            <p:cNvSpPr/>
            <p:nvPr/>
          </p:nvSpPr>
          <p:spPr bwMode="auto">
            <a:xfrm>
              <a:off x="8003362" y="2274214"/>
              <a:ext cx="1355718" cy="1166264"/>
            </a:xfrm>
            <a:custGeom>
              <a:avLst/>
              <a:gdLst>
                <a:gd name="T0" fmla="*/ 416 w 1683"/>
                <a:gd name="T1" fmla="*/ 1455 h 1455"/>
                <a:gd name="T2" fmla="*/ 0 w 1683"/>
                <a:gd name="T3" fmla="*/ 731 h 1455"/>
                <a:gd name="T4" fmla="*/ 421 w 1683"/>
                <a:gd name="T5" fmla="*/ 0 h 1455"/>
                <a:gd name="T6" fmla="*/ 1264 w 1683"/>
                <a:gd name="T7" fmla="*/ 0 h 1455"/>
                <a:gd name="T8" fmla="*/ 1683 w 1683"/>
                <a:gd name="T9" fmla="*/ 723 h 1455"/>
                <a:gd name="T10" fmla="*/ 1654 w 1683"/>
                <a:gd name="T11" fmla="*/ 739 h 1455"/>
                <a:gd name="T12" fmla="*/ 1246 w 1683"/>
                <a:gd name="T13" fmla="*/ 32 h 1455"/>
                <a:gd name="T14" fmla="*/ 440 w 1683"/>
                <a:gd name="T15" fmla="*/ 32 h 1455"/>
                <a:gd name="T16" fmla="*/ 34 w 1683"/>
                <a:gd name="T17" fmla="*/ 731 h 1455"/>
                <a:gd name="T18" fmla="*/ 442 w 1683"/>
                <a:gd name="T19" fmla="*/ 1439 h 1455"/>
                <a:gd name="T20" fmla="*/ 416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6" y="1455"/>
                  </a:moveTo>
                  <a:lnTo>
                    <a:pt x="0" y="731"/>
                  </a:lnTo>
                  <a:lnTo>
                    <a:pt x="421" y="0"/>
                  </a:lnTo>
                  <a:lnTo>
                    <a:pt x="1264" y="0"/>
                  </a:lnTo>
                  <a:lnTo>
                    <a:pt x="1683" y="723"/>
                  </a:lnTo>
                  <a:lnTo>
                    <a:pt x="1654" y="739"/>
                  </a:lnTo>
                  <a:lnTo>
                    <a:pt x="1246" y="32"/>
                  </a:lnTo>
                  <a:lnTo>
                    <a:pt x="440" y="32"/>
                  </a:lnTo>
                  <a:lnTo>
                    <a:pt x="34" y="731"/>
                  </a:lnTo>
                  <a:lnTo>
                    <a:pt x="442" y="1439"/>
                  </a:lnTo>
                  <a:lnTo>
                    <a:pt x="416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1" name="Oval 281">
              <a:extLst>
                <a:ext uri="{FF2B5EF4-FFF2-40B4-BE49-F238E27FC236}">
                  <a16:creationId xmlns:a16="http://schemas.microsoft.com/office/drawing/2014/main" id="{E7872FF6-1FF6-46A1-B638-8E51E42A4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382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2" name="Freeform 282">
              <a:extLst>
                <a:ext uri="{FF2B5EF4-FFF2-40B4-BE49-F238E27FC236}">
                  <a16:creationId xmlns:a16="http://schemas.microsoft.com/office/drawing/2014/main" id="{7DE4EB00-4AB8-4135-8991-E25EB3DC020E}"/>
                </a:ext>
              </a:extLst>
            </p:cNvPr>
            <p:cNvSpPr/>
            <p:nvPr/>
          </p:nvSpPr>
          <p:spPr bwMode="auto">
            <a:xfrm>
              <a:off x="7065534" y="1695942"/>
              <a:ext cx="1000997" cy="597709"/>
            </a:xfrm>
            <a:custGeom>
              <a:avLst/>
              <a:gdLst>
                <a:gd name="T0" fmla="*/ 27 w 1251"/>
                <a:gd name="T1" fmla="*/ 739 h 739"/>
                <a:gd name="T2" fmla="*/ 0 w 1251"/>
                <a:gd name="T3" fmla="*/ 723 h 739"/>
                <a:gd name="T4" fmla="*/ 416 w 1251"/>
                <a:gd name="T5" fmla="*/ 0 h 739"/>
                <a:gd name="T6" fmla="*/ 1251 w 1251"/>
                <a:gd name="T7" fmla="*/ 0 h 739"/>
                <a:gd name="T8" fmla="*/ 1251 w 1251"/>
                <a:gd name="T9" fmla="*/ 32 h 739"/>
                <a:gd name="T10" fmla="*/ 435 w 1251"/>
                <a:gd name="T11" fmla="*/ 32 h 739"/>
                <a:gd name="T12" fmla="*/ 27 w 1251"/>
                <a:gd name="T13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1" h="739">
                  <a:moveTo>
                    <a:pt x="27" y="739"/>
                  </a:moveTo>
                  <a:lnTo>
                    <a:pt x="0" y="723"/>
                  </a:lnTo>
                  <a:lnTo>
                    <a:pt x="416" y="0"/>
                  </a:lnTo>
                  <a:lnTo>
                    <a:pt x="1251" y="0"/>
                  </a:lnTo>
                  <a:lnTo>
                    <a:pt x="1251" y="32"/>
                  </a:lnTo>
                  <a:lnTo>
                    <a:pt x="435" y="32"/>
                  </a:lnTo>
                  <a:lnTo>
                    <a:pt x="27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3" name="Oval 283">
              <a:extLst>
                <a:ext uri="{FF2B5EF4-FFF2-40B4-BE49-F238E27FC236}">
                  <a16:creationId xmlns:a16="http://schemas.microsoft.com/office/drawing/2014/main" id="{35AD713E-5006-4FE8-8F6D-AE5D53BFE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7650" y="1642486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4" name="Freeform 284">
              <a:extLst>
                <a:ext uri="{FF2B5EF4-FFF2-40B4-BE49-F238E27FC236}">
                  <a16:creationId xmlns:a16="http://schemas.microsoft.com/office/drawing/2014/main" id="{C43C5949-BF7F-49E1-9D1D-31398C20958B}"/>
                </a:ext>
              </a:extLst>
            </p:cNvPr>
            <p:cNvSpPr/>
            <p:nvPr/>
          </p:nvSpPr>
          <p:spPr bwMode="auto">
            <a:xfrm>
              <a:off x="10044230" y="3425902"/>
              <a:ext cx="1350860" cy="1171122"/>
            </a:xfrm>
            <a:custGeom>
              <a:avLst/>
              <a:gdLst>
                <a:gd name="T0" fmla="*/ 1257 w 1683"/>
                <a:gd name="T1" fmla="*/ 1463 h 1463"/>
                <a:gd name="T2" fmla="*/ 421 w 1683"/>
                <a:gd name="T3" fmla="*/ 1463 h 1463"/>
                <a:gd name="T4" fmla="*/ 0 w 1683"/>
                <a:gd name="T5" fmla="*/ 731 h 1463"/>
                <a:gd name="T6" fmla="*/ 421 w 1683"/>
                <a:gd name="T7" fmla="*/ 0 h 1463"/>
                <a:gd name="T8" fmla="*/ 1267 w 1683"/>
                <a:gd name="T9" fmla="*/ 0 h 1463"/>
                <a:gd name="T10" fmla="*/ 1683 w 1683"/>
                <a:gd name="T11" fmla="*/ 723 h 1463"/>
                <a:gd name="T12" fmla="*/ 1657 w 1683"/>
                <a:gd name="T13" fmla="*/ 739 h 1463"/>
                <a:gd name="T14" fmla="*/ 1249 w 1683"/>
                <a:gd name="T15" fmla="*/ 32 h 1463"/>
                <a:gd name="T16" fmla="*/ 440 w 1683"/>
                <a:gd name="T17" fmla="*/ 32 h 1463"/>
                <a:gd name="T18" fmla="*/ 37 w 1683"/>
                <a:gd name="T19" fmla="*/ 731 h 1463"/>
                <a:gd name="T20" fmla="*/ 440 w 1683"/>
                <a:gd name="T21" fmla="*/ 1431 h 1463"/>
                <a:gd name="T22" fmla="*/ 1257 w 1683"/>
                <a:gd name="T23" fmla="*/ 1431 h 1463"/>
                <a:gd name="T24" fmla="*/ 1257 w 1683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3" h="1463">
                  <a:moveTo>
                    <a:pt x="1257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7" y="1431"/>
                  </a:lnTo>
                  <a:lnTo>
                    <a:pt x="1257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5" name="Oval 285">
              <a:extLst>
                <a:ext uri="{FF2B5EF4-FFF2-40B4-BE49-F238E27FC236}">
                  <a16:creationId xmlns:a16="http://schemas.microsoft.com/office/drawing/2014/main" id="{86E71E05-9B42-42C0-A0D4-A13ACF0D0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6" name="Oval 286">
              <a:extLst>
                <a:ext uri="{FF2B5EF4-FFF2-40B4-BE49-F238E27FC236}">
                  <a16:creationId xmlns:a16="http://schemas.microsoft.com/office/drawing/2014/main" id="{3B136298-45D0-44B2-B492-65EB41F94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88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7" name="Oval 287">
              <a:extLst>
                <a:ext uri="{FF2B5EF4-FFF2-40B4-BE49-F238E27FC236}">
                  <a16:creationId xmlns:a16="http://schemas.microsoft.com/office/drawing/2014/main" id="{0831E3B1-5813-492C-881A-5D4AB7AF3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8" name="Oval 288">
              <a:extLst>
                <a:ext uri="{FF2B5EF4-FFF2-40B4-BE49-F238E27FC236}">
                  <a16:creationId xmlns:a16="http://schemas.microsoft.com/office/drawing/2014/main" id="{006B7C95-2124-4552-85A4-3E71B7C49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9" name="Oval 289">
              <a:extLst>
                <a:ext uri="{FF2B5EF4-FFF2-40B4-BE49-F238E27FC236}">
                  <a16:creationId xmlns:a16="http://schemas.microsoft.com/office/drawing/2014/main" id="{5D4D546E-9A73-402F-B2F9-E3A1098C8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0" name="Freeform 290">
              <a:extLst>
                <a:ext uri="{FF2B5EF4-FFF2-40B4-BE49-F238E27FC236}">
                  <a16:creationId xmlns:a16="http://schemas.microsoft.com/office/drawing/2014/main" id="{E9052824-0146-47DB-A4ED-EEB7D1CC39A1}"/>
                </a:ext>
              </a:extLst>
            </p:cNvPr>
            <p:cNvSpPr/>
            <p:nvPr/>
          </p:nvSpPr>
          <p:spPr bwMode="auto">
            <a:xfrm>
              <a:off x="6025660" y="2279077"/>
              <a:ext cx="1346002" cy="592851"/>
            </a:xfrm>
            <a:custGeom>
              <a:avLst/>
              <a:gdLst>
                <a:gd name="T0" fmla="*/ 27 w 1678"/>
                <a:gd name="T1" fmla="*/ 740 h 740"/>
                <a:gd name="T2" fmla="*/ 0 w 1678"/>
                <a:gd name="T3" fmla="*/ 724 h 740"/>
                <a:gd name="T4" fmla="*/ 416 w 1678"/>
                <a:gd name="T5" fmla="*/ 0 h 740"/>
                <a:gd name="T6" fmla="*/ 1262 w 1678"/>
                <a:gd name="T7" fmla="*/ 0 h 740"/>
                <a:gd name="T8" fmla="*/ 1678 w 1678"/>
                <a:gd name="T9" fmla="*/ 724 h 740"/>
                <a:gd name="T10" fmla="*/ 1651 w 1678"/>
                <a:gd name="T11" fmla="*/ 740 h 740"/>
                <a:gd name="T12" fmla="*/ 1243 w 1678"/>
                <a:gd name="T13" fmla="*/ 32 h 740"/>
                <a:gd name="T14" fmla="*/ 435 w 1678"/>
                <a:gd name="T15" fmla="*/ 32 h 740"/>
                <a:gd name="T16" fmla="*/ 27 w 1678"/>
                <a:gd name="T17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8" h="740">
                  <a:moveTo>
                    <a:pt x="27" y="740"/>
                  </a:moveTo>
                  <a:lnTo>
                    <a:pt x="0" y="724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78" y="724"/>
                  </a:lnTo>
                  <a:lnTo>
                    <a:pt x="1651" y="740"/>
                  </a:lnTo>
                  <a:lnTo>
                    <a:pt x="1243" y="32"/>
                  </a:lnTo>
                  <a:lnTo>
                    <a:pt x="435" y="32"/>
                  </a:lnTo>
                  <a:lnTo>
                    <a:pt x="27" y="740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1" name="Rectangle 291">
              <a:extLst>
                <a:ext uri="{FF2B5EF4-FFF2-40B4-BE49-F238E27FC236}">
                  <a16:creationId xmlns:a16="http://schemas.microsoft.com/office/drawing/2014/main" id="{99ECC68F-1653-4CF8-9E93-F7AED575F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0666" y="3430761"/>
              <a:ext cx="655992" cy="29157"/>
            </a:xfrm>
            <a:prstGeom prst="rect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2" name="Oval 292">
              <a:extLst>
                <a:ext uri="{FF2B5EF4-FFF2-40B4-BE49-F238E27FC236}">
                  <a16:creationId xmlns:a16="http://schemas.microsoft.com/office/drawing/2014/main" id="{E32B8FE3-0DC2-401E-A345-1E8B4E54F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1086" y="2794175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3" name="Oval 293">
              <a:extLst>
                <a:ext uri="{FF2B5EF4-FFF2-40B4-BE49-F238E27FC236}">
                  <a16:creationId xmlns:a16="http://schemas.microsoft.com/office/drawing/2014/main" id="{7BFCD70F-B166-48C9-9AA0-9D352AA95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2365" y="222076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4" name="Freeform 294">
              <a:extLst>
                <a:ext uri="{FF2B5EF4-FFF2-40B4-BE49-F238E27FC236}">
                  <a16:creationId xmlns:a16="http://schemas.microsoft.com/office/drawing/2014/main" id="{3B844343-8655-441A-BFE6-D18B6EB66921}"/>
                </a:ext>
              </a:extLst>
            </p:cNvPr>
            <p:cNvSpPr/>
            <p:nvPr/>
          </p:nvSpPr>
          <p:spPr bwMode="auto">
            <a:xfrm>
              <a:off x="9062669" y="2842770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32 h 739"/>
                <a:gd name="T4" fmla="*/ 435 w 1681"/>
                <a:gd name="T5" fmla="*/ 32 h 739"/>
                <a:gd name="T6" fmla="*/ 27 w 1681"/>
                <a:gd name="T7" fmla="*/ 739 h 739"/>
                <a:gd name="T8" fmla="*/ 0 w 1681"/>
                <a:gd name="T9" fmla="*/ 723 h 739"/>
                <a:gd name="T10" fmla="*/ 416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32"/>
                  </a:lnTo>
                  <a:lnTo>
                    <a:pt x="435" y="32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5" name="Freeform 295">
              <a:extLst>
                <a:ext uri="{FF2B5EF4-FFF2-40B4-BE49-F238E27FC236}">
                  <a16:creationId xmlns:a16="http://schemas.microsoft.com/office/drawing/2014/main" id="{A8633757-D5B8-4F6B-8BDB-C50388B907D2}"/>
                </a:ext>
              </a:extLst>
            </p:cNvPr>
            <p:cNvSpPr/>
            <p:nvPr/>
          </p:nvSpPr>
          <p:spPr bwMode="auto">
            <a:xfrm>
              <a:off x="9106402" y="5146140"/>
              <a:ext cx="1350860" cy="1166264"/>
            </a:xfrm>
            <a:custGeom>
              <a:avLst/>
              <a:gdLst>
                <a:gd name="T0" fmla="*/ 419 w 1683"/>
                <a:gd name="T1" fmla="*/ 1455 h 1455"/>
                <a:gd name="T2" fmla="*/ 0 w 1683"/>
                <a:gd name="T3" fmla="*/ 732 h 1455"/>
                <a:gd name="T4" fmla="*/ 421 w 1683"/>
                <a:gd name="T5" fmla="*/ 0 h 1455"/>
                <a:gd name="T6" fmla="*/ 1267 w 1683"/>
                <a:gd name="T7" fmla="*/ 0 h 1455"/>
                <a:gd name="T8" fmla="*/ 1683 w 1683"/>
                <a:gd name="T9" fmla="*/ 724 h 1455"/>
                <a:gd name="T10" fmla="*/ 1657 w 1683"/>
                <a:gd name="T11" fmla="*/ 740 h 1455"/>
                <a:gd name="T12" fmla="*/ 1249 w 1683"/>
                <a:gd name="T13" fmla="*/ 32 h 1455"/>
                <a:gd name="T14" fmla="*/ 440 w 1683"/>
                <a:gd name="T15" fmla="*/ 32 h 1455"/>
                <a:gd name="T16" fmla="*/ 37 w 1683"/>
                <a:gd name="T17" fmla="*/ 732 h 1455"/>
                <a:gd name="T18" fmla="*/ 445 w 1683"/>
                <a:gd name="T19" fmla="*/ 1439 h 1455"/>
                <a:gd name="T20" fmla="*/ 419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9" y="1455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4"/>
                  </a:lnTo>
                  <a:lnTo>
                    <a:pt x="1657" y="740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39"/>
                  </a:lnTo>
                  <a:lnTo>
                    <a:pt x="419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6" name="Oval 296">
              <a:extLst>
                <a:ext uri="{FF2B5EF4-FFF2-40B4-BE49-F238E27FC236}">
                  <a16:creationId xmlns:a16="http://schemas.microsoft.com/office/drawing/2014/main" id="{244B6D9B-5DCE-47A7-A2B7-CA4F150AD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4640" y="566124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7" name="Oval 297">
              <a:extLst>
                <a:ext uri="{FF2B5EF4-FFF2-40B4-BE49-F238E27FC236}">
                  <a16:creationId xmlns:a16="http://schemas.microsoft.com/office/drawing/2014/main" id="{2A5EDE72-64CE-46EB-8605-E279F359B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5661243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8" name="Oval 298">
              <a:extLst>
                <a:ext uri="{FF2B5EF4-FFF2-40B4-BE49-F238E27FC236}">
                  <a16:creationId xmlns:a16="http://schemas.microsoft.com/office/drawing/2014/main" id="{CCD772B3-E559-447E-9858-E4F9FEC9D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9" name="Oval 299">
              <a:extLst>
                <a:ext uri="{FF2B5EF4-FFF2-40B4-BE49-F238E27FC236}">
                  <a16:creationId xmlns:a16="http://schemas.microsoft.com/office/drawing/2014/main" id="{4D2C6A2F-BA9A-494B-8840-27B2DA79B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622979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0" name="Oval 300">
              <a:extLst>
                <a:ext uri="{FF2B5EF4-FFF2-40B4-BE49-F238E27FC236}">
                  <a16:creationId xmlns:a16="http://schemas.microsoft.com/office/drawing/2014/main" id="{0EC5D7E6-2F1E-4493-9301-957719D1E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1" name="Freeform 301">
              <a:extLst>
                <a:ext uri="{FF2B5EF4-FFF2-40B4-BE49-F238E27FC236}">
                  <a16:creationId xmlns:a16="http://schemas.microsoft.com/office/drawing/2014/main" id="{318177B4-BED5-490D-8279-9ABBEBD418DD}"/>
                </a:ext>
              </a:extLst>
            </p:cNvPr>
            <p:cNvSpPr/>
            <p:nvPr/>
          </p:nvSpPr>
          <p:spPr bwMode="auto">
            <a:xfrm>
              <a:off x="10000495" y="4582447"/>
              <a:ext cx="354724" cy="583132"/>
            </a:xfrm>
            <a:custGeom>
              <a:avLst/>
              <a:gdLst>
                <a:gd name="T0" fmla="*/ 30 w 443"/>
                <a:gd name="T1" fmla="*/ 734 h 734"/>
                <a:gd name="T2" fmla="*/ 0 w 443"/>
                <a:gd name="T3" fmla="*/ 718 h 734"/>
                <a:gd name="T4" fmla="*/ 414 w 443"/>
                <a:gd name="T5" fmla="*/ 0 h 734"/>
                <a:gd name="T6" fmla="*/ 443 w 443"/>
                <a:gd name="T7" fmla="*/ 16 h 734"/>
                <a:gd name="T8" fmla="*/ 30 w 443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734">
                  <a:moveTo>
                    <a:pt x="30" y="7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443" y="16"/>
                  </a:lnTo>
                  <a:lnTo>
                    <a:pt x="30" y="734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2" name="Freeform 302">
              <a:extLst>
                <a:ext uri="{FF2B5EF4-FFF2-40B4-BE49-F238E27FC236}">
                  <a16:creationId xmlns:a16="http://schemas.microsoft.com/office/drawing/2014/main" id="{3F996717-C881-4442-A0FD-4ECD926215D6}"/>
                </a:ext>
              </a:extLst>
            </p:cNvPr>
            <p:cNvSpPr/>
            <p:nvPr/>
          </p:nvSpPr>
          <p:spPr bwMode="auto">
            <a:xfrm>
              <a:off x="9004359" y="3999315"/>
              <a:ext cx="1005855" cy="1166264"/>
            </a:xfrm>
            <a:custGeom>
              <a:avLst/>
              <a:gdLst>
                <a:gd name="T0" fmla="*/ 419 w 1259"/>
                <a:gd name="T1" fmla="*/ 1458 h 1458"/>
                <a:gd name="T2" fmla="*/ 0 w 1259"/>
                <a:gd name="T3" fmla="*/ 732 h 1458"/>
                <a:gd name="T4" fmla="*/ 421 w 1259"/>
                <a:gd name="T5" fmla="*/ 0 h 1458"/>
                <a:gd name="T6" fmla="*/ 1259 w 1259"/>
                <a:gd name="T7" fmla="*/ 0 h 1458"/>
                <a:gd name="T8" fmla="*/ 1259 w 1259"/>
                <a:gd name="T9" fmla="*/ 32 h 1458"/>
                <a:gd name="T10" fmla="*/ 440 w 1259"/>
                <a:gd name="T11" fmla="*/ 32 h 1458"/>
                <a:gd name="T12" fmla="*/ 37 w 1259"/>
                <a:gd name="T13" fmla="*/ 732 h 1458"/>
                <a:gd name="T14" fmla="*/ 445 w 1259"/>
                <a:gd name="T15" fmla="*/ 1442 h 1458"/>
                <a:gd name="T16" fmla="*/ 419 w 1259"/>
                <a:gd name="T17" fmla="*/ 1458 h 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9" h="1458">
                  <a:moveTo>
                    <a:pt x="419" y="1458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59" y="0"/>
                  </a:lnTo>
                  <a:lnTo>
                    <a:pt x="125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42"/>
                  </a:lnTo>
                  <a:lnTo>
                    <a:pt x="419" y="1458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3" name="Freeform 304">
              <a:extLst>
                <a:ext uri="{FF2B5EF4-FFF2-40B4-BE49-F238E27FC236}">
                  <a16:creationId xmlns:a16="http://schemas.microsoft.com/office/drawing/2014/main" id="{6CC36DD6-9CAF-4A22-B39C-B29DCB6AAAC6}"/>
                </a:ext>
              </a:extLst>
            </p:cNvPr>
            <p:cNvSpPr/>
            <p:nvPr/>
          </p:nvSpPr>
          <p:spPr bwMode="auto">
            <a:xfrm>
              <a:off x="10000497" y="4626179"/>
              <a:ext cx="2191505" cy="2220763"/>
            </a:xfrm>
            <a:custGeom>
              <a:avLst/>
              <a:gdLst>
                <a:gd name="T0" fmla="*/ 2735 w 2735"/>
                <a:gd name="T1" fmla="*/ 0 h 2771"/>
                <a:gd name="T2" fmla="*/ 1598 w 2735"/>
                <a:gd name="T3" fmla="*/ 0 h 2771"/>
                <a:gd name="T4" fmla="*/ 0 w 2735"/>
                <a:gd name="T5" fmla="*/ 2771 h 2771"/>
                <a:gd name="T6" fmla="*/ 2735 w 2735"/>
                <a:gd name="T7" fmla="*/ 2771 h 2771"/>
                <a:gd name="T8" fmla="*/ 2735 w 2735"/>
                <a:gd name="T9" fmla="*/ 0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5" h="2771">
                  <a:moveTo>
                    <a:pt x="2735" y="0"/>
                  </a:moveTo>
                  <a:lnTo>
                    <a:pt x="1598" y="0"/>
                  </a:lnTo>
                  <a:lnTo>
                    <a:pt x="0" y="2771"/>
                  </a:lnTo>
                  <a:lnTo>
                    <a:pt x="2735" y="2771"/>
                  </a:lnTo>
                  <a:lnTo>
                    <a:pt x="2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435" name="矩形 102">
            <a:extLst>
              <a:ext uri="{FF2B5EF4-FFF2-40B4-BE49-F238E27FC236}">
                <a16:creationId xmlns:a16="http://schemas.microsoft.com/office/drawing/2014/main" id="{EEB31D48-11C4-4D52-8D02-EDD371AFB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5113" y="2619375"/>
            <a:ext cx="1501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第四章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CECBD7C-B8F3-4AFA-A8D6-8A2760E08CFB}"/>
              </a:ext>
            </a:extLst>
          </p:cNvPr>
          <p:cNvGrpSpPr/>
          <p:nvPr/>
        </p:nvGrpSpPr>
        <p:grpSpPr>
          <a:xfrm>
            <a:off x="7542212" y="4752314"/>
            <a:ext cx="3822699" cy="338554"/>
            <a:chOff x="6846888" y="4591636"/>
            <a:chExt cx="3822699" cy="338554"/>
          </a:xfrm>
        </p:grpSpPr>
        <p:sp>
          <p:nvSpPr>
            <p:cNvPr id="106" name="任意多边形 22">
              <a:extLst>
                <a:ext uri="{FF2B5EF4-FFF2-40B4-BE49-F238E27FC236}">
                  <a16:creationId xmlns:a16="http://schemas.microsoft.com/office/drawing/2014/main" id="{17AE53EC-324F-47D4-B332-3714B47A585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846888" y="4632325"/>
              <a:ext cx="277812" cy="258763"/>
            </a:xfrm>
            <a:custGeom>
              <a:avLst/>
              <a:gdLst>
                <a:gd name="connsiteX0" fmla="*/ 262805 w 519288"/>
                <a:gd name="connsiteY0" fmla="*/ 111558 h 503774"/>
                <a:gd name="connsiteX1" fmla="*/ 439744 w 519288"/>
                <a:gd name="connsiteY1" fmla="*/ 276036 h 503774"/>
                <a:gd name="connsiteX2" fmla="*/ 439744 w 519288"/>
                <a:gd name="connsiteY2" fmla="*/ 484796 h 503774"/>
                <a:gd name="connsiteX3" fmla="*/ 433425 w 519288"/>
                <a:gd name="connsiteY3" fmla="*/ 503774 h 503774"/>
                <a:gd name="connsiteX4" fmla="*/ 414467 w 519288"/>
                <a:gd name="connsiteY4" fmla="*/ 503774 h 503774"/>
                <a:gd name="connsiteX5" fmla="*/ 319678 w 519288"/>
                <a:gd name="connsiteY5" fmla="*/ 503774 h 503774"/>
                <a:gd name="connsiteX6" fmla="*/ 313359 w 519288"/>
                <a:gd name="connsiteY6" fmla="*/ 503774 h 503774"/>
                <a:gd name="connsiteX7" fmla="*/ 307040 w 519288"/>
                <a:gd name="connsiteY7" fmla="*/ 497448 h 503774"/>
                <a:gd name="connsiteX8" fmla="*/ 307040 w 519288"/>
                <a:gd name="connsiteY8" fmla="*/ 396231 h 503774"/>
                <a:gd name="connsiteX9" fmla="*/ 212251 w 519288"/>
                <a:gd name="connsiteY9" fmla="*/ 396231 h 503774"/>
                <a:gd name="connsiteX10" fmla="*/ 212251 w 519288"/>
                <a:gd name="connsiteY10" fmla="*/ 497448 h 503774"/>
                <a:gd name="connsiteX11" fmla="*/ 212251 w 519288"/>
                <a:gd name="connsiteY11" fmla="*/ 503774 h 503774"/>
                <a:gd name="connsiteX12" fmla="*/ 199612 w 519288"/>
                <a:gd name="connsiteY12" fmla="*/ 503774 h 503774"/>
                <a:gd name="connsiteX13" fmla="*/ 104823 w 519288"/>
                <a:gd name="connsiteY13" fmla="*/ 503774 h 503774"/>
                <a:gd name="connsiteX14" fmla="*/ 92185 w 519288"/>
                <a:gd name="connsiteY14" fmla="*/ 503774 h 503774"/>
                <a:gd name="connsiteX15" fmla="*/ 79546 w 519288"/>
                <a:gd name="connsiteY15" fmla="*/ 484796 h 503774"/>
                <a:gd name="connsiteX16" fmla="*/ 79546 w 519288"/>
                <a:gd name="connsiteY16" fmla="*/ 276036 h 503774"/>
                <a:gd name="connsiteX17" fmla="*/ 259644 w 519288"/>
                <a:gd name="connsiteY17" fmla="*/ 0 h 503774"/>
                <a:gd name="connsiteX18" fmla="*/ 281809 w 519288"/>
                <a:gd name="connsiteY18" fmla="*/ 9516 h 503774"/>
                <a:gd name="connsiteX19" fmla="*/ 370468 w 519288"/>
                <a:gd name="connsiteY19" fmla="*/ 91992 h 503774"/>
                <a:gd name="connsiteX20" fmla="*/ 370468 w 519288"/>
                <a:gd name="connsiteY20" fmla="*/ 22205 h 503774"/>
                <a:gd name="connsiteX21" fmla="*/ 383134 w 519288"/>
                <a:gd name="connsiteY21" fmla="*/ 9516 h 503774"/>
                <a:gd name="connsiteX22" fmla="*/ 414798 w 519288"/>
                <a:gd name="connsiteY22" fmla="*/ 9516 h 503774"/>
                <a:gd name="connsiteX23" fmla="*/ 427463 w 519288"/>
                <a:gd name="connsiteY23" fmla="*/ 22205 h 503774"/>
                <a:gd name="connsiteX24" fmla="*/ 427463 w 519288"/>
                <a:gd name="connsiteY24" fmla="*/ 142746 h 503774"/>
                <a:gd name="connsiteX25" fmla="*/ 509789 w 519288"/>
                <a:gd name="connsiteY25" fmla="*/ 218877 h 503774"/>
                <a:gd name="connsiteX26" fmla="*/ 509789 w 519288"/>
                <a:gd name="connsiteY26" fmla="*/ 269631 h 503774"/>
                <a:gd name="connsiteX27" fmla="*/ 465460 w 519288"/>
                <a:gd name="connsiteY27" fmla="*/ 269631 h 503774"/>
                <a:gd name="connsiteX28" fmla="*/ 262810 w 519288"/>
                <a:gd name="connsiteY28" fmla="*/ 79303 h 503774"/>
                <a:gd name="connsiteX29" fmla="*/ 60161 w 519288"/>
                <a:gd name="connsiteY29" fmla="*/ 269631 h 503774"/>
                <a:gd name="connsiteX30" fmla="*/ 34830 w 519288"/>
                <a:gd name="connsiteY30" fmla="*/ 275975 h 503774"/>
                <a:gd name="connsiteX31" fmla="*/ 9499 w 519288"/>
                <a:gd name="connsiteY31" fmla="*/ 269631 h 503774"/>
                <a:gd name="connsiteX32" fmla="*/ 9499 w 519288"/>
                <a:gd name="connsiteY32" fmla="*/ 218877 h 503774"/>
                <a:gd name="connsiteX33" fmla="*/ 237479 w 519288"/>
                <a:gd name="connsiteY33" fmla="*/ 9516 h 503774"/>
                <a:gd name="connsiteX34" fmla="*/ 259644 w 519288"/>
                <a:gd name="connsiteY34" fmla="*/ 0 h 50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19288" h="503774">
                  <a:moveTo>
                    <a:pt x="262805" y="111558"/>
                  </a:moveTo>
                  <a:cubicBezTo>
                    <a:pt x="262805" y="111558"/>
                    <a:pt x="262805" y="111558"/>
                    <a:pt x="439744" y="276036"/>
                  </a:cubicBezTo>
                  <a:cubicBezTo>
                    <a:pt x="439744" y="276036"/>
                    <a:pt x="439744" y="276036"/>
                    <a:pt x="439744" y="484796"/>
                  </a:cubicBezTo>
                  <a:cubicBezTo>
                    <a:pt x="439744" y="497448"/>
                    <a:pt x="433425" y="503774"/>
                    <a:pt x="433425" y="503774"/>
                  </a:cubicBezTo>
                  <a:cubicBezTo>
                    <a:pt x="427106" y="503774"/>
                    <a:pt x="420786" y="503774"/>
                    <a:pt x="414467" y="503774"/>
                  </a:cubicBezTo>
                  <a:cubicBezTo>
                    <a:pt x="414467" y="503774"/>
                    <a:pt x="414467" y="503774"/>
                    <a:pt x="319678" y="503774"/>
                  </a:cubicBezTo>
                  <a:cubicBezTo>
                    <a:pt x="319678" y="503774"/>
                    <a:pt x="313359" y="503774"/>
                    <a:pt x="313359" y="503774"/>
                  </a:cubicBezTo>
                  <a:cubicBezTo>
                    <a:pt x="313359" y="503774"/>
                    <a:pt x="307040" y="497448"/>
                    <a:pt x="307040" y="497448"/>
                  </a:cubicBezTo>
                  <a:cubicBezTo>
                    <a:pt x="307040" y="497448"/>
                    <a:pt x="307040" y="497448"/>
                    <a:pt x="307040" y="396231"/>
                  </a:cubicBezTo>
                  <a:cubicBezTo>
                    <a:pt x="307040" y="396231"/>
                    <a:pt x="307040" y="396231"/>
                    <a:pt x="212251" y="396231"/>
                  </a:cubicBezTo>
                  <a:cubicBezTo>
                    <a:pt x="212251" y="396231"/>
                    <a:pt x="212251" y="396231"/>
                    <a:pt x="212251" y="497448"/>
                  </a:cubicBezTo>
                  <a:cubicBezTo>
                    <a:pt x="212251" y="497448"/>
                    <a:pt x="212251" y="503774"/>
                    <a:pt x="212251" y="503774"/>
                  </a:cubicBezTo>
                  <a:cubicBezTo>
                    <a:pt x="205931" y="503774"/>
                    <a:pt x="205931" y="503774"/>
                    <a:pt x="199612" y="503774"/>
                  </a:cubicBezTo>
                  <a:cubicBezTo>
                    <a:pt x="199612" y="503774"/>
                    <a:pt x="199612" y="503774"/>
                    <a:pt x="104823" y="503774"/>
                  </a:cubicBezTo>
                  <a:cubicBezTo>
                    <a:pt x="98504" y="503774"/>
                    <a:pt x="98504" y="503774"/>
                    <a:pt x="92185" y="503774"/>
                  </a:cubicBezTo>
                  <a:cubicBezTo>
                    <a:pt x="85865" y="503774"/>
                    <a:pt x="79546" y="497448"/>
                    <a:pt x="79546" y="484796"/>
                  </a:cubicBezTo>
                  <a:cubicBezTo>
                    <a:pt x="79546" y="484796"/>
                    <a:pt x="79546" y="484796"/>
                    <a:pt x="79546" y="276036"/>
                  </a:cubicBezTo>
                  <a:close/>
                  <a:moveTo>
                    <a:pt x="259644" y="0"/>
                  </a:moveTo>
                  <a:cubicBezTo>
                    <a:pt x="267560" y="0"/>
                    <a:pt x="275476" y="3172"/>
                    <a:pt x="281809" y="9516"/>
                  </a:cubicBezTo>
                  <a:cubicBezTo>
                    <a:pt x="281809" y="9516"/>
                    <a:pt x="281809" y="9516"/>
                    <a:pt x="370468" y="91992"/>
                  </a:cubicBezTo>
                  <a:cubicBezTo>
                    <a:pt x="370468" y="91992"/>
                    <a:pt x="370468" y="91992"/>
                    <a:pt x="370468" y="22205"/>
                  </a:cubicBezTo>
                  <a:cubicBezTo>
                    <a:pt x="370468" y="15861"/>
                    <a:pt x="376801" y="9516"/>
                    <a:pt x="383134" y="9516"/>
                  </a:cubicBezTo>
                  <a:cubicBezTo>
                    <a:pt x="383134" y="9516"/>
                    <a:pt x="383134" y="9516"/>
                    <a:pt x="414798" y="9516"/>
                  </a:cubicBezTo>
                  <a:cubicBezTo>
                    <a:pt x="421130" y="9516"/>
                    <a:pt x="427463" y="15861"/>
                    <a:pt x="427463" y="22205"/>
                  </a:cubicBezTo>
                  <a:cubicBezTo>
                    <a:pt x="427463" y="22205"/>
                    <a:pt x="427463" y="22205"/>
                    <a:pt x="427463" y="142746"/>
                  </a:cubicBezTo>
                  <a:cubicBezTo>
                    <a:pt x="427463" y="142746"/>
                    <a:pt x="427463" y="142746"/>
                    <a:pt x="509789" y="218877"/>
                  </a:cubicBezTo>
                  <a:cubicBezTo>
                    <a:pt x="522455" y="231565"/>
                    <a:pt x="522455" y="250598"/>
                    <a:pt x="509789" y="269631"/>
                  </a:cubicBezTo>
                  <a:cubicBezTo>
                    <a:pt x="503457" y="282319"/>
                    <a:pt x="478126" y="282319"/>
                    <a:pt x="465460" y="269631"/>
                  </a:cubicBezTo>
                  <a:cubicBezTo>
                    <a:pt x="465460" y="269631"/>
                    <a:pt x="465460" y="269631"/>
                    <a:pt x="262810" y="79303"/>
                  </a:cubicBezTo>
                  <a:cubicBezTo>
                    <a:pt x="262810" y="79303"/>
                    <a:pt x="262810" y="79303"/>
                    <a:pt x="60161" y="269631"/>
                  </a:cubicBezTo>
                  <a:cubicBezTo>
                    <a:pt x="53828" y="275975"/>
                    <a:pt x="41163" y="275975"/>
                    <a:pt x="34830" y="275975"/>
                  </a:cubicBezTo>
                  <a:cubicBezTo>
                    <a:pt x="28497" y="275975"/>
                    <a:pt x="15831" y="275975"/>
                    <a:pt x="9499" y="269631"/>
                  </a:cubicBezTo>
                  <a:cubicBezTo>
                    <a:pt x="-3167" y="250598"/>
                    <a:pt x="-3167" y="231565"/>
                    <a:pt x="9499" y="218877"/>
                  </a:cubicBezTo>
                  <a:cubicBezTo>
                    <a:pt x="9499" y="218877"/>
                    <a:pt x="9499" y="218877"/>
                    <a:pt x="237479" y="9516"/>
                  </a:cubicBezTo>
                  <a:cubicBezTo>
                    <a:pt x="243812" y="3172"/>
                    <a:pt x="251728" y="0"/>
                    <a:pt x="259644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069"/>
            </a:p>
          </p:txBody>
        </p:sp>
        <p:sp>
          <p:nvSpPr>
            <p:cNvPr id="18438" name="文本框 37">
              <a:extLst>
                <a:ext uri="{FF2B5EF4-FFF2-40B4-BE49-F238E27FC236}">
                  <a16:creationId xmlns:a16="http://schemas.microsoft.com/office/drawing/2014/main" id="{7129DAD2-7367-4D15-9514-F877ABD50B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8038" y="4591636"/>
              <a:ext cx="351154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 dirty="0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单位：郑州澍青医学高等专科学校</a:t>
              </a:r>
            </a:p>
          </p:txBody>
        </p:sp>
      </p:grpSp>
      <p:sp>
        <p:nvSpPr>
          <p:cNvPr id="18439" name="文本框 107">
            <a:extLst>
              <a:ext uri="{FF2B5EF4-FFF2-40B4-BE49-F238E27FC236}">
                <a16:creationId xmlns:a16="http://schemas.microsoft.com/office/drawing/2014/main" id="{0BCAD8C1-2AD1-41DD-B455-FBB911220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7411" y="3385345"/>
            <a:ext cx="6568297" cy="83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 b="1" spc="300" dirty="0">
                <a:solidFill>
                  <a:srgbClr val="2B2F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医院感染的预防和控制</a:t>
            </a:r>
            <a:endParaRPr lang="en-US" altLang="zh-CN" sz="4400" b="1" spc="300" dirty="0">
              <a:solidFill>
                <a:srgbClr val="2B2F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75334E8-49AC-469D-8D7F-62433FF16560}"/>
              </a:ext>
            </a:extLst>
          </p:cNvPr>
          <p:cNvGrpSpPr/>
          <p:nvPr/>
        </p:nvGrpSpPr>
        <p:grpSpPr>
          <a:xfrm>
            <a:off x="1716940" y="4701117"/>
            <a:ext cx="2534280" cy="402168"/>
            <a:chOff x="1896433" y="4550038"/>
            <a:chExt cx="2534280" cy="402168"/>
          </a:xfrm>
        </p:grpSpPr>
        <p:sp>
          <p:nvSpPr>
            <p:cNvPr id="18436" name="文本框 39">
              <a:extLst>
                <a:ext uri="{FF2B5EF4-FFF2-40B4-BE49-F238E27FC236}">
                  <a16:creationId xmlns:a16="http://schemas.microsoft.com/office/drawing/2014/main" id="{D3098951-FA5B-45C8-8361-DBFDF7AC4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7738" y="4613652"/>
              <a:ext cx="22129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 dirty="0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主讲人：陈亚静</a:t>
              </a:r>
            </a:p>
          </p:txBody>
        </p:sp>
        <p:pic>
          <p:nvPicPr>
            <p:cNvPr id="18440" name="图形 2" descr="女学生">
              <a:extLst>
                <a:ext uri="{FF2B5EF4-FFF2-40B4-BE49-F238E27FC236}">
                  <a16:creationId xmlns:a16="http://schemas.microsoft.com/office/drawing/2014/main" id="{44D1250F-E1DA-431E-9DD9-B11A7F5D43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6433" y="4550038"/>
              <a:ext cx="385762" cy="38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630B27C-6D65-4BDF-92BF-6A16A0E0C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一、概述</a:t>
            </a:r>
            <a:r>
              <a:rPr lang="en-US" altLang="zh-CN" dirty="0"/>
              <a:t>—</a:t>
            </a:r>
            <a:r>
              <a:rPr lang="zh-CN" altLang="en-US" dirty="0"/>
              <a:t>医院建筑布局与隔离要求</a:t>
            </a:r>
          </a:p>
        </p:txBody>
      </p:sp>
      <p:sp>
        <p:nvSpPr>
          <p:cNvPr id="4" name="灯片编号占位符 68">
            <a:extLst>
              <a:ext uri="{FF2B5EF4-FFF2-40B4-BE49-F238E27FC236}">
                <a16:creationId xmlns:a16="http://schemas.microsoft.com/office/drawing/2014/main" id="{FBC6358E-BF38-4AB1-BEC2-459DD7E50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29662" y="6356350"/>
            <a:ext cx="3462338" cy="501650"/>
          </a:xfrm>
        </p:spPr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7732DCF5-12E3-4B6F-9994-A69923D9C32C}"/>
              </a:ext>
            </a:extLst>
          </p:cNvPr>
          <p:cNvSpPr/>
          <p:nvPr/>
        </p:nvSpPr>
        <p:spPr>
          <a:xfrm rot="8302621">
            <a:off x="1063641" y="982444"/>
            <a:ext cx="5556392" cy="5119791"/>
          </a:xfrm>
          <a:custGeom>
            <a:avLst/>
            <a:gdLst>
              <a:gd name="connsiteX0" fmla="*/ 2778038 w 5556392"/>
              <a:gd name="connsiteY0" fmla="*/ 0 h 5119791"/>
              <a:gd name="connsiteX1" fmla="*/ 2778038 w 5556392"/>
              <a:gd name="connsiteY1" fmla="*/ 2559870 h 5119791"/>
              <a:gd name="connsiteX2" fmla="*/ 5554310 w 5556392"/>
              <a:gd name="connsiteY2" fmla="*/ 2522606 h 5119791"/>
              <a:gd name="connsiteX3" fmla="*/ 5556392 w 5556392"/>
              <a:gd name="connsiteY3" fmla="*/ 2561451 h 5119791"/>
              <a:gd name="connsiteX4" fmla="*/ 5553903 w 5556392"/>
              <a:gd name="connsiteY4" fmla="*/ 2656772 h 5119791"/>
              <a:gd name="connsiteX5" fmla="*/ 5548773 w 5556392"/>
              <a:gd name="connsiteY5" fmla="*/ 2752503 h 5119791"/>
              <a:gd name="connsiteX6" fmla="*/ 5530671 w 5556392"/>
              <a:gd name="connsiteY6" fmla="*/ 2916764 h 5119791"/>
              <a:gd name="connsiteX7" fmla="*/ 3793331 w 5556392"/>
              <a:gd name="connsiteY7" fmla="*/ 4942870 h 5119791"/>
              <a:gd name="connsiteX8" fmla="*/ 908731 w 5556392"/>
              <a:gd name="connsiteY8" fmla="*/ 4454437 h 5119791"/>
              <a:gd name="connsiteX9" fmla="*/ 21789 w 5556392"/>
              <a:gd name="connsiteY9" fmla="*/ 2891572 h 5119791"/>
              <a:gd name="connsiteX10" fmla="*/ 6587 w 5556392"/>
              <a:gd name="connsiteY10" fmla="*/ 2739129 h 5119791"/>
              <a:gd name="connsiteX11" fmla="*/ 1330 w 5556392"/>
              <a:gd name="connsiteY11" fmla="*/ 2641055 h 5119791"/>
              <a:gd name="connsiteX12" fmla="*/ 0 w 5556392"/>
              <a:gd name="connsiteY12" fmla="*/ 2555563 h 5119791"/>
              <a:gd name="connsiteX13" fmla="*/ 12725 w 5556392"/>
              <a:gd name="connsiteY13" fmla="*/ 2318142 h 5119791"/>
              <a:gd name="connsiteX14" fmla="*/ 54847 w 5556392"/>
              <a:gd name="connsiteY14" fmla="*/ 2058122 h 5119791"/>
              <a:gd name="connsiteX15" fmla="*/ 122861 w 5556392"/>
              <a:gd name="connsiteY15" fmla="*/ 1808916 h 5119791"/>
              <a:gd name="connsiteX16" fmla="*/ 124141 w 5556392"/>
              <a:gd name="connsiteY16" fmla="*/ 1805097 h 5119791"/>
              <a:gd name="connsiteX17" fmla="*/ 206342 w 5556392"/>
              <a:gd name="connsiteY17" fmla="*/ 1593507 h 5119791"/>
              <a:gd name="connsiteX18" fmla="*/ 224552 w 5556392"/>
              <a:gd name="connsiteY18" fmla="*/ 1551420 h 5119791"/>
              <a:gd name="connsiteX19" fmla="*/ 305464 w 5556392"/>
              <a:gd name="connsiteY19" fmla="*/ 1393176 h 5119791"/>
              <a:gd name="connsiteX20" fmla="*/ 329026 w 5556392"/>
              <a:gd name="connsiteY20" fmla="*/ 1348910 h 5119791"/>
              <a:gd name="connsiteX21" fmla="*/ 2778038 w 5556392"/>
              <a:gd name="connsiteY21" fmla="*/ 0 h 5119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56392" h="5119791">
                <a:moveTo>
                  <a:pt x="2778038" y="0"/>
                </a:moveTo>
                <a:lnTo>
                  <a:pt x="2778038" y="2559870"/>
                </a:lnTo>
                <a:lnTo>
                  <a:pt x="5554310" y="2522606"/>
                </a:lnTo>
                <a:lnTo>
                  <a:pt x="5556392" y="2561451"/>
                </a:lnTo>
                <a:lnTo>
                  <a:pt x="5553903" y="2656772"/>
                </a:lnTo>
                <a:lnTo>
                  <a:pt x="5548773" y="2752503"/>
                </a:lnTo>
                <a:lnTo>
                  <a:pt x="5530671" y="2916764"/>
                </a:lnTo>
                <a:cubicBezTo>
                  <a:pt x="5392707" y="3821089"/>
                  <a:pt x="4736664" y="4602003"/>
                  <a:pt x="3793331" y="4942870"/>
                </a:cubicBezTo>
                <a:cubicBezTo>
                  <a:pt x="2809176" y="5298486"/>
                  <a:pt x="1691167" y="5109180"/>
                  <a:pt x="908731" y="4454437"/>
                </a:cubicBezTo>
                <a:cubicBezTo>
                  <a:pt x="409235" y="4036458"/>
                  <a:pt x="105259" y="3478990"/>
                  <a:pt x="21789" y="2891572"/>
                </a:cubicBezTo>
                <a:lnTo>
                  <a:pt x="6587" y="2739129"/>
                </a:lnTo>
                <a:lnTo>
                  <a:pt x="1330" y="2641055"/>
                </a:lnTo>
                <a:lnTo>
                  <a:pt x="0" y="2555563"/>
                </a:lnTo>
                <a:lnTo>
                  <a:pt x="12725" y="2318142"/>
                </a:lnTo>
                <a:cubicBezTo>
                  <a:pt x="22215" y="2230106"/>
                  <a:pt x="36333" y="2143360"/>
                  <a:pt x="54847" y="2058122"/>
                </a:cubicBezTo>
                <a:lnTo>
                  <a:pt x="122861" y="1808916"/>
                </a:lnTo>
                <a:lnTo>
                  <a:pt x="124141" y="1805097"/>
                </a:lnTo>
                <a:lnTo>
                  <a:pt x="206342" y="1593507"/>
                </a:lnTo>
                <a:lnTo>
                  <a:pt x="224552" y="1551420"/>
                </a:lnTo>
                <a:lnTo>
                  <a:pt x="305464" y="1393176"/>
                </a:lnTo>
                <a:lnTo>
                  <a:pt x="329026" y="1348910"/>
                </a:lnTo>
                <a:cubicBezTo>
                  <a:pt x="810385" y="522775"/>
                  <a:pt x="1749048" y="0"/>
                  <a:pt x="2778038" y="0"/>
                </a:cubicBezTo>
                <a:close/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D7982C2E-C7BE-4B6A-9330-593DA65162F6}"/>
              </a:ext>
            </a:extLst>
          </p:cNvPr>
          <p:cNvSpPr/>
          <p:nvPr/>
        </p:nvSpPr>
        <p:spPr>
          <a:xfrm>
            <a:off x="1291966" y="2278745"/>
            <a:ext cx="80912" cy="158244"/>
          </a:xfrm>
          <a:custGeom>
            <a:avLst/>
            <a:gdLst>
              <a:gd name="connsiteX0" fmla="*/ 80912 w 80912"/>
              <a:gd name="connsiteY0" fmla="*/ 0 h 158244"/>
              <a:gd name="connsiteX1" fmla="*/ 0 w 80912"/>
              <a:gd name="connsiteY1" fmla="*/ 158244 h 158244"/>
              <a:gd name="connsiteX2" fmla="*/ 14408 w 80912"/>
              <a:gd name="connsiteY2" fmla="*/ 124941 h 158244"/>
              <a:gd name="connsiteX3" fmla="*/ 80912 w 80912"/>
              <a:gd name="connsiteY3" fmla="*/ 0 h 15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12" h="158244">
                <a:moveTo>
                  <a:pt x="80912" y="0"/>
                </a:moveTo>
                <a:lnTo>
                  <a:pt x="0" y="158244"/>
                </a:lnTo>
                <a:lnTo>
                  <a:pt x="14408" y="124941"/>
                </a:lnTo>
                <a:lnTo>
                  <a:pt x="80912" y="0"/>
                </a:lnTo>
                <a:close/>
              </a:path>
            </a:pathLst>
          </a:custGeom>
          <a:solidFill>
            <a:srgbClr val="127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F4D3CC39-EA86-472B-922A-D9CC54ADDB12}"/>
              </a:ext>
            </a:extLst>
          </p:cNvPr>
          <p:cNvSpPr/>
          <p:nvPr/>
        </p:nvSpPr>
        <p:spPr>
          <a:xfrm>
            <a:off x="1273756" y="2436989"/>
            <a:ext cx="18210" cy="42087"/>
          </a:xfrm>
          <a:custGeom>
            <a:avLst/>
            <a:gdLst>
              <a:gd name="connsiteX0" fmla="*/ 18210 w 18210"/>
              <a:gd name="connsiteY0" fmla="*/ 0 h 42087"/>
              <a:gd name="connsiteX1" fmla="*/ 0 w 18210"/>
              <a:gd name="connsiteY1" fmla="*/ 42087 h 42087"/>
              <a:gd name="connsiteX2" fmla="*/ 10472 w 18210"/>
              <a:gd name="connsiteY2" fmla="*/ 15132 h 42087"/>
              <a:gd name="connsiteX3" fmla="*/ 18210 w 18210"/>
              <a:gd name="connsiteY3" fmla="*/ 0 h 4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10" h="42087">
                <a:moveTo>
                  <a:pt x="18210" y="0"/>
                </a:moveTo>
                <a:lnTo>
                  <a:pt x="0" y="42087"/>
                </a:lnTo>
                <a:lnTo>
                  <a:pt x="10472" y="15132"/>
                </a:lnTo>
                <a:lnTo>
                  <a:pt x="18210" y="0"/>
                </a:lnTo>
                <a:close/>
              </a:path>
            </a:pathLst>
          </a:custGeom>
          <a:solidFill>
            <a:srgbClr val="127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BD44B91B-5208-470C-95BD-F39B8291F4C1}"/>
              </a:ext>
            </a:extLst>
          </p:cNvPr>
          <p:cNvSpPr/>
          <p:nvPr/>
        </p:nvSpPr>
        <p:spPr>
          <a:xfrm>
            <a:off x="1191556" y="2479076"/>
            <a:ext cx="82201" cy="211590"/>
          </a:xfrm>
          <a:custGeom>
            <a:avLst/>
            <a:gdLst>
              <a:gd name="connsiteX0" fmla="*/ 82201 w 82201"/>
              <a:gd name="connsiteY0" fmla="*/ 0 h 211590"/>
              <a:gd name="connsiteX1" fmla="*/ 0 w 82201"/>
              <a:gd name="connsiteY1" fmla="*/ 211590 h 211590"/>
              <a:gd name="connsiteX2" fmla="*/ 32120 w 82201"/>
              <a:gd name="connsiteY2" fmla="*/ 115753 h 211590"/>
              <a:gd name="connsiteX3" fmla="*/ 82201 w 82201"/>
              <a:gd name="connsiteY3" fmla="*/ 0 h 21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201" h="211590">
                <a:moveTo>
                  <a:pt x="82201" y="0"/>
                </a:moveTo>
                <a:lnTo>
                  <a:pt x="0" y="211590"/>
                </a:lnTo>
                <a:lnTo>
                  <a:pt x="32120" y="115753"/>
                </a:lnTo>
                <a:lnTo>
                  <a:pt x="82201" y="0"/>
                </a:lnTo>
                <a:close/>
              </a:path>
            </a:pathLst>
          </a:custGeom>
          <a:solidFill>
            <a:srgbClr val="127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8AFAB656-B4BA-4777-921F-CE5E40E89E17}"/>
              </a:ext>
            </a:extLst>
          </p:cNvPr>
          <p:cNvSpPr/>
          <p:nvPr/>
        </p:nvSpPr>
        <p:spPr>
          <a:xfrm>
            <a:off x="1190275" y="2690666"/>
            <a:ext cx="1280" cy="3819"/>
          </a:xfrm>
          <a:custGeom>
            <a:avLst/>
            <a:gdLst>
              <a:gd name="connsiteX0" fmla="*/ 1280 w 1280"/>
              <a:gd name="connsiteY0" fmla="*/ 0 h 3819"/>
              <a:gd name="connsiteX1" fmla="*/ 0 w 1280"/>
              <a:gd name="connsiteY1" fmla="*/ 3819 h 3819"/>
              <a:gd name="connsiteX2" fmla="*/ 481 w 1280"/>
              <a:gd name="connsiteY2" fmla="*/ 2056 h 3819"/>
              <a:gd name="connsiteX3" fmla="*/ 1280 w 1280"/>
              <a:gd name="connsiteY3" fmla="*/ 0 h 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0" h="3819">
                <a:moveTo>
                  <a:pt x="1280" y="0"/>
                </a:moveTo>
                <a:lnTo>
                  <a:pt x="0" y="3819"/>
                </a:lnTo>
                <a:lnTo>
                  <a:pt x="481" y="2056"/>
                </a:lnTo>
                <a:lnTo>
                  <a:pt x="1280" y="0"/>
                </a:lnTo>
                <a:close/>
              </a:path>
            </a:pathLst>
          </a:custGeom>
          <a:solidFill>
            <a:srgbClr val="127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8501ACD8-11B8-48A8-B68E-7CE87B876221}"/>
              </a:ext>
            </a:extLst>
          </p:cNvPr>
          <p:cNvSpPr/>
          <p:nvPr/>
        </p:nvSpPr>
        <p:spPr>
          <a:xfrm>
            <a:off x="1066499" y="2694485"/>
            <a:ext cx="123777" cy="746647"/>
          </a:xfrm>
          <a:custGeom>
            <a:avLst/>
            <a:gdLst>
              <a:gd name="connsiteX0" fmla="*/ 123777 w 123777"/>
              <a:gd name="connsiteY0" fmla="*/ 0 h 746647"/>
              <a:gd name="connsiteX1" fmla="*/ 55763 w 123777"/>
              <a:gd name="connsiteY1" fmla="*/ 249206 h 746647"/>
              <a:gd name="connsiteX2" fmla="*/ 13641 w 123777"/>
              <a:gd name="connsiteY2" fmla="*/ 509226 h 746647"/>
              <a:gd name="connsiteX3" fmla="*/ 916 w 123777"/>
              <a:gd name="connsiteY3" fmla="*/ 746647 h 746647"/>
              <a:gd name="connsiteX4" fmla="*/ 0 w 123777"/>
              <a:gd name="connsiteY4" fmla="*/ 687809 h 746647"/>
              <a:gd name="connsiteX5" fmla="*/ 92045 w 123777"/>
              <a:gd name="connsiteY5" fmla="*/ 94678 h 746647"/>
              <a:gd name="connsiteX6" fmla="*/ 123777 w 123777"/>
              <a:gd name="connsiteY6" fmla="*/ 0 h 74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777" h="746647">
                <a:moveTo>
                  <a:pt x="123777" y="0"/>
                </a:moveTo>
                <a:lnTo>
                  <a:pt x="55763" y="249206"/>
                </a:lnTo>
                <a:cubicBezTo>
                  <a:pt x="37249" y="334444"/>
                  <a:pt x="23131" y="421190"/>
                  <a:pt x="13641" y="509226"/>
                </a:cubicBezTo>
                <a:lnTo>
                  <a:pt x="916" y="746647"/>
                </a:lnTo>
                <a:lnTo>
                  <a:pt x="0" y="687809"/>
                </a:lnTo>
                <a:cubicBezTo>
                  <a:pt x="5256" y="489369"/>
                  <a:pt x="35629" y="290307"/>
                  <a:pt x="92045" y="94678"/>
                </a:cubicBezTo>
                <a:lnTo>
                  <a:pt x="123777" y="0"/>
                </a:lnTo>
                <a:close/>
              </a:path>
            </a:pathLst>
          </a:custGeom>
          <a:solidFill>
            <a:srgbClr val="127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8E0FDAB0-83D5-413A-AEA3-8BF4A643890B}"/>
              </a:ext>
            </a:extLst>
          </p:cNvPr>
          <p:cNvSpPr/>
          <p:nvPr/>
        </p:nvSpPr>
        <p:spPr>
          <a:xfrm>
            <a:off x="6621725" y="3408133"/>
            <a:ext cx="3097" cy="38887"/>
          </a:xfrm>
          <a:custGeom>
            <a:avLst/>
            <a:gdLst>
              <a:gd name="connsiteX0" fmla="*/ 3097 w 3097"/>
              <a:gd name="connsiteY0" fmla="*/ 0 h 38887"/>
              <a:gd name="connsiteX1" fmla="*/ 2082 w 3097"/>
              <a:gd name="connsiteY1" fmla="*/ 38887 h 38887"/>
              <a:gd name="connsiteX2" fmla="*/ 0 w 3097"/>
              <a:gd name="connsiteY2" fmla="*/ 42 h 38887"/>
              <a:gd name="connsiteX3" fmla="*/ 3097 w 3097"/>
              <a:gd name="connsiteY3" fmla="*/ 0 h 38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7" h="38887">
                <a:moveTo>
                  <a:pt x="3097" y="0"/>
                </a:moveTo>
                <a:lnTo>
                  <a:pt x="2082" y="38887"/>
                </a:lnTo>
                <a:lnTo>
                  <a:pt x="0" y="42"/>
                </a:lnTo>
                <a:lnTo>
                  <a:pt x="3097" y="0"/>
                </a:lnTo>
                <a:close/>
              </a:path>
            </a:pathLst>
          </a:custGeom>
          <a:solidFill>
            <a:srgbClr val="127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A9E8E07B-2DC8-4B58-B175-FB079D807A6E}"/>
              </a:ext>
            </a:extLst>
          </p:cNvPr>
          <p:cNvSpPr/>
          <p:nvPr/>
        </p:nvSpPr>
        <p:spPr>
          <a:xfrm>
            <a:off x="1065788" y="3441132"/>
            <a:ext cx="2956" cy="85492"/>
          </a:xfrm>
          <a:custGeom>
            <a:avLst/>
            <a:gdLst>
              <a:gd name="connsiteX0" fmla="*/ 1626 w 2956"/>
              <a:gd name="connsiteY0" fmla="*/ 0 h 85492"/>
              <a:gd name="connsiteX1" fmla="*/ 2956 w 2956"/>
              <a:gd name="connsiteY1" fmla="*/ 85492 h 85492"/>
              <a:gd name="connsiteX2" fmla="*/ 0 w 2956"/>
              <a:gd name="connsiteY2" fmla="*/ 30333 h 85492"/>
              <a:gd name="connsiteX3" fmla="*/ 1626 w 2956"/>
              <a:gd name="connsiteY3" fmla="*/ 0 h 8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6" h="85492">
                <a:moveTo>
                  <a:pt x="1626" y="0"/>
                </a:moveTo>
                <a:lnTo>
                  <a:pt x="2956" y="85492"/>
                </a:lnTo>
                <a:lnTo>
                  <a:pt x="0" y="30333"/>
                </a:lnTo>
                <a:lnTo>
                  <a:pt x="1626" y="0"/>
                </a:lnTo>
                <a:close/>
              </a:path>
            </a:pathLst>
          </a:custGeom>
          <a:solidFill>
            <a:srgbClr val="127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58D8C19-B70E-47F5-BBF2-38F4A472F022}"/>
              </a:ext>
            </a:extLst>
          </p:cNvPr>
          <p:cNvSpPr/>
          <p:nvPr/>
        </p:nvSpPr>
        <p:spPr>
          <a:xfrm>
            <a:off x="6621318" y="3447020"/>
            <a:ext cx="3799" cy="95321"/>
          </a:xfrm>
          <a:custGeom>
            <a:avLst/>
            <a:gdLst>
              <a:gd name="connsiteX0" fmla="*/ 2489 w 3799"/>
              <a:gd name="connsiteY0" fmla="*/ 0 h 95321"/>
              <a:gd name="connsiteX1" fmla="*/ 3799 w 3799"/>
              <a:gd name="connsiteY1" fmla="*/ 24445 h 95321"/>
              <a:gd name="connsiteX2" fmla="*/ 0 w 3799"/>
              <a:gd name="connsiteY2" fmla="*/ 95321 h 95321"/>
              <a:gd name="connsiteX3" fmla="*/ 2489 w 3799"/>
              <a:gd name="connsiteY3" fmla="*/ 0 h 9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9" h="95321">
                <a:moveTo>
                  <a:pt x="2489" y="0"/>
                </a:moveTo>
                <a:lnTo>
                  <a:pt x="3799" y="24445"/>
                </a:lnTo>
                <a:lnTo>
                  <a:pt x="0" y="95321"/>
                </a:lnTo>
                <a:lnTo>
                  <a:pt x="2489" y="0"/>
                </a:lnTo>
                <a:close/>
              </a:path>
            </a:pathLst>
          </a:custGeom>
          <a:solidFill>
            <a:srgbClr val="127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7C376808-8A9E-420B-8646-9AA503053862}"/>
              </a:ext>
            </a:extLst>
          </p:cNvPr>
          <p:cNvSpPr/>
          <p:nvPr/>
        </p:nvSpPr>
        <p:spPr>
          <a:xfrm>
            <a:off x="1068745" y="3526624"/>
            <a:ext cx="5257" cy="98074"/>
          </a:xfrm>
          <a:custGeom>
            <a:avLst/>
            <a:gdLst>
              <a:gd name="connsiteX0" fmla="*/ 0 w 5257"/>
              <a:gd name="connsiteY0" fmla="*/ 0 h 98074"/>
              <a:gd name="connsiteX1" fmla="*/ 5257 w 5257"/>
              <a:gd name="connsiteY1" fmla="*/ 98074 h 98074"/>
              <a:gd name="connsiteX2" fmla="*/ 837 w 5257"/>
              <a:gd name="connsiteY2" fmla="*/ 53752 h 98074"/>
              <a:gd name="connsiteX3" fmla="*/ 0 w 5257"/>
              <a:gd name="connsiteY3" fmla="*/ 0 h 9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7" h="98074">
                <a:moveTo>
                  <a:pt x="0" y="0"/>
                </a:moveTo>
                <a:lnTo>
                  <a:pt x="5257" y="98074"/>
                </a:lnTo>
                <a:lnTo>
                  <a:pt x="837" y="53752"/>
                </a:lnTo>
                <a:lnTo>
                  <a:pt x="0" y="0"/>
                </a:lnTo>
                <a:close/>
              </a:path>
            </a:pathLst>
          </a:custGeom>
          <a:solidFill>
            <a:srgbClr val="127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AEE46F36-5B6F-4A58-A234-297800783FDF}"/>
              </a:ext>
            </a:extLst>
          </p:cNvPr>
          <p:cNvSpPr/>
          <p:nvPr/>
        </p:nvSpPr>
        <p:spPr>
          <a:xfrm>
            <a:off x="6616187" y="3542341"/>
            <a:ext cx="5130" cy="95731"/>
          </a:xfrm>
          <a:custGeom>
            <a:avLst/>
            <a:gdLst>
              <a:gd name="connsiteX0" fmla="*/ 5130 w 5130"/>
              <a:gd name="connsiteY0" fmla="*/ 0 h 95731"/>
              <a:gd name="connsiteX1" fmla="*/ 3448 w 5130"/>
              <a:gd name="connsiteY1" fmla="*/ 64435 h 95731"/>
              <a:gd name="connsiteX2" fmla="*/ 0 w 5130"/>
              <a:gd name="connsiteY2" fmla="*/ 95731 h 95731"/>
              <a:gd name="connsiteX3" fmla="*/ 5130 w 5130"/>
              <a:gd name="connsiteY3" fmla="*/ 0 h 9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0" h="95731">
                <a:moveTo>
                  <a:pt x="5130" y="0"/>
                </a:moveTo>
                <a:lnTo>
                  <a:pt x="3448" y="64435"/>
                </a:lnTo>
                <a:lnTo>
                  <a:pt x="0" y="95731"/>
                </a:lnTo>
                <a:lnTo>
                  <a:pt x="5130" y="0"/>
                </a:lnTo>
                <a:close/>
              </a:path>
            </a:pathLst>
          </a:custGeom>
          <a:solidFill>
            <a:srgbClr val="127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7C16AF29-B49A-4D60-8DF7-25089020DCD2}"/>
              </a:ext>
            </a:extLst>
          </p:cNvPr>
          <p:cNvSpPr/>
          <p:nvPr/>
        </p:nvSpPr>
        <p:spPr>
          <a:xfrm>
            <a:off x="944223" y="3939803"/>
            <a:ext cx="5542186" cy="2465540"/>
          </a:xfrm>
          <a:custGeom>
            <a:avLst/>
            <a:gdLst>
              <a:gd name="connsiteX0" fmla="*/ 0 w 5542186"/>
              <a:gd name="connsiteY0" fmla="*/ 0 h 2465540"/>
              <a:gd name="connsiteX1" fmla="*/ 15202 w 5542186"/>
              <a:gd name="connsiteY1" fmla="*/ 152443 h 2465540"/>
              <a:gd name="connsiteX2" fmla="*/ 902144 w 5542186"/>
              <a:gd name="connsiteY2" fmla="*/ 1715308 h 2465540"/>
              <a:gd name="connsiteX3" fmla="*/ 3786744 w 5542186"/>
              <a:gd name="connsiteY3" fmla="*/ 2203741 h 2465540"/>
              <a:gd name="connsiteX4" fmla="*/ 5524084 w 5542186"/>
              <a:gd name="connsiteY4" fmla="*/ 177635 h 2465540"/>
              <a:gd name="connsiteX5" fmla="*/ 5542186 w 5542186"/>
              <a:gd name="connsiteY5" fmla="*/ 13374 h 2465540"/>
              <a:gd name="connsiteX6" fmla="*/ 5536764 w 5542186"/>
              <a:gd name="connsiteY6" fmla="*/ 114521 h 2465540"/>
              <a:gd name="connsiteX7" fmla="*/ 2771451 w 5542186"/>
              <a:gd name="connsiteY7" fmla="*/ 2465540 h 2465540"/>
              <a:gd name="connsiteX8" fmla="*/ 6138 w 5542186"/>
              <a:gd name="connsiteY8" fmla="*/ 114521 h 2465540"/>
              <a:gd name="connsiteX9" fmla="*/ 0 w 5542186"/>
              <a:gd name="connsiteY9" fmla="*/ 0 h 2465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42186" h="2465540">
                <a:moveTo>
                  <a:pt x="0" y="0"/>
                </a:moveTo>
                <a:lnTo>
                  <a:pt x="15202" y="152443"/>
                </a:lnTo>
                <a:cubicBezTo>
                  <a:pt x="98672" y="739861"/>
                  <a:pt x="402648" y="1297329"/>
                  <a:pt x="902144" y="1715308"/>
                </a:cubicBezTo>
                <a:cubicBezTo>
                  <a:pt x="1684580" y="2370051"/>
                  <a:pt x="2802589" y="2559357"/>
                  <a:pt x="3786744" y="2203741"/>
                </a:cubicBezTo>
                <a:cubicBezTo>
                  <a:pt x="4730077" y="1862874"/>
                  <a:pt x="5386120" y="1081960"/>
                  <a:pt x="5524084" y="177635"/>
                </a:cubicBezTo>
                <a:lnTo>
                  <a:pt x="5542186" y="13374"/>
                </a:lnTo>
                <a:lnTo>
                  <a:pt x="5536764" y="114521"/>
                </a:lnTo>
                <a:cubicBezTo>
                  <a:pt x="5394418" y="1435053"/>
                  <a:pt x="4210669" y="2465540"/>
                  <a:pt x="2771451" y="2465540"/>
                </a:cubicBezTo>
                <a:cubicBezTo>
                  <a:pt x="1332233" y="2465540"/>
                  <a:pt x="148485" y="1435053"/>
                  <a:pt x="6138" y="114521"/>
                </a:cubicBezTo>
                <a:lnTo>
                  <a:pt x="0" y="0"/>
                </a:lnTo>
                <a:close/>
              </a:path>
            </a:pathLst>
          </a:custGeom>
          <a:solidFill>
            <a:srgbClr val="127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31" name="表格 6">
            <a:extLst>
              <a:ext uri="{FF2B5EF4-FFF2-40B4-BE49-F238E27FC236}">
                <a16:creationId xmlns:a16="http://schemas.microsoft.com/office/drawing/2014/main" id="{094E1468-3D83-415D-99D5-A69C261340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134147"/>
              </p:ext>
            </p:extLst>
          </p:nvPr>
        </p:nvGraphicFramePr>
        <p:xfrm>
          <a:off x="1372878" y="1671776"/>
          <a:ext cx="10169293" cy="390584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67494">
                  <a:extLst>
                    <a:ext uri="{9D8B030D-6E8A-4147-A177-3AD203B41FA5}">
                      <a16:colId xmlns:a16="http://schemas.microsoft.com/office/drawing/2014/main" val="3040784545"/>
                    </a:ext>
                  </a:extLst>
                </a:gridCol>
                <a:gridCol w="2533933">
                  <a:extLst>
                    <a:ext uri="{9D8B030D-6E8A-4147-A177-3AD203B41FA5}">
                      <a16:colId xmlns:a16="http://schemas.microsoft.com/office/drawing/2014/main" val="393920681"/>
                    </a:ext>
                  </a:extLst>
                </a:gridCol>
                <a:gridCol w="2533933">
                  <a:extLst>
                    <a:ext uri="{9D8B030D-6E8A-4147-A177-3AD203B41FA5}">
                      <a16:colId xmlns:a16="http://schemas.microsoft.com/office/drawing/2014/main" val="325582674"/>
                    </a:ext>
                  </a:extLst>
                </a:gridCol>
                <a:gridCol w="2533933">
                  <a:extLst>
                    <a:ext uri="{9D8B030D-6E8A-4147-A177-3AD203B41FA5}">
                      <a16:colId xmlns:a16="http://schemas.microsoft.com/office/drawing/2014/main" val="3169469870"/>
                    </a:ext>
                  </a:extLst>
                </a:gridCol>
              </a:tblGrid>
              <a:tr h="111707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+mn-ea"/>
                          <a:ea typeface="+mn-ea"/>
                        </a:rPr>
                        <a:t>低危险区</a:t>
                      </a:r>
                      <a:endParaRPr lang="en-US" altLang="zh-CN" sz="2400" b="1" dirty="0"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CN" altLang="en-US" sz="2400" b="1" dirty="0">
                          <a:latin typeface="+mn-ea"/>
                          <a:ea typeface="+mn-ea"/>
                        </a:rPr>
                        <a:t>（清洁区）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+mn-ea"/>
                          <a:ea typeface="+mn-ea"/>
                        </a:rPr>
                        <a:t>中等危险区   （半污染区）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+mn-ea"/>
                          <a:ea typeface="+mn-ea"/>
                        </a:rPr>
                        <a:t>高危险区      （污染区）</a:t>
                      </a:r>
                      <a:endParaRPr lang="zh-CN" altLang="en-US" sz="1600" b="1" dirty="0">
                        <a:latin typeface="+mn-ea"/>
                        <a:ea typeface="+mn-ea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>
                          <a:latin typeface="+mn-ea"/>
                          <a:ea typeface="+mn-ea"/>
                        </a:rPr>
                        <a:t>极高危险区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580747620"/>
                  </a:ext>
                </a:extLst>
              </a:tr>
              <a:tr h="1015295">
                <a:tc>
                  <a:txBody>
                    <a:bodyPr/>
                    <a:lstStyle/>
                    <a:p>
                      <a:r>
                        <a:rPr lang="zh-CN" altLang="en-US" sz="2000" b="1" dirty="0">
                          <a:latin typeface="+mn-ea"/>
                          <a:ea typeface="+mn-ea"/>
                        </a:rPr>
                        <a:t>不接触病人的区域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2000" b="1" dirty="0">
                          <a:latin typeface="+mn-ea"/>
                          <a:ea typeface="+mn-ea"/>
                        </a:rPr>
                        <a:t>非感染病人，非高度易感染病人的护理区域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2000" b="1" dirty="0">
                          <a:latin typeface="+mn-ea"/>
                          <a:ea typeface="+mn-ea"/>
                        </a:rPr>
                        <a:t>有感染病人的区域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ea"/>
                          <a:ea typeface="+mn-ea"/>
                        </a:rPr>
                        <a:t>高度易感病人的区域或监护区域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011174124"/>
                  </a:ext>
                </a:extLst>
              </a:tr>
              <a:tr h="1002367">
                <a:tc>
                  <a:txBody>
                    <a:bodyPr/>
                    <a:lstStyle/>
                    <a:p>
                      <a:r>
                        <a:rPr lang="zh-CN" altLang="en-US" sz="2000" b="1" dirty="0">
                          <a:latin typeface="+mn-ea"/>
                          <a:ea typeface="+mn-ea"/>
                        </a:rPr>
                        <a:t>行政管理区</a:t>
                      </a:r>
                      <a:endParaRPr lang="en-US" altLang="zh-CN" sz="2000" b="1" dirty="0">
                        <a:latin typeface="+mn-ea"/>
                        <a:ea typeface="+mn-ea"/>
                      </a:endParaRPr>
                    </a:p>
                    <a:p>
                      <a:r>
                        <a:rPr lang="zh-CN" altLang="en-US" sz="2000" b="1" dirty="0">
                          <a:latin typeface="+mn-ea"/>
                          <a:ea typeface="+mn-ea"/>
                        </a:rPr>
                        <a:t>生活服务区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2000" b="1" dirty="0">
                          <a:latin typeface="+mn-ea"/>
                          <a:ea typeface="+mn-ea"/>
                        </a:rPr>
                        <a:t>普通门诊、普通病房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2000" b="1" dirty="0">
                          <a:latin typeface="+mn-ea"/>
                          <a:ea typeface="+mn-ea"/>
                        </a:rPr>
                        <a:t>感染科门诊及病区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ea"/>
                          <a:ea typeface="+mn-ea"/>
                        </a:rPr>
                        <a:t>手术室、产房、早产儿室、新生儿室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735902199"/>
                  </a:ext>
                </a:extLst>
              </a:tr>
              <a:tr h="771108">
                <a:tc gridSpan="4">
                  <a:txBody>
                    <a:bodyPr/>
                    <a:lstStyle/>
                    <a:p>
                      <a:r>
                        <a:rPr lang="zh-CN" altLang="en-US" sz="2000" b="1" dirty="0">
                          <a:latin typeface="+mn-ea"/>
                          <a:ea typeface="+mn-ea"/>
                        </a:rPr>
                        <a:t>同一等级分区相对集中，高危险区相对独立；通风系统区域化；配备手卫生设备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zh-CN" altLang="en-US" sz="2000" b="0" dirty="0">
                        <a:latin typeface="+mj-ea"/>
                        <a:ea typeface="+mj-ea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zh-CN" altLang="en-US" sz="2000" b="0" dirty="0">
                        <a:latin typeface="+mj-ea"/>
                        <a:ea typeface="+mj-ea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zh-CN" altLang="en-US" sz="2800" b="0" dirty="0">
                        <a:solidFill>
                          <a:srgbClr val="C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153599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3254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图片 4" descr="图片包含 游戏机, 钟表&#10;&#10;描述已自动生成">
            <a:extLst>
              <a:ext uri="{FF2B5EF4-FFF2-40B4-BE49-F238E27FC236}">
                <a16:creationId xmlns:a16="http://schemas.microsoft.com/office/drawing/2014/main" id="{854D9E11-B3B7-41F5-84FA-74063C4779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3" r="16109"/>
          <a:stretch/>
        </p:blipFill>
        <p:spPr>
          <a:xfrm>
            <a:off x="1124568" y="1388044"/>
            <a:ext cx="9106888" cy="4652431"/>
          </a:xfrm>
          <a:prstGeom prst="rect">
            <a:avLst/>
          </a:prstGeom>
          <a:ln>
            <a:noFill/>
          </a:ln>
        </p:spPr>
      </p:pic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0FB4658-B74A-4413-8BF3-FA4742CE8252}"/>
              </a:ext>
            </a:extLst>
          </p:cNvPr>
          <p:cNvSpPr txBox="1"/>
          <p:nvPr/>
        </p:nvSpPr>
        <p:spPr>
          <a:xfrm>
            <a:off x="1648151" y="346835"/>
            <a:ext cx="8683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002060"/>
                </a:solidFill>
                <a:latin typeface="+mj-ea"/>
                <a:ea typeface="+mj-ea"/>
              </a:rPr>
              <a:t>呼吸道传染病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病区的布局与隔离要求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建筑布局</a:t>
            </a:r>
          </a:p>
        </p:txBody>
      </p:sp>
    </p:spTree>
    <p:extLst>
      <p:ext uri="{BB962C8B-B14F-4D97-AF65-F5344CB8AC3E}">
        <p14:creationId xmlns:p14="http://schemas.microsoft.com/office/powerpoint/2010/main" val="2472749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图片 3" descr="图片包含 游戏机, 文字&#10;&#10;描述已自动生成">
            <a:extLst>
              <a:ext uri="{FF2B5EF4-FFF2-40B4-BE49-F238E27FC236}">
                <a16:creationId xmlns:a16="http://schemas.microsoft.com/office/drawing/2014/main" id="{91C5003B-93A8-4A43-93C7-644720BA4EA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11562"/>
            <a:ext cx="10905066" cy="4034874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248E6B8-26EE-437C-9EBD-EC497AFE5BE1}"/>
              </a:ext>
            </a:extLst>
          </p:cNvPr>
          <p:cNvSpPr/>
          <p:nvPr/>
        </p:nvSpPr>
        <p:spPr>
          <a:xfrm>
            <a:off x="2329390" y="677955"/>
            <a:ext cx="2394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负压病区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328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3E58D3D-E151-411C-A217-9199C11F441C}"/>
              </a:ext>
            </a:extLst>
          </p:cNvPr>
          <p:cNvSpPr txBox="1"/>
          <p:nvPr/>
        </p:nvSpPr>
        <p:spPr>
          <a:xfrm>
            <a:off x="814682" y="146708"/>
            <a:ext cx="10617052" cy="10312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40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呼吸道传染病</a:t>
            </a:r>
            <a:r>
              <a:rPr lang="zh-CN" alt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病区的布局与隔离要求</a:t>
            </a:r>
            <a:r>
              <a:rPr lang="en-US" altLang="zh-CN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——</a:t>
            </a:r>
            <a:r>
              <a:rPr lang="zh-CN" alt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隔离要求</a:t>
            </a:r>
          </a:p>
        </p:txBody>
      </p:sp>
      <p:pic>
        <p:nvPicPr>
          <p:cNvPr id="7" name="图片 6" descr="图片包含 室内, 人, 男人, 看着&#10;&#10;描述已自动生成">
            <a:extLst>
              <a:ext uri="{FF2B5EF4-FFF2-40B4-BE49-F238E27FC236}">
                <a16:creationId xmlns:a16="http://schemas.microsoft.com/office/drawing/2014/main" id="{2CFD148A-C1E4-4413-A359-F7B2D4BC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09" y="2589086"/>
            <a:ext cx="4904750" cy="2755478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20E0B82-0CF1-45E0-9063-37C08AE9E299}"/>
              </a:ext>
            </a:extLst>
          </p:cNvPr>
          <p:cNvSpPr txBox="1"/>
          <p:nvPr/>
        </p:nvSpPr>
        <p:spPr>
          <a:xfrm>
            <a:off x="7781373" y="2279151"/>
            <a:ext cx="3998671" cy="3387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400050" indent="-342900">
              <a:lnSpc>
                <a:spcPts val="32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+mn-ea"/>
              </a:rPr>
              <a:t>严格服务流程和三区管理</a:t>
            </a:r>
            <a:endParaRPr lang="en-US" altLang="zh-CN" sz="2400" dirty="0">
              <a:latin typeface="+mn-ea"/>
            </a:endParaRPr>
          </a:p>
          <a:p>
            <a:pPr marL="400050" indent="-342900">
              <a:lnSpc>
                <a:spcPts val="32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+mn-ea"/>
              </a:rPr>
              <a:t>病室内通风设施良好，安装非手触式流动水洗手池</a:t>
            </a:r>
            <a:endParaRPr lang="en-US" altLang="zh-CN" sz="2400" dirty="0">
              <a:latin typeface="+mn-ea"/>
            </a:endParaRPr>
          </a:p>
          <a:p>
            <a:pPr marL="400050" indent="-342900">
              <a:lnSpc>
                <a:spcPts val="32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+mn-ea"/>
              </a:rPr>
              <a:t>不同种类传染病病人分室安置，疑似病人单独安置</a:t>
            </a:r>
            <a:endParaRPr lang="en-US" altLang="zh-CN" sz="2400" dirty="0">
              <a:latin typeface="+mn-ea"/>
            </a:endParaRPr>
          </a:p>
          <a:p>
            <a:pPr marL="400050" indent="-342900">
              <a:lnSpc>
                <a:spcPts val="32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+mn-ea"/>
              </a:rPr>
              <a:t>同种疾病病人可安置于一室，两床之间距离≥</a:t>
            </a:r>
            <a:r>
              <a:rPr lang="en-US" altLang="zh-CN" sz="2400" dirty="0">
                <a:latin typeface="+mn-ea"/>
              </a:rPr>
              <a:t>1.1</a:t>
            </a:r>
            <a:r>
              <a:rPr lang="zh-CN" altLang="en-US" sz="2400" dirty="0">
                <a:latin typeface="+mn-ea"/>
              </a:rPr>
              <a:t>米</a:t>
            </a:r>
          </a:p>
        </p:txBody>
      </p:sp>
      <p:sp>
        <p:nvSpPr>
          <p:cNvPr id="10" name="灯片编号占位符 68">
            <a:extLst>
              <a:ext uri="{FF2B5EF4-FFF2-40B4-BE49-F238E27FC236}">
                <a16:creationId xmlns:a16="http://schemas.microsoft.com/office/drawing/2014/main" id="{FF4AF33F-1967-4982-A2F7-06F81D64C57A}"/>
              </a:ext>
            </a:extLst>
          </p:cNvPr>
          <p:cNvSpPr txBox="1">
            <a:spLocks/>
          </p:cNvSpPr>
          <p:nvPr/>
        </p:nvSpPr>
        <p:spPr>
          <a:xfrm>
            <a:off x="8729662" y="6356350"/>
            <a:ext cx="3462338" cy="501650"/>
          </a:xfrm>
          <a:prstGeom prst="rect">
            <a:avLst/>
          </a:prstGeom>
        </p:spPr>
        <p:txBody>
          <a:bodyPr anchor="ctr" anchorCtr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2047838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340FE6-E1F9-4C8D-A7F6-E1A14AB6B7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6168" y="51877"/>
            <a:ext cx="9817658" cy="575005"/>
          </a:xfrm>
        </p:spPr>
        <p:txBody>
          <a:bodyPr/>
          <a:lstStyle/>
          <a:p>
            <a:r>
              <a:rPr lang="zh-CN" altLang="en-US" sz="4000" dirty="0">
                <a:solidFill>
                  <a:srgbClr val="002060"/>
                </a:solidFill>
                <a:latin typeface="+mj-ea"/>
              </a:rPr>
              <a:t>感染性疾病</a:t>
            </a:r>
            <a:r>
              <a:rPr lang="zh-CN" altLang="en-US" dirty="0">
                <a:latin typeface="+mj-ea"/>
              </a:rPr>
              <a:t>病区的布局与隔离要求</a:t>
            </a:r>
          </a:p>
          <a:p>
            <a:endParaRPr lang="zh-CN" altLang="en-US" dirty="0"/>
          </a:p>
        </p:txBody>
      </p:sp>
      <p:sp>
        <p:nvSpPr>
          <p:cNvPr id="4" name="灯片编号占位符 68">
            <a:extLst>
              <a:ext uri="{FF2B5EF4-FFF2-40B4-BE49-F238E27FC236}">
                <a16:creationId xmlns:a16="http://schemas.microsoft.com/office/drawing/2014/main" id="{FBC6358E-BF38-4AB1-BEC2-459DD7E50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171EB9F-3051-4A06-A2F5-AFF9F897D024}"/>
              </a:ext>
            </a:extLst>
          </p:cNvPr>
          <p:cNvSpPr txBox="1"/>
          <p:nvPr/>
        </p:nvSpPr>
        <p:spPr>
          <a:xfrm>
            <a:off x="6684196" y="2048175"/>
            <a:ext cx="5114701" cy="3387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00050" indent="-342900">
              <a:lnSpc>
                <a:spcPts val="32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+mn-ea"/>
              </a:rPr>
              <a:t>分区明确，标识清楚</a:t>
            </a:r>
            <a:endParaRPr lang="en-US" altLang="zh-CN" sz="2400" dirty="0">
              <a:latin typeface="+mn-ea"/>
            </a:endParaRPr>
          </a:p>
          <a:p>
            <a:pPr marL="400050" indent="-342900">
              <a:lnSpc>
                <a:spcPts val="32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+mn-ea"/>
              </a:rPr>
              <a:t>病室内通风设施良好，安装非手触式流动水洗手池</a:t>
            </a:r>
            <a:endParaRPr lang="en-US" altLang="zh-CN" sz="2400" dirty="0">
              <a:latin typeface="+mn-ea"/>
            </a:endParaRPr>
          </a:p>
          <a:p>
            <a:pPr marL="400050" indent="-342900">
              <a:lnSpc>
                <a:spcPts val="32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+mn-ea"/>
              </a:rPr>
              <a:t>不同种类传染病病人分室安置，疑似病人单独安置</a:t>
            </a:r>
            <a:endParaRPr lang="en-US" altLang="zh-CN" sz="2400" dirty="0">
              <a:latin typeface="+mn-ea"/>
            </a:endParaRPr>
          </a:p>
          <a:p>
            <a:pPr marL="400050" indent="-342900">
              <a:lnSpc>
                <a:spcPts val="32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+mn-ea"/>
              </a:rPr>
              <a:t>每间病室不超过</a:t>
            </a:r>
            <a:r>
              <a:rPr lang="en-US" altLang="zh-CN" sz="2400" dirty="0">
                <a:latin typeface="+mn-ea"/>
              </a:rPr>
              <a:t>4</a:t>
            </a:r>
            <a:r>
              <a:rPr lang="zh-CN" altLang="en-US" sz="2400" dirty="0">
                <a:latin typeface="+mn-ea"/>
              </a:rPr>
              <a:t>人，两床之间距离≥</a:t>
            </a:r>
            <a:r>
              <a:rPr lang="en-US" altLang="zh-CN" sz="2400" dirty="0">
                <a:latin typeface="+mn-ea"/>
              </a:rPr>
              <a:t>1.1</a:t>
            </a:r>
            <a:r>
              <a:rPr lang="zh-CN" altLang="en-US" sz="2400" dirty="0">
                <a:latin typeface="+mn-ea"/>
              </a:rPr>
              <a:t>米</a:t>
            </a:r>
          </a:p>
        </p:txBody>
      </p:sp>
      <p:sp>
        <p:nvSpPr>
          <p:cNvPr id="11" name="MH_SubTitle_1">
            <a:extLst>
              <a:ext uri="{FF2B5EF4-FFF2-40B4-BE49-F238E27FC236}">
                <a16:creationId xmlns:a16="http://schemas.microsoft.com/office/drawing/2014/main" id="{64815F18-59E7-4F73-B8D3-1F2373DE2D9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258101" y="1221366"/>
            <a:ext cx="1957341" cy="520990"/>
          </a:xfrm>
          <a:prstGeom prst="roundRect">
            <a:avLst>
              <a:gd name="adj" fmla="val 2111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建筑布局</a:t>
            </a:r>
            <a:endParaRPr lang="en-US" altLang="zh-CN" sz="2800" b="1" dirty="0">
              <a:solidFill>
                <a:srgbClr val="C00000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MH_SubTitle_1">
            <a:extLst>
              <a:ext uri="{FF2B5EF4-FFF2-40B4-BE49-F238E27FC236}">
                <a16:creationId xmlns:a16="http://schemas.microsoft.com/office/drawing/2014/main" id="{B3112C45-5BB5-4FE5-989F-9BDF22CE5C8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801081" y="1221366"/>
            <a:ext cx="1957341" cy="520990"/>
          </a:xfrm>
          <a:prstGeom prst="roundRect">
            <a:avLst>
              <a:gd name="adj" fmla="val 2111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隔离要求</a:t>
            </a:r>
            <a:endParaRPr lang="en-US" altLang="zh-CN" sz="2800" b="1" dirty="0">
              <a:solidFill>
                <a:srgbClr val="C00000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D6844C4-A8CC-4330-A288-4D04E20E3979}"/>
              </a:ext>
            </a:extLst>
          </p:cNvPr>
          <p:cNvSpPr txBox="1"/>
          <p:nvPr/>
        </p:nvSpPr>
        <p:spPr>
          <a:xfrm>
            <a:off x="872123" y="2048175"/>
            <a:ext cx="5223877" cy="2217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00050" indent="-342900">
              <a:lnSpc>
                <a:spcPts val="32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+mn-ea"/>
              </a:rPr>
              <a:t>相对独立的区域</a:t>
            </a:r>
            <a:endParaRPr lang="en-US" altLang="zh-CN" sz="2400" dirty="0">
              <a:latin typeface="+mn-ea"/>
            </a:endParaRPr>
          </a:p>
          <a:p>
            <a:pPr marL="400050" indent="-342900">
              <a:lnSpc>
                <a:spcPts val="32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+mn-ea"/>
              </a:rPr>
              <a:t>远离儿科病区、重症病区、生活区</a:t>
            </a:r>
            <a:endParaRPr lang="en-US" altLang="zh-CN" sz="2400" dirty="0">
              <a:latin typeface="+mn-ea"/>
            </a:endParaRPr>
          </a:p>
          <a:p>
            <a:pPr marL="400050" indent="-342900">
              <a:lnSpc>
                <a:spcPts val="32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+mn-ea"/>
              </a:rPr>
              <a:t>设单独入口、出口</a:t>
            </a:r>
            <a:endParaRPr lang="en-US" altLang="zh-CN" sz="2400" dirty="0">
              <a:latin typeface="+mn-ea"/>
            </a:endParaRPr>
          </a:p>
          <a:p>
            <a:pPr marL="400050" indent="-342900">
              <a:lnSpc>
                <a:spcPts val="32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+mn-ea"/>
              </a:rPr>
              <a:t>设出、入院处理室</a:t>
            </a:r>
          </a:p>
        </p:txBody>
      </p:sp>
      <p:pic>
        <p:nvPicPr>
          <p:cNvPr id="7" name="图片 6" descr="图片包含 人, 男人, 白色, 房间&#10;&#10;描述已自动生成">
            <a:extLst>
              <a:ext uri="{FF2B5EF4-FFF2-40B4-BE49-F238E27FC236}">
                <a16:creationId xmlns:a16="http://schemas.microsoft.com/office/drawing/2014/main" id="{87DBB699-8847-4BFA-9575-D73D4CD3F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17" y="4328692"/>
            <a:ext cx="3462338" cy="190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8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340FE6-E1F9-4C8D-A7F6-E1A14AB6B7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6271" y="74512"/>
            <a:ext cx="9817658" cy="575005"/>
          </a:xfrm>
        </p:spPr>
        <p:txBody>
          <a:bodyPr/>
          <a:lstStyle/>
          <a:p>
            <a:r>
              <a:rPr lang="zh-CN" altLang="en-US" sz="4000" dirty="0">
                <a:solidFill>
                  <a:srgbClr val="002060"/>
                </a:solidFill>
                <a:latin typeface="+mj-ea"/>
              </a:rPr>
              <a:t>普通病区、门诊、急诊</a:t>
            </a:r>
            <a:r>
              <a:rPr lang="zh-CN" altLang="en-US" dirty="0">
                <a:latin typeface="+mj-ea"/>
              </a:rPr>
              <a:t>的布局与隔离要求</a:t>
            </a:r>
          </a:p>
          <a:p>
            <a:endParaRPr lang="zh-CN" altLang="en-US" dirty="0"/>
          </a:p>
        </p:txBody>
      </p:sp>
      <p:sp>
        <p:nvSpPr>
          <p:cNvPr id="4" name="灯片编号占位符 68">
            <a:extLst>
              <a:ext uri="{FF2B5EF4-FFF2-40B4-BE49-F238E27FC236}">
                <a16:creationId xmlns:a16="http://schemas.microsoft.com/office/drawing/2014/main" id="{FBC6358E-BF38-4AB1-BEC2-459DD7E50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171EB9F-3051-4A06-A2F5-AFF9F897D024}"/>
              </a:ext>
            </a:extLst>
          </p:cNvPr>
          <p:cNvSpPr txBox="1"/>
          <p:nvPr/>
        </p:nvSpPr>
        <p:spPr>
          <a:xfrm>
            <a:off x="6646490" y="2076516"/>
            <a:ext cx="5114701" cy="3387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00050" indent="-342900">
              <a:lnSpc>
                <a:spcPts val="32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+mn-ea"/>
              </a:rPr>
              <a:t>分区明确，标识清楚。</a:t>
            </a:r>
            <a:endParaRPr lang="en-US" altLang="zh-CN" sz="2400" dirty="0">
              <a:latin typeface="+mn-ea"/>
            </a:endParaRPr>
          </a:p>
          <a:p>
            <a:pPr marL="400050" indent="-342900">
              <a:lnSpc>
                <a:spcPts val="32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+mn-ea"/>
              </a:rPr>
              <a:t>内通风设施良好，安装非手触式流动水洗手池。</a:t>
            </a:r>
            <a:endParaRPr lang="en-US" altLang="zh-CN" sz="2400" dirty="0">
              <a:latin typeface="+mn-ea"/>
            </a:endParaRPr>
          </a:p>
          <a:p>
            <a:pPr marL="400050" indent="-342900">
              <a:lnSpc>
                <a:spcPts val="32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+mn-ea"/>
              </a:rPr>
              <a:t>普通病人与传染病病人分室安置，两床之间距离≥</a:t>
            </a:r>
            <a:r>
              <a:rPr lang="en-US" altLang="zh-CN" sz="2400" dirty="0">
                <a:latin typeface="+mn-ea"/>
              </a:rPr>
              <a:t>0.8m</a:t>
            </a:r>
            <a:r>
              <a:rPr lang="zh-CN" altLang="en-US" sz="2400" dirty="0">
                <a:latin typeface="+mn-ea"/>
              </a:rPr>
              <a:t>（普通）。</a:t>
            </a:r>
            <a:endParaRPr lang="en-US" altLang="zh-CN" sz="2400" dirty="0">
              <a:latin typeface="+mn-ea"/>
            </a:endParaRPr>
          </a:p>
          <a:p>
            <a:pPr marL="400050" indent="-342900">
              <a:lnSpc>
                <a:spcPts val="32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+mn-ea"/>
              </a:rPr>
              <a:t>急诊观察室床间距≥</a:t>
            </a:r>
            <a:r>
              <a:rPr lang="en-US" altLang="zh-CN" sz="2400" dirty="0">
                <a:latin typeface="+mn-ea"/>
              </a:rPr>
              <a:t>1.2m</a:t>
            </a:r>
            <a:r>
              <a:rPr lang="zh-CN" altLang="en-US" sz="2400" dirty="0">
                <a:latin typeface="+mn-ea"/>
              </a:rPr>
              <a:t>。</a:t>
            </a:r>
            <a:endParaRPr lang="en-US" altLang="zh-CN" sz="2400" dirty="0">
              <a:latin typeface="+mn-ea"/>
            </a:endParaRPr>
          </a:p>
        </p:txBody>
      </p:sp>
      <p:sp>
        <p:nvSpPr>
          <p:cNvPr id="11" name="MH_SubTitle_1">
            <a:extLst>
              <a:ext uri="{FF2B5EF4-FFF2-40B4-BE49-F238E27FC236}">
                <a16:creationId xmlns:a16="http://schemas.microsoft.com/office/drawing/2014/main" id="{64815F18-59E7-4F73-B8D3-1F2373DE2D9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258101" y="1221366"/>
            <a:ext cx="1957341" cy="520990"/>
          </a:xfrm>
          <a:prstGeom prst="roundRect">
            <a:avLst>
              <a:gd name="adj" fmla="val 2111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建筑布局</a:t>
            </a:r>
            <a:endParaRPr lang="en-US" altLang="zh-CN" sz="2800" b="1" dirty="0">
              <a:solidFill>
                <a:srgbClr val="C00000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MH_SubTitle_1">
            <a:extLst>
              <a:ext uri="{FF2B5EF4-FFF2-40B4-BE49-F238E27FC236}">
                <a16:creationId xmlns:a16="http://schemas.microsoft.com/office/drawing/2014/main" id="{B3112C45-5BB5-4FE5-989F-9BDF22CE5C8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801081" y="1221366"/>
            <a:ext cx="1957341" cy="520990"/>
          </a:xfrm>
          <a:prstGeom prst="roundRect">
            <a:avLst>
              <a:gd name="adj" fmla="val 2111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隔离要求</a:t>
            </a:r>
            <a:endParaRPr lang="en-US" altLang="zh-CN" sz="2800" b="1" dirty="0">
              <a:solidFill>
                <a:srgbClr val="C00000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D6844C4-A8CC-4330-A288-4D04E20E3979}"/>
              </a:ext>
            </a:extLst>
          </p:cNvPr>
          <p:cNvSpPr txBox="1"/>
          <p:nvPr/>
        </p:nvSpPr>
        <p:spPr>
          <a:xfrm>
            <a:off x="956271" y="2076516"/>
            <a:ext cx="5223877" cy="1564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00050" indent="-342900">
              <a:lnSpc>
                <a:spcPts val="32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+mn-ea"/>
              </a:rPr>
              <a:t>普通病区设置在病区末端</a:t>
            </a:r>
            <a:endParaRPr lang="en-US" altLang="zh-CN" sz="2400" dirty="0">
              <a:latin typeface="+mn-ea"/>
            </a:endParaRPr>
          </a:p>
          <a:p>
            <a:pPr marL="400050" indent="-342900">
              <a:lnSpc>
                <a:spcPts val="32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+mn-ea"/>
              </a:rPr>
              <a:t>儿科门诊自成一区</a:t>
            </a:r>
            <a:endParaRPr lang="en-US" altLang="zh-CN" sz="2400" dirty="0">
              <a:latin typeface="+mn-ea"/>
            </a:endParaRPr>
          </a:p>
          <a:p>
            <a:pPr marL="400050" indent="-342900">
              <a:lnSpc>
                <a:spcPts val="32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+mn-ea"/>
              </a:rPr>
              <a:t>门诊、急诊设单独入口、出口</a:t>
            </a:r>
            <a:endParaRPr lang="en-US" altLang="zh-CN" sz="2400" dirty="0">
              <a:latin typeface="+mn-ea"/>
            </a:endParaRPr>
          </a:p>
          <a:p>
            <a:pPr marL="57150">
              <a:lnSpc>
                <a:spcPts val="3200"/>
              </a:lnSpc>
              <a:spcAft>
                <a:spcPts val="600"/>
              </a:spcAft>
            </a:pPr>
            <a:endParaRPr lang="zh-CN" altLang="en-US" sz="2400" dirty="0">
              <a:latin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C4AA16C-3FC2-4D58-820C-AAF66A942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039" y="3456686"/>
            <a:ext cx="3760996" cy="25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09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630B27C-6D65-4BDF-92BF-6A16A0E0C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一、概述</a:t>
            </a:r>
            <a:r>
              <a:rPr lang="en-US" altLang="zh-CN" dirty="0"/>
              <a:t>—</a:t>
            </a:r>
            <a:r>
              <a:rPr lang="zh-CN" altLang="en-US" dirty="0"/>
              <a:t>隔离的管理要求</a:t>
            </a:r>
          </a:p>
        </p:txBody>
      </p:sp>
      <p:sp>
        <p:nvSpPr>
          <p:cNvPr id="4" name="灯片编号占位符 68">
            <a:extLst>
              <a:ext uri="{FF2B5EF4-FFF2-40B4-BE49-F238E27FC236}">
                <a16:creationId xmlns:a16="http://schemas.microsoft.com/office/drawing/2014/main" id="{FBC6358E-BF38-4AB1-BEC2-459DD7E50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29662" y="6356350"/>
            <a:ext cx="3462338" cy="501650"/>
          </a:xfrm>
        </p:spPr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58B1F810-EAEE-4686-BB09-713B46CB4FD0}"/>
              </a:ext>
            </a:extLst>
          </p:cNvPr>
          <p:cNvGrpSpPr/>
          <p:nvPr/>
        </p:nvGrpSpPr>
        <p:grpSpPr>
          <a:xfrm>
            <a:off x="2709465" y="1074644"/>
            <a:ext cx="8157684" cy="658476"/>
            <a:chOff x="4532138" y="2977855"/>
            <a:chExt cx="1564211" cy="379451"/>
          </a:xfrm>
        </p:grpSpPr>
        <p:sp>
          <p:nvSpPr>
            <p:cNvPr id="9" name="MH_SubTitle_1">
              <a:extLst>
                <a:ext uri="{FF2B5EF4-FFF2-40B4-BE49-F238E27FC236}">
                  <a16:creationId xmlns:a16="http://schemas.microsoft.com/office/drawing/2014/main" id="{76A024FC-5ACE-4F31-9D51-2D54A3DFB4D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4532138" y="2977855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5B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MH_SubTitle_1">
              <a:extLst>
                <a:ext uri="{FF2B5EF4-FFF2-40B4-BE49-F238E27FC236}">
                  <a16:creationId xmlns:a16="http://schemas.microsoft.com/office/drawing/2014/main" id="{8C010B2A-2D97-495B-A4EC-8ED9DFD7391A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560639" y="3013500"/>
              <a:ext cx="1507209" cy="343806"/>
            </a:xfrm>
            <a:prstGeom prst="roundRect">
              <a:avLst>
                <a:gd name="adj" fmla="val 2111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布局规范：</a:t>
              </a:r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布局合理，区域划分明确、标识清楚</a:t>
              </a:r>
              <a:endParaRPr lang="en-US" altLang="zh-CN" sz="2800" dirty="0">
                <a:solidFill>
                  <a:srgbClr val="C00000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23ADB2B-06AA-479E-B514-524A0EEF77A3}"/>
              </a:ext>
            </a:extLst>
          </p:cNvPr>
          <p:cNvGrpSpPr/>
          <p:nvPr/>
        </p:nvGrpSpPr>
        <p:grpSpPr>
          <a:xfrm>
            <a:off x="2734318" y="2118515"/>
            <a:ext cx="8157684" cy="658476"/>
            <a:chOff x="4532138" y="2977855"/>
            <a:chExt cx="1564211" cy="379451"/>
          </a:xfrm>
        </p:grpSpPr>
        <p:sp>
          <p:nvSpPr>
            <p:cNvPr id="17" name="MH_SubTitle_1">
              <a:extLst>
                <a:ext uri="{FF2B5EF4-FFF2-40B4-BE49-F238E27FC236}">
                  <a16:creationId xmlns:a16="http://schemas.microsoft.com/office/drawing/2014/main" id="{0FB126B2-935A-466F-8F5B-6B0423A78CD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532138" y="2977855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5B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486F9EFD-EFED-4BC6-91D8-967BB8F7327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560639" y="3013500"/>
              <a:ext cx="1507209" cy="343806"/>
            </a:xfrm>
            <a:prstGeom prst="roundRect">
              <a:avLst>
                <a:gd name="adj" fmla="val 2111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隔离制度：</a:t>
              </a:r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制定并实施隔离制度</a:t>
              </a:r>
              <a:endParaRPr lang="en-US" altLang="zh-CN" sz="2800" dirty="0">
                <a:solidFill>
                  <a:srgbClr val="C00000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14A7462-730E-4CA9-9DBD-5B3CE1788C76}"/>
              </a:ext>
            </a:extLst>
          </p:cNvPr>
          <p:cNvGrpSpPr/>
          <p:nvPr/>
        </p:nvGrpSpPr>
        <p:grpSpPr>
          <a:xfrm>
            <a:off x="2734318" y="3271630"/>
            <a:ext cx="8157684" cy="658476"/>
            <a:chOff x="4532138" y="2977855"/>
            <a:chExt cx="1564211" cy="379451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6B8E5869-4262-4DD1-AFF1-36AE5E3011EF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532138" y="2977855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5B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MH_SubTitle_1">
              <a:extLst>
                <a:ext uri="{FF2B5EF4-FFF2-40B4-BE49-F238E27FC236}">
                  <a16:creationId xmlns:a16="http://schemas.microsoft.com/office/drawing/2014/main" id="{3FC542D2-3397-458F-A43B-9F244CC06AC1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560639" y="3013500"/>
              <a:ext cx="1507209" cy="343806"/>
            </a:xfrm>
            <a:prstGeom prst="roundRect">
              <a:avLst>
                <a:gd name="adj" fmla="val 2111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实施原则：</a:t>
              </a:r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“标准预防”、“基于疾病传播途径的预防”</a:t>
              </a:r>
              <a:endParaRPr lang="en-US" altLang="zh-CN" sz="2800" dirty="0">
                <a:solidFill>
                  <a:srgbClr val="C00000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36368A8-356E-4D39-AF27-7E94D3A272D5}"/>
              </a:ext>
            </a:extLst>
          </p:cNvPr>
          <p:cNvGrpSpPr/>
          <p:nvPr/>
        </p:nvGrpSpPr>
        <p:grpSpPr>
          <a:xfrm>
            <a:off x="2735429" y="4384590"/>
            <a:ext cx="8220945" cy="658476"/>
            <a:chOff x="4532138" y="2977855"/>
            <a:chExt cx="1564211" cy="379451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5FD7615A-78D1-4D3C-848A-5315AB65DB3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532138" y="2977855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5B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MH_SubTitle_1">
              <a:extLst>
                <a:ext uri="{FF2B5EF4-FFF2-40B4-BE49-F238E27FC236}">
                  <a16:creationId xmlns:a16="http://schemas.microsoft.com/office/drawing/2014/main" id="{43C7DFFF-BA16-42A7-9D38-B7F9BB535452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560639" y="3013500"/>
              <a:ext cx="1507209" cy="343806"/>
            </a:xfrm>
            <a:prstGeom prst="roundRect">
              <a:avLst>
                <a:gd name="adj" fmla="val 2111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人员管理：</a:t>
              </a:r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加强传染病病人和医务人员管理和培训</a:t>
              </a:r>
              <a:endParaRPr lang="en-US" altLang="zh-CN" sz="2800" dirty="0">
                <a:solidFill>
                  <a:srgbClr val="C00000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图片 11" descr="卡通人物&#10;&#10;描述已自动生成">
            <a:extLst>
              <a:ext uri="{FF2B5EF4-FFF2-40B4-BE49-F238E27FC236}">
                <a16:creationId xmlns:a16="http://schemas.microsoft.com/office/drawing/2014/main" id="{CFAB9CE4-8180-4E60-8FBF-91114073680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5F3F4"/>
              </a:clrFrom>
              <a:clrTo>
                <a:srgbClr val="F5F3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5205"/>
            <a:ext cx="3435285" cy="332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5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68">
            <a:extLst>
              <a:ext uri="{FF2B5EF4-FFF2-40B4-BE49-F238E27FC236}">
                <a16:creationId xmlns:a16="http://schemas.microsoft.com/office/drawing/2014/main" id="{FBC6358E-BF38-4AB1-BEC2-459DD7E50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29662" y="6356350"/>
            <a:ext cx="3462338" cy="501650"/>
          </a:xfrm>
        </p:spPr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62854C4-8DBA-4601-8C96-A58F05F331FF}"/>
              </a:ext>
            </a:extLst>
          </p:cNvPr>
          <p:cNvGrpSpPr/>
          <p:nvPr/>
        </p:nvGrpSpPr>
        <p:grpSpPr>
          <a:xfrm>
            <a:off x="1220282" y="733641"/>
            <a:ext cx="6961943" cy="891975"/>
            <a:chOff x="889302" y="824088"/>
            <a:chExt cx="6961943" cy="891975"/>
          </a:xfrm>
        </p:grpSpPr>
        <p:sp>
          <p:nvSpPr>
            <p:cNvPr id="49" name="圆角矩形 16">
              <a:extLst>
                <a:ext uri="{FF2B5EF4-FFF2-40B4-BE49-F238E27FC236}">
                  <a16:creationId xmlns:a16="http://schemas.microsoft.com/office/drawing/2014/main" id="{202A02A8-E08C-44A2-BC24-87575E6DB918}"/>
                </a:ext>
              </a:extLst>
            </p:cNvPr>
            <p:cNvSpPr/>
            <p:nvPr/>
          </p:nvSpPr>
          <p:spPr>
            <a:xfrm>
              <a:off x="1536409" y="1083379"/>
              <a:ext cx="6314836" cy="583358"/>
            </a:xfrm>
            <a:prstGeom prst="roundRect">
              <a:avLst>
                <a:gd name="adj" fmla="val 20450"/>
              </a:avLst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r>
                <a:rPr lang="zh-CN" altLang="en-US" sz="2400" b="1" dirty="0">
                  <a:latin typeface="+mj-ea"/>
                  <a:ea typeface="+mj-ea"/>
                  <a:cs typeface="+mn-ea"/>
                  <a:sym typeface="+mn-lt"/>
                </a:rPr>
                <a:t>   隔离标志明确，卫生设施齐全。</a:t>
              </a: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C68DB7F5-64A4-461A-9205-EF7970CC9C5C}"/>
                </a:ext>
              </a:extLst>
            </p:cNvPr>
            <p:cNvSpPr/>
            <p:nvPr/>
          </p:nvSpPr>
          <p:spPr>
            <a:xfrm>
              <a:off x="1461619" y="824088"/>
              <a:ext cx="341216" cy="341216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50927" rIns="0" bIns="50927" anchor="ctr"/>
            <a:lstStyle/>
            <a:p>
              <a:pPr algn="ctr"/>
              <a:r>
                <a:rPr lang="en-US" altLang="zh-CN" dirty="0">
                  <a:solidFill>
                    <a:schemeClr val="accent1"/>
                  </a:solidFill>
                  <a:latin typeface="Impact" panose="020B0806030902050204" pitchFamily="34" charset="0"/>
                </a:rPr>
                <a:t>01</a:t>
              </a:r>
              <a:endParaRPr lang="zh-CN" altLang="en-US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01363F6D-51BB-4B9D-AAD9-32DECEABF3BA}"/>
                </a:ext>
              </a:extLst>
            </p:cNvPr>
            <p:cNvGrpSpPr/>
            <p:nvPr/>
          </p:nvGrpSpPr>
          <p:grpSpPr>
            <a:xfrm>
              <a:off x="889302" y="1013141"/>
              <a:ext cx="705702" cy="702922"/>
              <a:chOff x="2935695" y="4513500"/>
              <a:chExt cx="1260000" cy="1260000"/>
            </a:xfrm>
          </p:grpSpPr>
          <p:sp>
            <p:nvSpPr>
              <p:cNvPr id="30" name="MH_Other_4">
                <a:extLst>
                  <a:ext uri="{FF2B5EF4-FFF2-40B4-BE49-F238E27FC236}">
                    <a16:creationId xmlns:a16="http://schemas.microsoft.com/office/drawing/2014/main" id="{2F0DC9B7-0D83-4884-8119-CDFECE776D01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2935695" y="4513500"/>
                <a:ext cx="1260000" cy="126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MH_Other_5">
                <a:extLst>
                  <a:ext uri="{FF2B5EF4-FFF2-40B4-BE49-F238E27FC236}">
                    <a16:creationId xmlns:a16="http://schemas.microsoft.com/office/drawing/2014/main" id="{B977AED9-D5E6-42F7-8BC9-42DC19C37AA4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3112095" y="4689121"/>
                <a:ext cx="907200" cy="90875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2700"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KSO_Shape">
                <a:extLst>
                  <a:ext uri="{FF2B5EF4-FFF2-40B4-BE49-F238E27FC236}">
                    <a16:creationId xmlns:a16="http://schemas.microsoft.com/office/drawing/2014/main" id="{8F5C817C-52D3-439E-BFB4-4FCE10E7093B}"/>
                  </a:ext>
                </a:extLst>
              </p:cNvPr>
              <p:cNvSpPr/>
              <p:nvPr/>
            </p:nvSpPr>
            <p:spPr bwMode="auto">
              <a:xfrm>
                <a:off x="3386602" y="4905239"/>
                <a:ext cx="358186" cy="476522"/>
              </a:xfrm>
              <a:custGeom>
                <a:avLst/>
                <a:gdLst>
                  <a:gd name="T0" fmla="*/ 726440 w 1514475"/>
                  <a:gd name="T1" fmla="*/ 1745744 h 2014538"/>
                  <a:gd name="T2" fmla="*/ 775652 w 1514475"/>
                  <a:gd name="T3" fmla="*/ 1767032 h 2014538"/>
                  <a:gd name="T4" fmla="*/ 815340 w 1514475"/>
                  <a:gd name="T5" fmla="*/ 1756229 h 2014538"/>
                  <a:gd name="T6" fmla="*/ 839788 w 1514475"/>
                  <a:gd name="T7" fmla="*/ 1730176 h 2014538"/>
                  <a:gd name="T8" fmla="*/ 1031558 w 1514475"/>
                  <a:gd name="T9" fmla="*/ 1521114 h 2014538"/>
                  <a:gd name="T10" fmla="*/ 1066482 w 1514475"/>
                  <a:gd name="T11" fmla="*/ 1549391 h 2014538"/>
                  <a:gd name="T12" fmla="*/ 1514475 w 1514475"/>
                  <a:gd name="T13" fmla="*/ 1698403 h 2014538"/>
                  <a:gd name="T14" fmla="*/ 1490028 w 1514475"/>
                  <a:gd name="T15" fmla="*/ 1821362 h 2014538"/>
                  <a:gd name="T16" fmla="*/ 1422400 w 1514475"/>
                  <a:gd name="T17" fmla="*/ 1921763 h 2014538"/>
                  <a:gd name="T18" fmla="*/ 1321752 w 1514475"/>
                  <a:gd name="T19" fmla="*/ 1989438 h 2014538"/>
                  <a:gd name="T20" fmla="*/ 1198880 w 1514475"/>
                  <a:gd name="T21" fmla="*/ 2014538 h 2014538"/>
                  <a:gd name="T22" fmla="*/ 236855 w 1514475"/>
                  <a:gd name="T23" fmla="*/ 2004371 h 2014538"/>
                  <a:gd name="T24" fmla="*/ 127000 w 1514475"/>
                  <a:gd name="T25" fmla="*/ 1951629 h 2014538"/>
                  <a:gd name="T26" fmla="*/ 45720 w 1514475"/>
                  <a:gd name="T27" fmla="*/ 1862349 h 2014538"/>
                  <a:gd name="T28" fmla="*/ 3810 w 1514475"/>
                  <a:gd name="T29" fmla="*/ 1746380 h 2014538"/>
                  <a:gd name="T30" fmla="*/ 373698 w 1514475"/>
                  <a:gd name="T31" fmla="*/ 1558287 h 2014538"/>
                  <a:gd name="T32" fmla="*/ 414338 w 1514475"/>
                  <a:gd name="T33" fmla="*/ 1542719 h 2014538"/>
                  <a:gd name="T34" fmla="*/ 438468 w 1514475"/>
                  <a:gd name="T35" fmla="*/ 1505545 h 2014538"/>
                  <a:gd name="T36" fmla="*/ 254000 w 1514475"/>
                  <a:gd name="T37" fmla="*/ 342265 h 2014538"/>
                  <a:gd name="T38" fmla="*/ 290830 w 1514475"/>
                  <a:gd name="T39" fmla="*/ 460375 h 2014538"/>
                  <a:gd name="T40" fmla="*/ 367348 w 1514475"/>
                  <a:gd name="T41" fmla="*/ 553085 h 2014538"/>
                  <a:gd name="T42" fmla="*/ 474345 w 1514475"/>
                  <a:gd name="T43" fmla="*/ 611188 h 2014538"/>
                  <a:gd name="T44" fmla="*/ 962978 w 1514475"/>
                  <a:gd name="T45" fmla="*/ 625158 h 2014538"/>
                  <a:gd name="T46" fmla="*/ 1083628 w 1514475"/>
                  <a:gd name="T47" fmla="*/ 594043 h 2014538"/>
                  <a:gd name="T48" fmla="*/ 1180148 w 1514475"/>
                  <a:gd name="T49" fmla="*/ 522288 h 2014538"/>
                  <a:gd name="T50" fmla="*/ 1243330 w 1514475"/>
                  <a:gd name="T51" fmla="*/ 418465 h 2014538"/>
                  <a:gd name="T52" fmla="*/ 1261745 w 1514475"/>
                  <a:gd name="T53" fmla="*/ 295275 h 2014538"/>
                  <a:gd name="T54" fmla="*/ 1322705 w 1514475"/>
                  <a:gd name="T55" fmla="*/ 272098 h 2014538"/>
                  <a:gd name="T56" fmla="*/ 1412875 w 1514475"/>
                  <a:gd name="T57" fmla="*/ 330518 h 2014538"/>
                  <a:gd name="T58" fmla="*/ 1478280 w 1514475"/>
                  <a:gd name="T59" fmla="*/ 415290 h 2014538"/>
                  <a:gd name="T60" fmla="*/ 1511618 w 1514475"/>
                  <a:gd name="T61" fmla="*/ 519748 h 2014538"/>
                  <a:gd name="T62" fmla="*/ 1011872 w 1514475"/>
                  <a:gd name="T63" fmla="*/ 1145541 h 2014538"/>
                  <a:gd name="T64" fmla="*/ 983615 w 1514475"/>
                  <a:gd name="T65" fmla="*/ 1109345 h 2014538"/>
                  <a:gd name="T66" fmla="*/ 933768 w 1514475"/>
                  <a:gd name="T67" fmla="*/ 1100773 h 2014538"/>
                  <a:gd name="T68" fmla="*/ 889000 w 1514475"/>
                  <a:gd name="T69" fmla="*/ 1130618 h 2014538"/>
                  <a:gd name="T70" fmla="*/ 685165 w 1514475"/>
                  <a:gd name="T71" fmla="*/ 818515 h 2014538"/>
                  <a:gd name="T72" fmla="*/ 641032 w 1514475"/>
                  <a:gd name="T73" fmla="*/ 788353 h 2014538"/>
                  <a:gd name="T74" fmla="*/ 593725 w 1514475"/>
                  <a:gd name="T75" fmla="*/ 794068 h 2014538"/>
                  <a:gd name="T76" fmla="*/ 565468 w 1514475"/>
                  <a:gd name="T77" fmla="*/ 819785 h 2014538"/>
                  <a:gd name="T78" fmla="*/ 0 w 1514475"/>
                  <a:gd name="T79" fmla="*/ 562610 h 2014538"/>
                  <a:gd name="T80" fmla="*/ 19685 w 1514475"/>
                  <a:gd name="T81" fmla="*/ 452438 h 2014538"/>
                  <a:gd name="T82" fmla="*/ 73978 w 1514475"/>
                  <a:gd name="T83" fmla="*/ 359410 h 2014538"/>
                  <a:gd name="T84" fmla="*/ 155892 w 1514475"/>
                  <a:gd name="T85" fmla="*/ 290513 h 2014538"/>
                  <a:gd name="T86" fmla="*/ 258128 w 1514475"/>
                  <a:gd name="T87" fmla="*/ 252413 h 2014538"/>
                  <a:gd name="T88" fmla="*/ 959167 w 1514475"/>
                  <a:gd name="T89" fmla="*/ 11423 h 2014538"/>
                  <a:gd name="T90" fmla="*/ 1044575 w 1514475"/>
                  <a:gd name="T91" fmla="*/ 57748 h 2014538"/>
                  <a:gd name="T92" fmla="*/ 1105852 w 1514475"/>
                  <a:gd name="T93" fmla="*/ 132314 h 2014538"/>
                  <a:gd name="T94" fmla="*/ 1135062 w 1514475"/>
                  <a:gd name="T95" fmla="*/ 226870 h 2014538"/>
                  <a:gd name="T96" fmla="*/ 1125220 w 1514475"/>
                  <a:gd name="T97" fmla="*/ 327454 h 2014538"/>
                  <a:gd name="T98" fmla="*/ 1078865 w 1514475"/>
                  <a:gd name="T99" fmla="*/ 412808 h 2014538"/>
                  <a:gd name="T100" fmla="*/ 1004570 w 1514475"/>
                  <a:gd name="T101" fmla="*/ 474047 h 2014538"/>
                  <a:gd name="T102" fmla="*/ 909955 w 1514475"/>
                  <a:gd name="T103" fmla="*/ 503238 h 2014538"/>
                  <a:gd name="T104" fmla="*/ 568960 w 1514475"/>
                  <a:gd name="T105" fmla="*/ 496892 h 2014538"/>
                  <a:gd name="T106" fmla="*/ 481012 w 1514475"/>
                  <a:gd name="T107" fmla="*/ 454691 h 2014538"/>
                  <a:gd name="T108" fmla="*/ 415607 w 1514475"/>
                  <a:gd name="T109" fmla="*/ 383299 h 2014538"/>
                  <a:gd name="T110" fmla="*/ 382270 w 1514475"/>
                  <a:gd name="T111" fmla="*/ 290964 h 2014538"/>
                  <a:gd name="T112" fmla="*/ 387350 w 1514475"/>
                  <a:gd name="T113" fmla="*/ 189428 h 2014538"/>
                  <a:gd name="T114" fmla="*/ 429577 w 1514475"/>
                  <a:gd name="T115" fmla="*/ 101536 h 2014538"/>
                  <a:gd name="T116" fmla="*/ 500697 w 1514475"/>
                  <a:gd name="T117" fmla="*/ 36807 h 2014538"/>
                  <a:gd name="T118" fmla="*/ 593407 w 1514475"/>
                  <a:gd name="T119" fmla="*/ 2855 h 2014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14475" h="2014538">
                    <a:moveTo>
                      <a:pt x="599122" y="1111250"/>
                    </a:moveTo>
                    <a:lnTo>
                      <a:pt x="707390" y="1708570"/>
                    </a:lnTo>
                    <a:lnTo>
                      <a:pt x="708978" y="1715878"/>
                    </a:lnTo>
                    <a:lnTo>
                      <a:pt x="711518" y="1722550"/>
                    </a:lnTo>
                    <a:lnTo>
                      <a:pt x="714375" y="1728905"/>
                    </a:lnTo>
                    <a:lnTo>
                      <a:pt x="717868" y="1734942"/>
                    </a:lnTo>
                    <a:lnTo>
                      <a:pt x="721678" y="1740661"/>
                    </a:lnTo>
                    <a:lnTo>
                      <a:pt x="726440" y="1745744"/>
                    </a:lnTo>
                    <a:lnTo>
                      <a:pt x="731202" y="1750510"/>
                    </a:lnTo>
                    <a:lnTo>
                      <a:pt x="736600" y="1754640"/>
                    </a:lnTo>
                    <a:lnTo>
                      <a:pt x="742315" y="1758135"/>
                    </a:lnTo>
                    <a:lnTo>
                      <a:pt x="748665" y="1760995"/>
                    </a:lnTo>
                    <a:lnTo>
                      <a:pt x="755332" y="1763537"/>
                    </a:lnTo>
                    <a:lnTo>
                      <a:pt x="761682" y="1765443"/>
                    </a:lnTo>
                    <a:lnTo>
                      <a:pt x="768350" y="1766714"/>
                    </a:lnTo>
                    <a:lnTo>
                      <a:pt x="775652" y="1767032"/>
                    </a:lnTo>
                    <a:lnTo>
                      <a:pt x="782638" y="1767032"/>
                    </a:lnTo>
                    <a:lnTo>
                      <a:pt x="789622" y="1766078"/>
                    </a:lnTo>
                    <a:lnTo>
                      <a:pt x="794385" y="1765125"/>
                    </a:lnTo>
                    <a:lnTo>
                      <a:pt x="799148" y="1763854"/>
                    </a:lnTo>
                    <a:lnTo>
                      <a:pt x="803275" y="1762266"/>
                    </a:lnTo>
                    <a:lnTo>
                      <a:pt x="807720" y="1760359"/>
                    </a:lnTo>
                    <a:lnTo>
                      <a:pt x="811848" y="1758135"/>
                    </a:lnTo>
                    <a:lnTo>
                      <a:pt x="815340" y="1756229"/>
                    </a:lnTo>
                    <a:lnTo>
                      <a:pt x="819468" y="1753687"/>
                    </a:lnTo>
                    <a:lnTo>
                      <a:pt x="822960" y="1750828"/>
                    </a:lnTo>
                    <a:lnTo>
                      <a:pt x="826135" y="1747650"/>
                    </a:lnTo>
                    <a:lnTo>
                      <a:pt x="829310" y="1744473"/>
                    </a:lnTo>
                    <a:lnTo>
                      <a:pt x="832168" y="1740978"/>
                    </a:lnTo>
                    <a:lnTo>
                      <a:pt x="835025" y="1737483"/>
                    </a:lnTo>
                    <a:lnTo>
                      <a:pt x="837565" y="1733988"/>
                    </a:lnTo>
                    <a:lnTo>
                      <a:pt x="839788" y="1730176"/>
                    </a:lnTo>
                    <a:lnTo>
                      <a:pt x="841692" y="1726045"/>
                    </a:lnTo>
                    <a:lnTo>
                      <a:pt x="843598" y="1721915"/>
                    </a:lnTo>
                    <a:lnTo>
                      <a:pt x="845820" y="1713972"/>
                    </a:lnTo>
                    <a:lnTo>
                      <a:pt x="958532" y="1366065"/>
                    </a:lnTo>
                    <a:lnTo>
                      <a:pt x="1024255" y="1505227"/>
                    </a:lnTo>
                    <a:lnTo>
                      <a:pt x="1026160" y="1510946"/>
                    </a:lnTo>
                    <a:lnTo>
                      <a:pt x="1028700" y="1516348"/>
                    </a:lnTo>
                    <a:lnTo>
                      <a:pt x="1031558" y="1521114"/>
                    </a:lnTo>
                    <a:lnTo>
                      <a:pt x="1034732" y="1525879"/>
                    </a:lnTo>
                    <a:lnTo>
                      <a:pt x="1038860" y="1530645"/>
                    </a:lnTo>
                    <a:lnTo>
                      <a:pt x="1042670" y="1534458"/>
                    </a:lnTo>
                    <a:lnTo>
                      <a:pt x="1046798" y="1537953"/>
                    </a:lnTo>
                    <a:lnTo>
                      <a:pt x="1051560" y="1541448"/>
                    </a:lnTo>
                    <a:lnTo>
                      <a:pt x="1056322" y="1544307"/>
                    </a:lnTo>
                    <a:lnTo>
                      <a:pt x="1061085" y="1547167"/>
                    </a:lnTo>
                    <a:lnTo>
                      <a:pt x="1066482" y="1549391"/>
                    </a:lnTo>
                    <a:lnTo>
                      <a:pt x="1071880" y="1551297"/>
                    </a:lnTo>
                    <a:lnTo>
                      <a:pt x="1077278" y="1552568"/>
                    </a:lnTo>
                    <a:lnTo>
                      <a:pt x="1082992" y="1553204"/>
                    </a:lnTo>
                    <a:lnTo>
                      <a:pt x="1088708" y="1554157"/>
                    </a:lnTo>
                    <a:lnTo>
                      <a:pt x="1094422" y="1554157"/>
                    </a:lnTo>
                    <a:lnTo>
                      <a:pt x="1096328" y="1554157"/>
                    </a:lnTo>
                    <a:lnTo>
                      <a:pt x="1514475" y="1552568"/>
                    </a:lnTo>
                    <a:lnTo>
                      <a:pt x="1514475" y="1698403"/>
                    </a:lnTo>
                    <a:lnTo>
                      <a:pt x="1514158" y="1714607"/>
                    </a:lnTo>
                    <a:lnTo>
                      <a:pt x="1513205" y="1730811"/>
                    </a:lnTo>
                    <a:lnTo>
                      <a:pt x="1510982" y="1746380"/>
                    </a:lnTo>
                    <a:lnTo>
                      <a:pt x="1508125" y="1762266"/>
                    </a:lnTo>
                    <a:lnTo>
                      <a:pt x="1504632" y="1777516"/>
                    </a:lnTo>
                    <a:lnTo>
                      <a:pt x="1500188" y="1792449"/>
                    </a:lnTo>
                    <a:lnTo>
                      <a:pt x="1495425" y="1807065"/>
                    </a:lnTo>
                    <a:lnTo>
                      <a:pt x="1490028" y="1821362"/>
                    </a:lnTo>
                    <a:lnTo>
                      <a:pt x="1483678" y="1835660"/>
                    </a:lnTo>
                    <a:lnTo>
                      <a:pt x="1476375" y="1849004"/>
                    </a:lnTo>
                    <a:lnTo>
                      <a:pt x="1469072" y="1862349"/>
                    </a:lnTo>
                    <a:lnTo>
                      <a:pt x="1460818" y="1875058"/>
                    </a:lnTo>
                    <a:lnTo>
                      <a:pt x="1451928" y="1887767"/>
                    </a:lnTo>
                    <a:lnTo>
                      <a:pt x="1442720" y="1899522"/>
                    </a:lnTo>
                    <a:lnTo>
                      <a:pt x="1432560" y="1910643"/>
                    </a:lnTo>
                    <a:lnTo>
                      <a:pt x="1422400" y="1921763"/>
                    </a:lnTo>
                    <a:lnTo>
                      <a:pt x="1411288" y="1932248"/>
                    </a:lnTo>
                    <a:lnTo>
                      <a:pt x="1399858" y="1942097"/>
                    </a:lnTo>
                    <a:lnTo>
                      <a:pt x="1387792" y="1951629"/>
                    </a:lnTo>
                    <a:lnTo>
                      <a:pt x="1375728" y="1960207"/>
                    </a:lnTo>
                    <a:lnTo>
                      <a:pt x="1362710" y="1968468"/>
                    </a:lnTo>
                    <a:lnTo>
                      <a:pt x="1349692" y="1976411"/>
                    </a:lnTo>
                    <a:lnTo>
                      <a:pt x="1335722" y="1983084"/>
                    </a:lnTo>
                    <a:lnTo>
                      <a:pt x="1321752" y="1989438"/>
                    </a:lnTo>
                    <a:lnTo>
                      <a:pt x="1307782" y="1995157"/>
                    </a:lnTo>
                    <a:lnTo>
                      <a:pt x="1293178" y="2000241"/>
                    </a:lnTo>
                    <a:lnTo>
                      <a:pt x="1277938" y="2004371"/>
                    </a:lnTo>
                    <a:lnTo>
                      <a:pt x="1262698" y="2008184"/>
                    </a:lnTo>
                    <a:lnTo>
                      <a:pt x="1247140" y="2010726"/>
                    </a:lnTo>
                    <a:lnTo>
                      <a:pt x="1231582" y="2012632"/>
                    </a:lnTo>
                    <a:lnTo>
                      <a:pt x="1215390" y="2014220"/>
                    </a:lnTo>
                    <a:lnTo>
                      <a:pt x="1198880" y="2014538"/>
                    </a:lnTo>
                    <a:lnTo>
                      <a:pt x="1155700" y="2014538"/>
                    </a:lnTo>
                    <a:lnTo>
                      <a:pt x="359092" y="2014538"/>
                    </a:lnTo>
                    <a:lnTo>
                      <a:pt x="315595" y="2014538"/>
                    </a:lnTo>
                    <a:lnTo>
                      <a:pt x="299720" y="2014220"/>
                    </a:lnTo>
                    <a:lnTo>
                      <a:pt x="283528" y="2012632"/>
                    </a:lnTo>
                    <a:lnTo>
                      <a:pt x="267652" y="2010726"/>
                    </a:lnTo>
                    <a:lnTo>
                      <a:pt x="251778" y="2008184"/>
                    </a:lnTo>
                    <a:lnTo>
                      <a:pt x="236855" y="2004371"/>
                    </a:lnTo>
                    <a:lnTo>
                      <a:pt x="221932" y="2000241"/>
                    </a:lnTo>
                    <a:lnTo>
                      <a:pt x="207010" y="1995157"/>
                    </a:lnTo>
                    <a:lnTo>
                      <a:pt x="192722" y="1989438"/>
                    </a:lnTo>
                    <a:lnTo>
                      <a:pt x="179070" y="1983084"/>
                    </a:lnTo>
                    <a:lnTo>
                      <a:pt x="165418" y="1976411"/>
                    </a:lnTo>
                    <a:lnTo>
                      <a:pt x="151765" y="1968468"/>
                    </a:lnTo>
                    <a:lnTo>
                      <a:pt x="139382" y="1960207"/>
                    </a:lnTo>
                    <a:lnTo>
                      <a:pt x="127000" y="1951629"/>
                    </a:lnTo>
                    <a:lnTo>
                      <a:pt x="114935" y="1942097"/>
                    </a:lnTo>
                    <a:lnTo>
                      <a:pt x="103505" y="1932248"/>
                    </a:lnTo>
                    <a:lnTo>
                      <a:pt x="92392" y="1921763"/>
                    </a:lnTo>
                    <a:lnTo>
                      <a:pt x="81915" y="1910643"/>
                    </a:lnTo>
                    <a:lnTo>
                      <a:pt x="72072" y="1899522"/>
                    </a:lnTo>
                    <a:lnTo>
                      <a:pt x="62865" y="1887767"/>
                    </a:lnTo>
                    <a:lnTo>
                      <a:pt x="53975" y="1875058"/>
                    </a:lnTo>
                    <a:lnTo>
                      <a:pt x="45720" y="1862349"/>
                    </a:lnTo>
                    <a:lnTo>
                      <a:pt x="38100" y="1849004"/>
                    </a:lnTo>
                    <a:lnTo>
                      <a:pt x="31115" y="1835660"/>
                    </a:lnTo>
                    <a:lnTo>
                      <a:pt x="24765" y="1821362"/>
                    </a:lnTo>
                    <a:lnTo>
                      <a:pt x="19368" y="1807065"/>
                    </a:lnTo>
                    <a:lnTo>
                      <a:pt x="14288" y="1792449"/>
                    </a:lnTo>
                    <a:lnTo>
                      <a:pt x="10160" y="1777516"/>
                    </a:lnTo>
                    <a:lnTo>
                      <a:pt x="6668" y="1762266"/>
                    </a:lnTo>
                    <a:lnTo>
                      <a:pt x="3810" y="1746380"/>
                    </a:lnTo>
                    <a:lnTo>
                      <a:pt x="1588" y="1730811"/>
                    </a:lnTo>
                    <a:lnTo>
                      <a:pt x="318" y="1714607"/>
                    </a:lnTo>
                    <a:lnTo>
                      <a:pt x="0" y="1698403"/>
                    </a:lnTo>
                    <a:lnTo>
                      <a:pt x="0" y="1556063"/>
                    </a:lnTo>
                    <a:lnTo>
                      <a:pt x="126048" y="1556063"/>
                    </a:lnTo>
                    <a:lnTo>
                      <a:pt x="360680" y="1557970"/>
                    </a:lnTo>
                    <a:lnTo>
                      <a:pt x="367030" y="1558605"/>
                    </a:lnTo>
                    <a:lnTo>
                      <a:pt x="373698" y="1558287"/>
                    </a:lnTo>
                    <a:lnTo>
                      <a:pt x="380048" y="1557652"/>
                    </a:lnTo>
                    <a:lnTo>
                      <a:pt x="386715" y="1556381"/>
                    </a:lnTo>
                    <a:lnTo>
                      <a:pt x="392748" y="1554792"/>
                    </a:lnTo>
                    <a:lnTo>
                      <a:pt x="398780" y="1552250"/>
                    </a:lnTo>
                    <a:lnTo>
                      <a:pt x="404495" y="1549391"/>
                    </a:lnTo>
                    <a:lnTo>
                      <a:pt x="410210" y="1546214"/>
                    </a:lnTo>
                    <a:lnTo>
                      <a:pt x="411162" y="1544625"/>
                    </a:lnTo>
                    <a:lnTo>
                      <a:pt x="414338" y="1542719"/>
                    </a:lnTo>
                    <a:lnTo>
                      <a:pt x="418782" y="1538588"/>
                    </a:lnTo>
                    <a:lnTo>
                      <a:pt x="422592" y="1534776"/>
                    </a:lnTo>
                    <a:lnTo>
                      <a:pt x="426085" y="1530645"/>
                    </a:lnTo>
                    <a:lnTo>
                      <a:pt x="429578" y="1526197"/>
                    </a:lnTo>
                    <a:lnTo>
                      <a:pt x="432435" y="1521114"/>
                    </a:lnTo>
                    <a:lnTo>
                      <a:pt x="434975" y="1516348"/>
                    </a:lnTo>
                    <a:lnTo>
                      <a:pt x="437198" y="1511264"/>
                    </a:lnTo>
                    <a:lnTo>
                      <a:pt x="438468" y="1505545"/>
                    </a:lnTo>
                    <a:lnTo>
                      <a:pt x="599122" y="1111250"/>
                    </a:lnTo>
                    <a:close/>
                    <a:moveTo>
                      <a:pt x="258128" y="252413"/>
                    </a:moveTo>
                    <a:lnTo>
                      <a:pt x="255905" y="266383"/>
                    </a:lnTo>
                    <a:lnTo>
                      <a:pt x="254000" y="280670"/>
                    </a:lnTo>
                    <a:lnTo>
                      <a:pt x="253048" y="295275"/>
                    </a:lnTo>
                    <a:lnTo>
                      <a:pt x="252730" y="309880"/>
                    </a:lnTo>
                    <a:lnTo>
                      <a:pt x="253048" y="326390"/>
                    </a:lnTo>
                    <a:lnTo>
                      <a:pt x="254000" y="342265"/>
                    </a:lnTo>
                    <a:lnTo>
                      <a:pt x="256222" y="358140"/>
                    </a:lnTo>
                    <a:lnTo>
                      <a:pt x="259080" y="373698"/>
                    </a:lnTo>
                    <a:lnTo>
                      <a:pt x="262572" y="388620"/>
                    </a:lnTo>
                    <a:lnTo>
                      <a:pt x="267018" y="403543"/>
                    </a:lnTo>
                    <a:lnTo>
                      <a:pt x="271462" y="418465"/>
                    </a:lnTo>
                    <a:lnTo>
                      <a:pt x="277178" y="432753"/>
                    </a:lnTo>
                    <a:lnTo>
                      <a:pt x="283528" y="446723"/>
                    </a:lnTo>
                    <a:lnTo>
                      <a:pt x="290830" y="460375"/>
                    </a:lnTo>
                    <a:lnTo>
                      <a:pt x="298132" y="473393"/>
                    </a:lnTo>
                    <a:lnTo>
                      <a:pt x="306388" y="486410"/>
                    </a:lnTo>
                    <a:lnTo>
                      <a:pt x="315278" y="498793"/>
                    </a:lnTo>
                    <a:lnTo>
                      <a:pt x="324485" y="510540"/>
                    </a:lnTo>
                    <a:lnTo>
                      <a:pt x="334645" y="522288"/>
                    </a:lnTo>
                    <a:lnTo>
                      <a:pt x="344805" y="533083"/>
                    </a:lnTo>
                    <a:lnTo>
                      <a:pt x="355918" y="543560"/>
                    </a:lnTo>
                    <a:lnTo>
                      <a:pt x="367348" y="553085"/>
                    </a:lnTo>
                    <a:lnTo>
                      <a:pt x="379095" y="562928"/>
                    </a:lnTo>
                    <a:lnTo>
                      <a:pt x="391478" y="571500"/>
                    </a:lnTo>
                    <a:lnTo>
                      <a:pt x="404495" y="579438"/>
                    </a:lnTo>
                    <a:lnTo>
                      <a:pt x="417512" y="587375"/>
                    </a:lnTo>
                    <a:lnTo>
                      <a:pt x="431165" y="594043"/>
                    </a:lnTo>
                    <a:lnTo>
                      <a:pt x="445452" y="600710"/>
                    </a:lnTo>
                    <a:lnTo>
                      <a:pt x="459740" y="606425"/>
                    </a:lnTo>
                    <a:lnTo>
                      <a:pt x="474345" y="611188"/>
                    </a:lnTo>
                    <a:lnTo>
                      <a:pt x="489268" y="615633"/>
                    </a:lnTo>
                    <a:lnTo>
                      <a:pt x="504508" y="619125"/>
                    </a:lnTo>
                    <a:lnTo>
                      <a:pt x="520065" y="621983"/>
                    </a:lnTo>
                    <a:lnTo>
                      <a:pt x="535940" y="623888"/>
                    </a:lnTo>
                    <a:lnTo>
                      <a:pt x="551815" y="625158"/>
                    </a:lnTo>
                    <a:lnTo>
                      <a:pt x="568008" y="625475"/>
                    </a:lnTo>
                    <a:lnTo>
                      <a:pt x="946785" y="625475"/>
                    </a:lnTo>
                    <a:lnTo>
                      <a:pt x="962978" y="625158"/>
                    </a:lnTo>
                    <a:lnTo>
                      <a:pt x="978852" y="623888"/>
                    </a:lnTo>
                    <a:lnTo>
                      <a:pt x="994410" y="621983"/>
                    </a:lnTo>
                    <a:lnTo>
                      <a:pt x="1010285" y="619125"/>
                    </a:lnTo>
                    <a:lnTo>
                      <a:pt x="1025525" y="615633"/>
                    </a:lnTo>
                    <a:lnTo>
                      <a:pt x="1040448" y="611188"/>
                    </a:lnTo>
                    <a:lnTo>
                      <a:pt x="1055052" y="606425"/>
                    </a:lnTo>
                    <a:lnTo>
                      <a:pt x="1069340" y="600710"/>
                    </a:lnTo>
                    <a:lnTo>
                      <a:pt x="1083628" y="594043"/>
                    </a:lnTo>
                    <a:lnTo>
                      <a:pt x="1097280" y="587375"/>
                    </a:lnTo>
                    <a:lnTo>
                      <a:pt x="1110298" y="579438"/>
                    </a:lnTo>
                    <a:lnTo>
                      <a:pt x="1122998" y="571500"/>
                    </a:lnTo>
                    <a:lnTo>
                      <a:pt x="1135698" y="562928"/>
                    </a:lnTo>
                    <a:lnTo>
                      <a:pt x="1147445" y="553085"/>
                    </a:lnTo>
                    <a:lnTo>
                      <a:pt x="1158875" y="543560"/>
                    </a:lnTo>
                    <a:lnTo>
                      <a:pt x="1169670" y="533083"/>
                    </a:lnTo>
                    <a:lnTo>
                      <a:pt x="1180148" y="522288"/>
                    </a:lnTo>
                    <a:lnTo>
                      <a:pt x="1189990" y="510540"/>
                    </a:lnTo>
                    <a:lnTo>
                      <a:pt x="1199515" y="498793"/>
                    </a:lnTo>
                    <a:lnTo>
                      <a:pt x="1208405" y="486410"/>
                    </a:lnTo>
                    <a:lnTo>
                      <a:pt x="1216342" y="473393"/>
                    </a:lnTo>
                    <a:lnTo>
                      <a:pt x="1223962" y="460375"/>
                    </a:lnTo>
                    <a:lnTo>
                      <a:pt x="1230948" y="446723"/>
                    </a:lnTo>
                    <a:lnTo>
                      <a:pt x="1237615" y="432753"/>
                    </a:lnTo>
                    <a:lnTo>
                      <a:pt x="1243330" y="418465"/>
                    </a:lnTo>
                    <a:lnTo>
                      <a:pt x="1248092" y="403543"/>
                    </a:lnTo>
                    <a:lnTo>
                      <a:pt x="1252220" y="388620"/>
                    </a:lnTo>
                    <a:lnTo>
                      <a:pt x="1255712" y="373698"/>
                    </a:lnTo>
                    <a:lnTo>
                      <a:pt x="1258570" y="358140"/>
                    </a:lnTo>
                    <a:lnTo>
                      <a:pt x="1260792" y="342265"/>
                    </a:lnTo>
                    <a:lnTo>
                      <a:pt x="1261745" y="326390"/>
                    </a:lnTo>
                    <a:lnTo>
                      <a:pt x="1262062" y="309880"/>
                    </a:lnTo>
                    <a:lnTo>
                      <a:pt x="1261745" y="295275"/>
                    </a:lnTo>
                    <a:lnTo>
                      <a:pt x="1260792" y="280670"/>
                    </a:lnTo>
                    <a:lnTo>
                      <a:pt x="1258888" y="266383"/>
                    </a:lnTo>
                    <a:lnTo>
                      <a:pt x="1256665" y="252413"/>
                    </a:lnTo>
                    <a:lnTo>
                      <a:pt x="1270318" y="255270"/>
                    </a:lnTo>
                    <a:lnTo>
                      <a:pt x="1283652" y="258763"/>
                    </a:lnTo>
                    <a:lnTo>
                      <a:pt x="1296988" y="262573"/>
                    </a:lnTo>
                    <a:lnTo>
                      <a:pt x="1309688" y="267335"/>
                    </a:lnTo>
                    <a:lnTo>
                      <a:pt x="1322705" y="272098"/>
                    </a:lnTo>
                    <a:lnTo>
                      <a:pt x="1335088" y="277813"/>
                    </a:lnTo>
                    <a:lnTo>
                      <a:pt x="1347152" y="283845"/>
                    </a:lnTo>
                    <a:lnTo>
                      <a:pt x="1358900" y="290513"/>
                    </a:lnTo>
                    <a:lnTo>
                      <a:pt x="1370330" y="297498"/>
                    </a:lnTo>
                    <a:lnTo>
                      <a:pt x="1381442" y="305435"/>
                    </a:lnTo>
                    <a:lnTo>
                      <a:pt x="1392555" y="313055"/>
                    </a:lnTo>
                    <a:lnTo>
                      <a:pt x="1402715" y="321628"/>
                    </a:lnTo>
                    <a:lnTo>
                      <a:pt x="1412875" y="330518"/>
                    </a:lnTo>
                    <a:lnTo>
                      <a:pt x="1422718" y="340043"/>
                    </a:lnTo>
                    <a:lnTo>
                      <a:pt x="1431925" y="349568"/>
                    </a:lnTo>
                    <a:lnTo>
                      <a:pt x="1440815" y="359410"/>
                    </a:lnTo>
                    <a:lnTo>
                      <a:pt x="1449070" y="370205"/>
                    </a:lnTo>
                    <a:lnTo>
                      <a:pt x="1457325" y="381000"/>
                    </a:lnTo>
                    <a:lnTo>
                      <a:pt x="1464628" y="391795"/>
                    </a:lnTo>
                    <a:lnTo>
                      <a:pt x="1471930" y="403543"/>
                    </a:lnTo>
                    <a:lnTo>
                      <a:pt x="1478280" y="415290"/>
                    </a:lnTo>
                    <a:lnTo>
                      <a:pt x="1484312" y="427355"/>
                    </a:lnTo>
                    <a:lnTo>
                      <a:pt x="1490028" y="440055"/>
                    </a:lnTo>
                    <a:lnTo>
                      <a:pt x="1495108" y="452438"/>
                    </a:lnTo>
                    <a:lnTo>
                      <a:pt x="1499552" y="465455"/>
                    </a:lnTo>
                    <a:lnTo>
                      <a:pt x="1503680" y="478790"/>
                    </a:lnTo>
                    <a:lnTo>
                      <a:pt x="1506855" y="492443"/>
                    </a:lnTo>
                    <a:lnTo>
                      <a:pt x="1509712" y="505778"/>
                    </a:lnTo>
                    <a:lnTo>
                      <a:pt x="1511618" y="519748"/>
                    </a:lnTo>
                    <a:lnTo>
                      <a:pt x="1513522" y="534035"/>
                    </a:lnTo>
                    <a:lnTo>
                      <a:pt x="1514158" y="548323"/>
                    </a:lnTo>
                    <a:lnTo>
                      <a:pt x="1514475" y="562610"/>
                    </a:lnTo>
                    <a:lnTo>
                      <a:pt x="1514475" y="947420"/>
                    </a:lnTo>
                    <a:lnTo>
                      <a:pt x="1514475" y="1415733"/>
                    </a:lnTo>
                    <a:lnTo>
                      <a:pt x="1136015" y="1417638"/>
                    </a:lnTo>
                    <a:lnTo>
                      <a:pt x="1019492" y="1162051"/>
                    </a:lnTo>
                    <a:lnTo>
                      <a:pt x="1011872" y="1145541"/>
                    </a:lnTo>
                    <a:lnTo>
                      <a:pt x="1007745" y="1136968"/>
                    </a:lnTo>
                    <a:lnTo>
                      <a:pt x="1002665" y="1129031"/>
                    </a:lnTo>
                    <a:lnTo>
                      <a:pt x="1000125" y="1125221"/>
                    </a:lnTo>
                    <a:lnTo>
                      <a:pt x="997268" y="1121728"/>
                    </a:lnTo>
                    <a:lnTo>
                      <a:pt x="994092" y="1118236"/>
                    </a:lnTo>
                    <a:lnTo>
                      <a:pt x="990918" y="1115061"/>
                    </a:lnTo>
                    <a:lnTo>
                      <a:pt x="987425" y="1111568"/>
                    </a:lnTo>
                    <a:lnTo>
                      <a:pt x="983615" y="1109345"/>
                    </a:lnTo>
                    <a:lnTo>
                      <a:pt x="979170" y="1106805"/>
                    </a:lnTo>
                    <a:lnTo>
                      <a:pt x="975042" y="1104583"/>
                    </a:lnTo>
                    <a:lnTo>
                      <a:pt x="967740" y="1102043"/>
                    </a:lnTo>
                    <a:lnTo>
                      <a:pt x="961072" y="1100773"/>
                    </a:lnTo>
                    <a:lnTo>
                      <a:pt x="954088" y="1099503"/>
                    </a:lnTo>
                    <a:lnTo>
                      <a:pt x="947102" y="1099185"/>
                    </a:lnTo>
                    <a:lnTo>
                      <a:pt x="940435" y="1099503"/>
                    </a:lnTo>
                    <a:lnTo>
                      <a:pt x="933768" y="1100773"/>
                    </a:lnTo>
                    <a:lnTo>
                      <a:pt x="926782" y="1102360"/>
                    </a:lnTo>
                    <a:lnTo>
                      <a:pt x="920432" y="1104583"/>
                    </a:lnTo>
                    <a:lnTo>
                      <a:pt x="914400" y="1107440"/>
                    </a:lnTo>
                    <a:lnTo>
                      <a:pt x="908368" y="1110933"/>
                    </a:lnTo>
                    <a:lnTo>
                      <a:pt x="902970" y="1115378"/>
                    </a:lnTo>
                    <a:lnTo>
                      <a:pt x="897890" y="1119506"/>
                    </a:lnTo>
                    <a:lnTo>
                      <a:pt x="893128" y="1124903"/>
                    </a:lnTo>
                    <a:lnTo>
                      <a:pt x="889000" y="1130618"/>
                    </a:lnTo>
                    <a:lnTo>
                      <a:pt x="885190" y="1136651"/>
                    </a:lnTo>
                    <a:lnTo>
                      <a:pt x="882332" y="1143001"/>
                    </a:lnTo>
                    <a:lnTo>
                      <a:pt x="796925" y="1405891"/>
                    </a:lnTo>
                    <a:lnTo>
                      <a:pt x="695325" y="844868"/>
                    </a:lnTo>
                    <a:lnTo>
                      <a:pt x="693738" y="837883"/>
                    </a:lnTo>
                    <a:lnTo>
                      <a:pt x="691515" y="830898"/>
                    </a:lnTo>
                    <a:lnTo>
                      <a:pt x="688658" y="824548"/>
                    </a:lnTo>
                    <a:lnTo>
                      <a:pt x="685165" y="818515"/>
                    </a:lnTo>
                    <a:lnTo>
                      <a:pt x="680720" y="813118"/>
                    </a:lnTo>
                    <a:lnTo>
                      <a:pt x="676592" y="808038"/>
                    </a:lnTo>
                    <a:lnTo>
                      <a:pt x="671512" y="803275"/>
                    </a:lnTo>
                    <a:lnTo>
                      <a:pt x="665798" y="799465"/>
                    </a:lnTo>
                    <a:lnTo>
                      <a:pt x="660082" y="795338"/>
                    </a:lnTo>
                    <a:lnTo>
                      <a:pt x="654050" y="792480"/>
                    </a:lnTo>
                    <a:lnTo>
                      <a:pt x="647700" y="789940"/>
                    </a:lnTo>
                    <a:lnTo>
                      <a:pt x="641032" y="788353"/>
                    </a:lnTo>
                    <a:lnTo>
                      <a:pt x="634048" y="786765"/>
                    </a:lnTo>
                    <a:lnTo>
                      <a:pt x="627380" y="786448"/>
                    </a:lnTo>
                    <a:lnTo>
                      <a:pt x="619760" y="786448"/>
                    </a:lnTo>
                    <a:lnTo>
                      <a:pt x="612775" y="787718"/>
                    </a:lnTo>
                    <a:lnTo>
                      <a:pt x="607695" y="788670"/>
                    </a:lnTo>
                    <a:lnTo>
                      <a:pt x="602615" y="789940"/>
                    </a:lnTo>
                    <a:lnTo>
                      <a:pt x="598170" y="791845"/>
                    </a:lnTo>
                    <a:lnTo>
                      <a:pt x="593725" y="794068"/>
                    </a:lnTo>
                    <a:lnTo>
                      <a:pt x="589598" y="796608"/>
                    </a:lnTo>
                    <a:lnTo>
                      <a:pt x="585470" y="798830"/>
                    </a:lnTo>
                    <a:lnTo>
                      <a:pt x="581342" y="801688"/>
                    </a:lnTo>
                    <a:lnTo>
                      <a:pt x="577850" y="805180"/>
                    </a:lnTo>
                    <a:lnTo>
                      <a:pt x="574358" y="808673"/>
                    </a:lnTo>
                    <a:lnTo>
                      <a:pt x="571182" y="812165"/>
                    </a:lnTo>
                    <a:lnTo>
                      <a:pt x="568325" y="815658"/>
                    </a:lnTo>
                    <a:lnTo>
                      <a:pt x="565468" y="819785"/>
                    </a:lnTo>
                    <a:lnTo>
                      <a:pt x="563245" y="823913"/>
                    </a:lnTo>
                    <a:lnTo>
                      <a:pt x="561022" y="828040"/>
                    </a:lnTo>
                    <a:lnTo>
                      <a:pt x="559118" y="832803"/>
                    </a:lnTo>
                    <a:lnTo>
                      <a:pt x="557530" y="837565"/>
                    </a:lnTo>
                    <a:lnTo>
                      <a:pt x="321945" y="1417638"/>
                    </a:lnTo>
                    <a:lnTo>
                      <a:pt x="0" y="1415733"/>
                    </a:lnTo>
                    <a:lnTo>
                      <a:pt x="0" y="947420"/>
                    </a:lnTo>
                    <a:lnTo>
                      <a:pt x="0" y="562610"/>
                    </a:lnTo>
                    <a:lnTo>
                      <a:pt x="318" y="548323"/>
                    </a:lnTo>
                    <a:lnTo>
                      <a:pt x="1270" y="534035"/>
                    </a:lnTo>
                    <a:lnTo>
                      <a:pt x="2858" y="519748"/>
                    </a:lnTo>
                    <a:lnTo>
                      <a:pt x="5080" y="505778"/>
                    </a:lnTo>
                    <a:lnTo>
                      <a:pt x="7938" y="492443"/>
                    </a:lnTo>
                    <a:lnTo>
                      <a:pt x="11112" y="478790"/>
                    </a:lnTo>
                    <a:lnTo>
                      <a:pt x="14922" y="465455"/>
                    </a:lnTo>
                    <a:lnTo>
                      <a:pt x="19685" y="452438"/>
                    </a:lnTo>
                    <a:lnTo>
                      <a:pt x="24765" y="440055"/>
                    </a:lnTo>
                    <a:lnTo>
                      <a:pt x="30480" y="427355"/>
                    </a:lnTo>
                    <a:lnTo>
                      <a:pt x="36512" y="415290"/>
                    </a:lnTo>
                    <a:lnTo>
                      <a:pt x="42862" y="403543"/>
                    </a:lnTo>
                    <a:lnTo>
                      <a:pt x="49848" y="391795"/>
                    </a:lnTo>
                    <a:lnTo>
                      <a:pt x="57468" y="381000"/>
                    </a:lnTo>
                    <a:lnTo>
                      <a:pt x="65722" y="370205"/>
                    </a:lnTo>
                    <a:lnTo>
                      <a:pt x="73978" y="359410"/>
                    </a:lnTo>
                    <a:lnTo>
                      <a:pt x="82868" y="349568"/>
                    </a:lnTo>
                    <a:lnTo>
                      <a:pt x="92075" y="340043"/>
                    </a:lnTo>
                    <a:lnTo>
                      <a:pt x="101918" y="330518"/>
                    </a:lnTo>
                    <a:lnTo>
                      <a:pt x="112078" y="321628"/>
                    </a:lnTo>
                    <a:lnTo>
                      <a:pt x="122238" y="313055"/>
                    </a:lnTo>
                    <a:lnTo>
                      <a:pt x="133350" y="305435"/>
                    </a:lnTo>
                    <a:lnTo>
                      <a:pt x="144462" y="297498"/>
                    </a:lnTo>
                    <a:lnTo>
                      <a:pt x="155892" y="290513"/>
                    </a:lnTo>
                    <a:lnTo>
                      <a:pt x="167640" y="283845"/>
                    </a:lnTo>
                    <a:lnTo>
                      <a:pt x="179705" y="277813"/>
                    </a:lnTo>
                    <a:lnTo>
                      <a:pt x="192088" y="272098"/>
                    </a:lnTo>
                    <a:lnTo>
                      <a:pt x="204788" y="267335"/>
                    </a:lnTo>
                    <a:lnTo>
                      <a:pt x="217805" y="262573"/>
                    </a:lnTo>
                    <a:lnTo>
                      <a:pt x="230822" y="258763"/>
                    </a:lnTo>
                    <a:lnTo>
                      <a:pt x="244475" y="255270"/>
                    </a:lnTo>
                    <a:lnTo>
                      <a:pt x="258128" y="252413"/>
                    </a:lnTo>
                    <a:close/>
                    <a:moveTo>
                      <a:pt x="631825" y="0"/>
                    </a:moveTo>
                    <a:lnTo>
                      <a:pt x="883920" y="0"/>
                    </a:lnTo>
                    <a:lnTo>
                      <a:pt x="897255" y="317"/>
                    </a:lnTo>
                    <a:lnTo>
                      <a:pt x="909955" y="1586"/>
                    </a:lnTo>
                    <a:lnTo>
                      <a:pt x="922655" y="2855"/>
                    </a:lnTo>
                    <a:lnTo>
                      <a:pt x="935037" y="5394"/>
                    </a:lnTo>
                    <a:lnTo>
                      <a:pt x="947102" y="8250"/>
                    </a:lnTo>
                    <a:lnTo>
                      <a:pt x="959167" y="11423"/>
                    </a:lnTo>
                    <a:lnTo>
                      <a:pt x="970915" y="15230"/>
                    </a:lnTo>
                    <a:lnTo>
                      <a:pt x="982345" y="19990"/>
                    </a:lnTo>
                    <a:lnTo>
                      <a:pt x="993775" y="25066"/>
                    </a:lnTo>
                    <a:lnTo>
                      <a:pt x="1004570" y="30778"/>
                    </a:lnTo>
                    <a:lnTo>
                      <a:pt x="1015047" y="36807"/>
                    </a:lnTo>
                    <a:lnTo>
                      <a:pt x="1025525" y="43153"/>
                    </a:lnTo>
                    <a:lnTo>
                      <a:pt x="1035050" y="50133"/>
                    </a:lnTo>
                    <a:lnTo>
                      <a:pt x="1044575" y="57748"/>
                    </a:lnTo>
                    <a:lnTo>
                      <a:pt x="1054100" y="65998"/>
                    </a:lnTo>
                    <a:lnTo>
                      <a:pt x="1062672" y="74248"/>
                    </a:lnTo>
                    <a:lnTo>
                      <a:pt x="1070927" y="83132"/>
                    </a:lnTo>
                    <a:lnTo>
                      <a:pt x="1078865" y="92017"/>
                    </a:lnTo>
                    <a:lnTo>
                      <a:pt x="1086485" y="101536"/>
                    </a:lnTo>
                    <a:lnTo>
                      <a:pt x="1093470" y="111372"/>
                    </a:lnTo>
                    <a:lnTo>
                      <a:pt x="1099820" y="121843"/>
                    </a:lnTo>
                    <a:lnTo>
                      <a:pt x="1105852" y="132314"/>
                    </a:lnTo>
                    <a:lnTo>
                      <a:pt x="1111568" y="143102"/>
                    </a:lnTo>
                    <a:lnTo>
                      <a:pt x="1116648" y="154208"/>
                    </a:lnTo>
                    <a:lnTo>
                      <a:pt x="1121410" y="165948"/>
                    </a:lnTo>
                    <a:lnTo>
                      <a:pt x="1125220" y="177688"/>
                    </a:lnTo>
                    <a:lnTo>
                      <a:pt x="1128712" y="189428"/>
                    </a:lnTo>
                    <a:lnTo>
                      <a:pt x="1131252" y="201803"/>
                    </a:lnTo>
                    <a:lnTo>
                      <a:pt x="1133792" y="213860"/>
                    </a:lnTo>
                    <a:lnTo>
                      <a:pt x="1135062" y="226870"/>
                    </a:lnTo>
                    <a:lnTo>
                      <a:pt x="1136332" y="239562"/>
                    </a:lnTo>
                    <a:lnTo>
                      <a:pt x="1136650" y="252571"/>
                    </a:lnTo>
                    <a:lnTo>
                      <a:pt x="1136332" y="265580"/>
                    </a:lnTo>
                    <a:lnTo>
                      <a:pt x="1135062" y="278272"/>
                    </a:lnTo>
                    <a:lnTo>
                      <a:pt x="1133792" y="290964"/>
                    </a:lnTo>
                    <a:lnTo>
                      <a:pt x="1131252" y="303339"/>
                    </a:lnTo>
                    <a:lnTo>
                      <a:pt x="1128712" y="315396"/>
                    </a:lnTo>
                    <a:lnTo>
                      <a:pt x="1125220" y="327454"/>
                    </a:lnTo>
                    <a:lnTo>
                      <a:pt x="1121410" y="339194"/>
                    </a:lnTo>
                    <a:lnTo>
                      <a:pt x="1116648" y="350617"/>
                    </a:lnTo>
                    <a:lnTo>
                      <a:pt x="1111568" y="361722"/>
                    </a:lnTo>
                    <a:lnTo>
                      <a:pt x="1105852" y="372828"/>
                    </a:lnTo>
                    <a:lnTo>
                      <a:pt x="1099820" y="383299"/>
                    </a:lnTo>
                    <a:lnTo>
                      <a:pt x="1093470" y="393452"/>
                    </a:lnTo>
                    <a:lnTo>
                      <a:pt x="1086485" y="403289"/>
                    </a:lnTo>
                    <a:lnTo>
                      <a:pt x="1078865" y="412808"/>
                    </a:lnTo>
                    <a:lnTo>
                      <a:pt x="1070927" y="422327"/>
                    </a:lnTo>
                    <a:lnTo>
                      <a:pt x="1062672" y="430894"/>
                    </a:lnTo>
                    <a:lnTo>
                      <a:pt x="1054100" y="439144"/>
                    </a:lnTo>
                    <a:lnTo>
                      <a:pt x="1044575" y="447076"/>
                    </a:lnTo>
                    <a:lnTo>
                      <a:pt x="1035050" y="454691"/>
                    </a:lnTo>
                    <a:lnTo>
                      <a:pt x="1025525" y="461672"/>
                    </a:lnTo>
                    <a:lnTo>
                      <a:pt x="1015047" y="468018"/>
                    </a:lnTo>
                    <a:lnTo>
                      <a:pt x="1004570" y="474047"/>
                    </a:lnTo>
                    <a:lnTo>
                      <a:pt x="993775" y="479758"/>
                    </a:lnTo>
                    <a:lnTo>
                      <a:pt x="982345" y="484835"/>
                    </a:lnTo>
                    <a:lnTo>
                      <a:pt x="970915" y="489594"/>
                    </a:lnTo>
                    <a:lnTo>
                      <a:pt x="959167" y="493402"/>
                    </a:lnTo>
                    <a:lnTo>
                      <a:pt x="947102" y="496892"/>
                    </a:lnTo>
                    <a:lnTo>
                      <a:pt x="935037" y="499748"/>
                    </a:lnTo>
                    <a:lnTo>
                      <a:pt x="922655" y="501969"/>
                    </a:lnTo>
                    <a:lnTo>
                      <a:pt x="909955" y="503238"/>
                    </a:lnTo>
                    <a:lnTo>
                      <a:pt x="897255" y="504507"/>
                    </a:lnTo>
                    <a:lnTo>
                      <a:pt x="883920" y="504825"/>
                    </a:lnTo>
                    <a:lnTo>
                      <a:pt x="631825" y="504825"/>
                    </a:lnTo>
                    <a:lnTo>
                      <a:pt x="618807" y="504507"/>
                    </a:lnTo>
                    <a:lnTo>
                      <a:pt x="605790" y="503238"/>
                    </a:lnTo>
                    <a:lnTo>
                      <a:pt x="593407" y="501969"/>
                    </a:lnTo>
                    <a:lnTo>
                      <a:pt x="581025" y="499748"/>
                    </a:lnTo>
                    <a:lnTo>
                      <a:pt x="568960" y="496892"/>
                    </a:lnTo>
                    <a:lnTo>
                      <a:pt x="556895" y="493402"/>
                    </a:lnTo>
                    <a:lnTo>
                      <a:pt x="545147" y="489594"/>
                    </a:lnTo>
                    <a:lnTo>
                      <a:pt x="533717" y="484835"/>
                    </a:lnTo>
                    <a:lnTo>
                      <a:pt x="522287" y="479758"/>
                    </a:lnTo>
                    <a:lnTo>
                      <a:pt x="511492" y="474047"/>
                    </a:lnTo>
                    <a:lnTo>
                      <a:pt x="500697" y="468018"/>
                    </a:lnTo>
                    <a:lnTo>
                      <a:pt x="490537" y="461672"/>
                    </a:lnTo>
                    <a:lnTo>
                      <a:pt x="481012" y="454691"/>
                    </a:lnTo>
                    <a:lnTo>
                      <a:pt x="471170" y="447076"/>
                    </a:lnTo>
                    <a:lnTo>
                      <a:pt x="461962" y="439144"/>
                    </a:lnTo>
                    <a:lnTo>
                      <a:pt x="453072" y="430894"/>
                    </a:lnTo>
                    <a:lnTo>
                      <a:pt x="444817" y="422327"/>
                    </a:lnTo>
                    <a:lnTo>
                      <a:pt x="437197" y="412808"/>
                    </a:lnTo>
                    <a:lnTo>
                      <a:pt x="429577" y="403289"/>
                    </a:lnTo>
                    <a:lnTo>
                      <a:pt x="422592" y="393452"/>
                    </a:lnTo>
                    <a:lnTo>
                      <a:pt x="415607" y="383299"/>
                    </a:lnTo>
                    <a:lnTo>
                      <a:pt x="409575" y="372828"/>
                    </a:lnTo>
                    <a:lnTo>
                      <a:pt x="404177" y="361722"/>
                    </a:lnTo>
                    <a:lnTo>
                      <a:pt x="399415" y="350617"/>
                    </a:lnTo>
                    <a:lnTo>
                      <a:pt x="394652" y="339194"/>
                    </a:lnTo>
                    <a:lnTo>
                      <a:pt x="390842" y="327454"/>
                    </a:lnTo>
                    <a:lnTo>
                      <a:pt x="387350" y="315396"/>
                    </a:lnTo>
                    <a:lnTo>
                      <a:pt x="384492" y="303339"/>
                    </a:lnTo>
                    <a:lnTo>
                      <a:pt x="382270" y="290964"/>
                    </a:lnTo>
                    <a:lnTo>
                      <a:pt x="380682" y="278272"/>
                    </a:lnTo>
                    <a:lnTo>
                      <a:pt x="379730" y="265580"/>
                    </a:lnTo>
                    <a:lnTo>
                      <a:pt x="379412" y="252571"/>
                    </a:lnTo>
                    <a:lnTo>
                      <a:pt x="379730" y="239562"/>
                    </a:lnTo>
                    <a:lnTo>
                      <a:pt x="380682" y="226870"/>
                    </a:lnTo>
                    <a:lnTo>
                      <a:pt x="382270" y="213860"/>
                    </a:lnTo>
                    <a:lnTo>
                      <a:pt x="384492" y="201803"/>
                    </a:lnTo>
                    <a:lnTo>
                      <a:pt x="387350" y="189428"/>
                    </a:lnTo>
                    <a:lnTo>
                      <a:pt x="390842" y="177688"/>
                    </a:lnTo>
                    <a:lnTo>
                      <a:pt x="394652" y="165948"/>
                    </a:lnTo>
                    <a:lnTo>
                      <a:pt x="399415" y="154208"/>
                    </a:lnTo>
                    <a:lnTo>
                      <a:pt x="404177" y="143102"/>
                    </a:lnTo>
                    <a:lnTo>
                      <a:pt x="409575" y="132314"/>
                    </a:lnTo>
                    <a:lnTo>
                      <a:pt x="415607" y="121843"/>
                    </a:lnTo>
                    <a:lnTo>
                      <a:pt x="422592" y="111372"/>
                    </a:lnTo>
                    <a:lnTo>
                      <a:pt x="429577" y="101536"/>
                    </a:lnTo>
                    <a:lnTo>
                      <a:pt x="437197" y="92017"/>
                    </a:lnTo>
                    <a:lnTo>
                      <a:pt x="444817" y="83132"/>
                    </a:lnTo>
                    <a:lnTo>
                      <a:pt x="453072" y="74248"/>
                    </a:lnTo>
                    <a:lnTo>
                      <a:pt x="461962" y="65998"/>
                    </a:lnTo>
                    <a:lnTo>
                      <a:pt x="471170" y="57748"/>
                    </a:lnTo>
                    <a:lnTo>
                      <a:pt x="481012" y="50133"/>
                    </a:lnTo>
                    <a:lnTo>
                      <a:pt x="490537" y="43153"/>
                    </a:lnTo>
                    <a:lnTo>
                      <a:pt x="500697" y="36807"/>
                    </a:lnTo>
                    <a:lnTo>
                      <a:pt x="511492" y="30778"/>
                    </a:lnTo>
                    <a:lnTo>
                      <a:pt x="522287" y="25066"/>
                    </a:lnTo>
                    <a:lnTo>
                      <a:pt x="533717" y="19990"/>
                    </a:lnTo>
                    <a:lnTo>
                      <a:pt x="545147" y="15230"/>
                    </a:lnTo>
                    <a:lnTo>
                      <a:pt x="556895" y="11423"/>
                    </a:lnTo>
                    <a:lnTo>
                      <a:pt x="568960" y="8250"/>
                    </a:lnTo>
                    <a:lnTo>
                      <a:pt x="581025" y="5394"/>
                    </a:lnTo>
                    <a:lnTo>
                      <a:pt x="593407" y="2855"/>
                    </a:lnTo>
                    <a:lnTo>
                      <a:pt x="605790" y="1586"/>
                    </a:lnTo>
                    <a:lnTo>
                      <a:pt x="618807" y="317"/>
                    </a:lnTo>
                    <a:lnTo>
                      <a:pt x="6318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6" name="文本占位符 1">
            <a:extLst>
              <a:ext uri="{FF2B5EF4-FFF2-40B4-BE49-F238E27FC236}">
                <a16:creationId xmlns:a16="http://schemas.microsoft.com/office/drawing/2014/main" id="{E580BF09-CBC2-4096-98C3-0D897940FD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8238" y="104775"/>
            <a:ext cx="9818687" cy="574675"/>
          </a:xfrm>
        </p:spPr>
        <p:txBody>
          <a:bodyPr/>
          <a:lstStyle/>
          <a:p>
            <a:r>
              <a:rPr lang="zh-CN" altLang="en-US" dirty="0"/>
              <a:t>一、概述</a:t>
            </a:r>
            <a:r>
              <a:rPr lang="en-US" altLang="zh-CN" dirty="0"/>
              <a:t>—</a:t>
            </a:r>
            <a:r>
              <a:rPr lang="zh-CN" altLang="en-US" dirty="0"/>
              <a:t>隔离原则</a:t>
            </a: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6B938664-C4BF-4705-BA52-707473FD73CE}"/>
              </a:ext>
            </a:extLst>
          </p:cNvPr>
          <p:cNvGrpSpPr/>
          <p:nvPr/>
        </p:nvGrpSpPr>
        <p:grpSpPr>
          <a:xfrm>
            <a:off x="1220282" y="1949897"/>
            <a:ext cx="7020538" cy="891975"/>
            <a:chOff x="889302" y="824088"/>
            <a:chExt cx="7020538" cy="891975"/>
          </a:xfrm>
        </p:grpSpPr>
        <p:sp>
          <p:nvSpPr>
            <p:cNvPr id="52" name="圆角矩形 16">
              <a:extLst>
                <a:ext uri="{FF2B5EF4-FFF2-40B4-BE49-F238E27FC236}">
                  <a16:creationId xmlns:a16="http://schemas.microsoft.com/office/drawing/2014/main" id="{9B7E3C6D-1F3B-4198-9E8A-8D8996040A81}"/>
                </a:ext>
              </a:extLst>
            </p:cNvPr>
            <p:cNvSpPr/>
            <p:nvPr/>
          </p:nvSpPr>
          <p:spPr>
            <a:xfrm>
              <a:off x="1595004" y="1076976"/>
              <a:ext cx="6314836" cy="596624"/>
            </a:xfrm>
            <a:prstGeom prst="roundRect">
              <a:avLst>
                <a:gd name="adj" fmla="val 20450"/>
              </a:avLst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r>
                <a:rPr lang="zh-CN" altLang="en-US" sz="2400" b="1" dirty="0">
                  <a:latin typeface="+mj-ea"/>
                  <a:ea typeface="+mj-ea"/>
                  <a:cs typeface="+mn-ea"/>
                  <a:sym typeface="+mn-lt"/>
                </a:rPr>
                <a:t>  严格执行服务流程，加强三区管理。</a:t>
              </a: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15EAE61-88B1-4220-967A-41240A9F2B9A}"/>
                </a:ext>
              </a:extLst>
            </p:cNvPr>
            <p:cNvSpPr/>
            <p:nvPr/>
          </p:nvSpPr>
          <p:spPr>
            <a:xfrm>
              <a:off x="1461619" y="824088"/>
              <a:ext cx="341216" cy="341216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50927" rIns="0" bIns="50927" anchor="ctr"/>
            <a:lstStyle/>
            <a:p>
              <a:pPr algn="ctr"/>
              <a:r>
                <a:rPr lang="en-US" altLang="zh-CN" dirty="0">
                  <a:solidFill>
                    <a:schemeClr val="accent1"/>
                  </a:solidFill>
                  <a:latin typeface="Impact" panose="020B0806030902050204" pitchFamily="34" charset="0"/>
                </a:rPr>
                <a:t>02</a:t>
              </a:r>
              <a:endParaRPr lang="zh-CN" altLang="en-US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FA45B0C6-7347-4D29-B00E-5DC1084E2BC5}"/>
                </a:ext>
              </a:extLst>
            </p:cNvPr>
            <p:cNvGrpSpPr/>
            <p:nvPr/>
          </p:nvGrpSpPr>
          <p:grpSpPr>
            <a:xfrm>
              <a:off x="889302" y="1013141"/>
              <a:ext cx="705702" cy="702922"/>
              <a:chOff x="2935695" y="4513500"/>
              <a:chExt cx="1260000" cy="1260000"/>
            </a:xfrm>
          </p:grpSpPr>
          <p:sp>
            <p:nvSpPr>
              <p:cNvPr id="55" name="MH_Other_4">
                <a:extLst>
                  <a:ext uri="{FF2B5EF4-FFF2-40B4-BE49-F238E27FC236}">
                    <a16:creationId xmlns:a16="http://schemas.microsoft.com/office/drawing/2014/main" id="{617FAEA2-82AA-4E85-A304-1FE1DCA5F7B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2935695" y="4513500"/>
                <a:ext cx="1260000" cy="126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MH_Other_5">
                <a:extLst>
                  <a:ext uri="{FF2B5EF4-FFF2-40B4-BE49-F238E27FC236}">
                    <a16:creationId xmlns:a16="http://schemas.microsoft.com/office/drawing/2014/main" id="{05AA8677-90FD-425D-8B45-05E0A454CDCC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3112095" y="4689121"/>
                <a:ext cx="907200" cy="90875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2700"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KSO_Shape">
                <a:extLst>
                  <a:ext uri="{FF2B5EF4-FFF2-40B4-BE49-F238E27FC236}">
                    <a16:creationId xmlns:a16="http://schemas.microsoft.com/office/drawing/2014/main" id="{A19336EE-15CC-4EFF-A3AD-35466274AFA0}"/>
                  </a:ext>
                </a:extLst>
              </p:cNvPr>
              <p:cNvSpPr/>
              <p:nvPr/>
            </p:nvSpPr>
            <p:spPr bwMode="auto">
              <a:xfrm>
                <a:off x="3386602" y="4905239"/>
                <a:ext cx="358186" cy="476522"/>
              </a:xfrm>
              <a:custGeom>
                <a:avLst/>
                <a:gdLst>
                  <a:gd name="T0" fmla="*/ 726440 w 1514475"/>
                  <a:gd name="T1" fmla="*/ 1745744 h 2014538"/>
                  <a:gd name="T2" fmla="*/ 775652 w 1514475"/>
                  <a:gd name="T3" fmla="*/ 1767032 h 2014538"/>
                  <a:gd name="T4" fmla="*/ 815340 w 1514475"/>
                  <a:gd name="T5" fmla="*/ 1756229 h 2014538"/>
                  <a:gd name="T6" fmla="*/ 839788 w 1514475"/>
                  <a:gd name="T7" fmla="*/ 1730176 h 2014538"/>
                  <a:gd name="T8" fmla="*/ 1031558 w 1514475"/>
                  <a:gd name="T9" fmla="*/ 1521114 h 2014538"/>
                  <a:gd name="T10" fmla="*/ 1066482 w 1514475"/>
                  <a:gd name="T11" fmla="*/ 1549391 h 2014538"/>
                  <a:gd name="T12" fmla="*/ 1514475 w 1514475"/>
                  <a:gd name="T13" fmla="*/ 1698403 h 2014538"/>
                  <a:gd name="T14" fmla="*/ 1490028 w 1514475"/>
                  <a:gd name="T15" fmla="*/ 1821362 h 2014538"/>
                  <a:gd name="T16" fmla="*/ 1422400 w 1514475"/>
                  <a:gd name="T17" fmla="*/ 1921763 h 2014538"/>
                  <a:gd name="T18" fmla="*/ 1321752 w 1514475"/>
                  <a:gd name="T19" fmla="*/ 1989438 h 2014538"/>
                  <a:gd name="T20" fmla="*/ 1198880 w 1514475"/>
                  <a:gd name="T21" fmla="*/ 2014538 h 2014538"/>
                  <a:gd name="T22" fmla="*/ 236855 w 1514475"/>
                  <a:gd name="T23" fmla="*/ 2004371 h 2014538"/>
                  <a:gd name="T24" fmla="*/ 127000 w 1514475"/>
                  <a:gd name="T25" fmla="*/ 1951629 h 2014538"/>
                  <a:gd name="T26" fmla="*/ 45720 w 1514475"/>
                  <a:gd name="T27" fmla="*/ 1862349 h 2014538"/>
                  <a:gd name="T28" fmla="*/ 3810 w 1514475"/>
                  <a:gd name="T29" fmla="*/ 1746380 h 2014538"/>
                  <a:gd name="T30" fmla="*/ 373698 w 1514475"/>
                  <a:gd name="T31" fmla="*/ 1558287 h 2014538"/>
                  <a:gd name="T32" fmla="*/ 414338 w 1514475"/>
                  <a:gd name="T33" fmla="*/ 1542719 h 2014538"/>
                  <a:gd name="T34" fmla="*/ 438468 w 1514475"/>
                  <a:gd name="T35" fmla="*/ 1505545 h 2014538"/>
                  <a:gd name="T36" fmla="*/ 254000 w 1514475"/>
                  <a:gd name="T37" fmla="*/ 342265 h 2014538"/>
                  <a:gd name="T38" fmla="*/ 290830 w 1514475"/>
                  <a:gd name="T39" fmla="*/ 460375 h 2014538"/>
                  <a:gd name="T40" fmla="*/ 367348 w 1514475"/>
                  <a:gd name="T41" fmla="*/ 553085 h 2014538"/>
                  <a:gd name="T42" fmla="*/ 474345 w 1514475"/>
                  <a:gd name="T43" fmla="*/ 611188 h 2014538"/>
                  <a:gd name="T44" fmla="*/ 962978 w 1514475"/>
                  <a:gd name="T45" fmla="*/ 625158 h 2014538"/>
                  <a:gd name="T46" fmla="*/ 1083628 w 1514475"/>
                  <a:gd name="T47" fmla="*/ 594043 h 2014538"/>
                  <a:gd name="T48" fmla="*/ 1180148 w 1514475"/>
                  <a:gd name="T49" fmla="*/ 522288 h 2014538"/>
                  <a:gd name="T50" fmla="*/ 1243330 w 1514475"/>
                  <a:gd name="T51" fmla="*/ 418465 h 2014538"/>
                  <a:gd name="T52" fmla="*/ 1261745 w 1514475"/>
                  <a:gd name="T53" fmla="*/ 295275 h 2014538"/>
                  <a:gd name="T54" fmla="*/ 1322705 w 1514475"/>
                  <a:gd name="T55" fmla="*/ 272098 h 2014538"/>
                  <a:gd name="T56" fmla="*/ 1412875 w 1514475"/>
                  <a:gd name="T57" fmla="*/ 330518 h 2014538"/>
                  <a:gd name="T58" fmla="*/ 1478280 w 1514475"/>
                  <a:gd name="T59" fmla="*/ 415290 h 2014538"/>
                  <a:gd name="T60" fmla="*/ 1511618 w 1514475"/>
                  <a:gd name="T61" fmla="*/ 519748 h 2014538"/>
                  <a:gd name="T62" fmla="*/ 1011872 w 1514475"/>
                  <a:gd name="T63" fmla="*/ 1145541 h 2014538"/>
                  <a:gd name="T64" fmla="*/ 983615 w 1514475"/>
                  <a:gd name="T65" fmla="*/ 1109345 h 2014538"/>
                  <a:gd name="T66" fmla="*/ 933768 w 1514475"/>
                  <a:gd name="T67" fmla="*/ 1100773 h 2014538"/>
                  <a:gd name="T68" fmla="*/ 889000 w 1514475"/>
                  <a:gd name="T69" fmla="*/ 1130618 h 2014538"/>
                  <a:gd name="T70" fmla="*/ 685165 w 1514475"/>
                  <a:gd name="T71" fmla="*/ 818515 h 2014538"/>
                  <a:gd name="T72" fmla="*/ 641032 w 1514475"/>
                  <a:gd name="T73" fmla="*/ 788353 h 2014538"/>
                  <a:gd name="T74" fmla="*/ 593725 w 1514475"/>
                  <a:gd name="T75" fmla="*/ 794068 h 2014538"/>
                  <a:gd name="T76" fmla="*/ 565468 w 1514475"/>
                  <a:gd name="T77" fmla="*/ 819785 h 2014538"/>
                  <a:gd name="T78" fmla="*/ 0 w 1514475"/>
                  <a:gd name="T79" fmla="*/ 562610 h 2014538"/>
                  <a:gd name="T80" fmla="*/ 19685 w 1514475"/>
                  <a:gd name="T81" fmla="*/ 452438 h 2014538"/>
                  <a:gd name="T82" fmla="*/ 73978 w 1514475"/>
                  <a:gd name="T83" fmla="*/ 359410 h 2014538"/>
                  <a:gd name="T84" fmla="*/ 155892 w 1514475"/>
                  <a:gd name="T85" fmla="*/ 290513 h 2014538"/>
                  <a:gd name="T86" fmla="*/ 258128 w 1514475"/>
                  <a:gd name="T87" fmla="*/ 252413 h 2014538"/>
                  <a:gd name="T88" fmla="*/ 959167 w 1514475"/>
                  <a:gd name="T89" fmla="*/ 11423 h 2014538"/>
                  <a:gd name="T90" fmla="*/ 1044575 w 1514475"/>
                  <a:gd name="T91" fmla="*/ 57748 h 2014538"/>
                  <a:gd name="T92" fmla="*/ 1105852 w 1514475"/>
                  <a:gd name="T93" fmla="*/ 132314 h 2014538"/>
                  <a:gd name="T94" fmla="*/ 1135062 w 1514475"/>
                  <a:gd name="T95" fmla="*/ 226870 h 2014538"/>
                  <a:gd name="T96" fmla="*/ 1125220 w 1514475"/>
                  <a:gd name="T97" fmla="*/ 327454 h 2014538"/>
                  <a:gd name="T98" fmla="*/ 1078865 w 1514475"/>
                  <a:gd name="T99" fmla="*/ 412808 h 2014538"/>
                  <a:gd name="T100" fmla="*/ 1004570 w 1514475"/>
                  <a:gd name="T101" fmla="*/ 474047 h 2014538"/>
                  <a:gd name="T102" fmla="*/ 909955 w 1514475"/>
                  <a:gd name="T103" fmla="*/ 503238 h 2014538"/>
                  <a:gd name="T104" fmla="*/ 568960 w 1514475"/>
                  <a:gd name="T105" fmla="*/ 496892 h 2014538"/>
                  <a:gd name="T106" fmla="*/ 481012 w 1514475"/>
                  <a:gd name="T107" fmla="*/ 454691 h 2014538"/>
                  <a:gd name="T108" fmla="*/ 415607 w 1514475"/>
                  <a:gd name="T109" fmla="*/ 383299 h 2014538"/>
                  <a:gd name="T110" fmla="*/ 382270 w 1514475"/>
                  <a:gd name="T111" fmla="*/ 290964 h 2014538"/>
                  <a:gd name="T112" fmla="*/ 387350 w 1514475"/>
                  <a:gd name="T113" fmla="*/ 189428 h 2014538"/>
                  <a:gd name="T114" fmla="*/ 429577 w 1514475"/>
                  <a:gd name="T115" fmla="*/ 101536 h 2014538"/>
                  <a:gd name="T116" fmla="*/ 500697 w 1514475"/>
                  <a:gd name="T117" fmla="*/ 36807 h 2014538"/>
                  <a:gd name="T118" fmla="*/ 593407 w 1514475"/>
                  <a:gd name="T119" fmla="*/ 2855 h 2014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14475" h="2014538">
                    <a:moveTo>
                      <a:pt x="599122" y="1111250"/>
                    </a:moveTo>
                    <a:lnTo>
                      <a:pt x="707390" y="1708570"/>
                    </a:lnTo>
                    <a:lnTo>
                      <a:pt x="708978" y="1715878"/>
                    </a:lnTo>
                    <a:lnTo>
                      <a:pt x="711518" y="1722550"/>
                    </a:lnTo>
                    <a:lnTo>
                      <a:pt x="714375" y="1728905"/>
                    </a:lnTo>
                    <a:lnTo>
                      <a:pt x="717868" y="1734942"/>
                    </a:lnTo>
                    <a:lnTo>
                      <a:pt x="721678" y="1740661"/>
                    </a:lnTo>
                    <a:lnTo>
                      <a:pt x="726440" y="1745744"/>
                    </a:lnTo>
                    <a:lnTo>
                      <a:pt x="731202" y="1750510"/>
                    </a:lnTo>
                    <a:lnTo>
                      <a:pt x="736600" y="1754640"/>
                    </a:lnTo>
                    <a:lnTo>
                      <a:pt x="742315" y="1758135"/>
                    </a:lnTo>
                    <a:lnTo>
                      <a:pt x="748665" y="1760995"/>
                    </a:lnTo>
                    <a:lnTo>
                      <a:pt x="755332" y="1763537"/>
                    </a:lnTo>
                    <a:lnTo>
                      <a:pt x="761682" y="1765443"/>
                    </a:lnTo>
                    <a:lnTo>
                      <a:pt x="768350" y="1766714"/>
                    </a:lnTo>
                    <a:lnTo>
                      <a:pt x="775652" y="1767032"/>
                    </a:lnTo>
                    <a:lnTo>
                      <a:pt x="782638" y="1767032"/>
                    </a:lnTo>
                    <a:lnTo>
                      <a:pt x="789622" y="1766078"/>
                    </a:lnTo>
                    <a:lnTo>
                      <a:pt x="794385" y="1765125"/>
                    </a:lnTo>
                    <a:lnTo>
                      <a:pt x="799148" y="1763854"/>
                    </a:lnTo>
                    <a:lnTo>
                      <a:pt x="803275" y="1762266"/>
                    </a:lnTo>
                    <a:lnTo>
                      <a:pt x="807720" y="1760359"/>
                    </a:lnTo>
                    <a:lnTo>
                      <a:pt x="811848" y="1758135"/>
                    </a:lnTo>
                    <a:lnTo>
                      <a:pt x="815340" y="1756229"/>
                    </a:lnTo>
                    <a:lnTo>
                      <a:pt x="819468" y="1753687"/>
                    </a:lnTo>
                    <a:lnTo>
                      <a:pt x="822960" y="1750828"/>
                    </a:lnTo>
                    <a:lnTo>
                      <a:pt x="826135" y="1747650"/>
                    </a:lnTo>
                    <a:lnTo>
                      <a:pt x="829310" y="1744473"/>
                    </a:lnTo>
                    <a:lnTo>
                      <a:pt x="832168" y="1740978"/>
                    </a:lnTo>
                    <a:lnTo>
                      <a:pt x="835025" y="1737483"/>
                    </a:lnTo>
                    <a:lnTo>
                      <a:pt x="837565" y="1733988"/>
                    </a:lnTo>
                    <a:lnTo>
                      <a:pt x="839788" y="1730176"/>
                    </a:lnTo>
                    <a:lnTo>
                      <a:pt x="841692" y="1726045"/>
                    </a:lnTo>
                    <a:lnTo>
                      <a:pt x="843598" y="1721915"/>
                    </a:lnTo>
                    <a:lnTo>
                      <a:pt x="845820" y="1713972"/>
                    </a:lnTo>
                    <a:lnTo>
                      <a:pt x="958532" y="1366065"/>
                    </a:lnTo>
                    <a:lnTo>
                      <a:pt x="1024255" y="1505227"/>
                    </a:lnTo>
                    <a:lnTo>
                      <a:pt x="1026160" y="1510946"/>
                    </a:lnTo>
                    <a:lnTo>
                      <a:pt x="1028700" y="1516348"/>
                    </a:lnTo>
                    <a:lnTo>
                      <a:pt x="1031558" y="1521114"/>
                    </a:lnTo>
                    <a:lnTo>
                      <a:pt x="1034732" y="1525879"/>
                    </a:lnTo>
                    <a:lnTo>
                      <a:pt x="1038860" y="1530645"/>
                    </a:lnTo>
                    <a:lnTo>
                      <a:pt x="1042670" y="1534458"/>
                    </a:lnTo>
                    <a:lnTo>
                      <a:pt x="1046798" y="1537953"/>
                    </a:lnTo>
                    <a:lnTo>
                      <a:pt x="1051560" y="1541448"/>
                    </a:lnTo>
                    <a:lnTo>
                      <a:pt x="1056322" y="1544307"/>
                    </a:lnTo>
                    <a:lnTo>
                      <a:pt x="1061085" y="1547167"/>
                    </a:lnTo>
                    <a:lnTo>
                      <a:pt x="1066482" y="1549391"/>
                    </a:lnTo>
                    <a:lnTo>
                      <a:pt x="1071880" y="1551297"/>
                    </a:lnTo>
                    <a:lnTo>
                      <a:pt x="1077278" y="1552568"/>
                    </a:lnTo>
                    <a:lnTo>
                      <a:pt x="1082992" y="1553204"/>
                    </a:lnTo>
                    <a:lnTo>
                      <a:pt x="1088708" y="1554157"/>
                    </a:lnTo>
                    <a:lnTo>
                      <a:pt x="1094422" y="1554157"/>
                    </a:lnTo>
                    <a:lnTo>
                      <a:pt x="1096328" y="1554157"/>
                    </a:lnTo>
                    <a:lnTo>
                      <a:pt x="1514475" y="1552568"/>
                    </a:lnTo>
                    <a:lnTo>
                      <a:pt x="1514475" y="1698403"/>
                    </a:lnTo>
                    <a:lnTo>
                      <a:pt x="1514158" y="1714607"/>
                    </a:lnTo>
                    <a:lnTo>
                      <a:pt x="1513205" y="1730811"/>
                    </a:lnTo>
                    <a:lnTo>
                      <a:pt x="1510982" y="1746380"/>
                    </a:lnTo>
                    <a:lnTo>
                      <a:pt x="1508125" y="1762266"/>
                    </a:lnTo>
                    <a:lnTo>
                      <a:pt x="1504632" y="1777516"/>
                    </a:lnTo>
                    <a:lnTo>
                      <a:pt x="1500188" y="1792449"/>
                    </a:lnTo>
                    <a:lnTo>
                      <a:pt x="1495425" y="1807065"/>
                    </a:lnTo>
                    <a:lnTo>
                      <a:pt x="1490028" y="1821362"/>
                    </a:lnTo>
                    <a:lnTo>
                      <a:pt x="1483678" y="1835660"/>
                    </a:lnTo>
                    <a:lnTo>
                      <a:pt x="1476375" y="1849004"/>
                    </a:lnTo>
                    <a:lnTo>
                      <a:pt x="1469072" y="1862349"/>
                    </a:lnTo>
                    <a:lnTo>
                      <a:pt x="1460818" y="1875058"/>
                    </a:lnTo>
                    <a:lnTo>
                      <a:pt x="1451928" y="1887767"/>
                    </a:lnTo>
                    <a:lnTo>
                      <a:pt x="1442720" y="1899522"/>
                    </a:lnTo>
                    <a:lnTo>
                      <a:pt x="1432560" y="1910643"/>
                    </a:lnTo>
                    <a:lnTo>
                      <a:pt x="1422400" y="1921763"/>
                    </a:lnTo>
                    <a:lnTo>
                      <a:pt x="1411288" y="1932248"/>
                    </a:lnTo>
                    <a:lnTo>
                      <a:pt x="1399858" y="1942097"/>
                    </a:lnTo>
                    <a:lnTo>
                      <a:pt x="1387792" y="1951629"/>
                    </a:lnTo>
                    <a:lnTo>
                      <a:pt x="1375728" y="1960207"/>
                    </a:lnTo>
                    <a:lnTo>
                      <a:pt x="1362710" y="1968468"/>
                    </a:lnTo>
                    <a:lnTo>
                      <a:pt x="1349692" y="1976411"/>
                    </a:lnTo>
                    <a:lnTo>
                      <a:pt x="1335722" y="1983084"/>
                    </a:lnTo>
                    <a:lnTo>
                      <a:pt x="1321752" y="1989438"/>
                    </a:lnTo>
                    <a:lnTo>
                      <a:pt x="1307782" y="1995157"/>
                    </a:lnTo>
                    <a:lnTo>
                      <a:pt x="1293178" y="2000241"/>
                    </a:lnTo>
                    <a:lnTo>
                      <a:pt x="1277938" y="2004371"/>
                    </a:lnTo>
                    <a:lnTo>
                      <a:pt x="1262698" y="2008184"/>
                    </a:lnTo>
                    <a:lnTo>
                      <a:pt x="1247140" y="2010726"/>
                    </a:lnTo>
                    <a:lnTo>
                      <a:pt x="1231582" y="2012632"/>
                    </a:lnTo>
                    <a:lnTo>
                      <a:pt x="1215390" y="2014220"/>
                    </a:lnTo>
                    <a:lnTo>
                      <a:pt x="1198880" y="2014538"/>
                    </a:lnTo>
                    <a:lnTo>
                      <a:pt x="1155700" y="2014538"/>
                    </a:lnTo>
                    <a:lnTo>
                      <a:pt x="359092" y="2014538"/>
                    </a:lnTo>
                    <a:lnTo>
                      <a:pt x="315595" y="2014538"/>
                    </a:lnTo>
                    <a:lnTo>
                      <a:pt x="299720" y="2014220"/>
                    </a:lnTo>
                    <a:lnTo>
                      <a:pt x="283528" y="2012632"/>
                    </a:lnTo>
                    <a:lnTo>
                      <a:pt x="267652" y="2010726"/>
                    </a:lnTo>
                    <a:lnTo>
                      <a:pt x="251778" y="2008184"/>
                    </a:lnTo>
                    <a:lnTo>
                      <a:pt x="236855" y="2004371"/>
                    </a:lnTo>
                    <a:lnTo>
                      <a:pt x="221932" y="2000241"/>
                    </a:lnTo>
                    <a:lnTo>
                      <a:pt x="207010" y="1995157"/>
                    </a:lnTo>
                    <a:lnTo>
                      <a:pt x="192722" y="1989438"/>
                    </a:lnTo>
                    <a:lnTo>
                      <a:pt x="179070" y="1983084"/>
                    </a:lnTo>
                    <a:lnTo>
                      <a:pt x="165418" y="1976411"/>
                    </a:lnTo>
                    <a:lnTo>
                      <a:pt x="151765" y="1968468"/>
                    </a:lnTo>
                    <a:lnTo>
                      <a:pt x="139382" y="1960207"/>
                    </a:lnTo>
                    <a:lnTo>
                      <a:pt x="127000" y="1951629"/>
                    </a:lnTo>
                    <a:lnTo>
                      <a:pt x="114935" y="1942097"/>
                    </a:lnTo>
                    <a:lnTo>
                      <a:pt x="103505" y="1932248"/>
                    </a:lnTo>
                    <a:lnTo>
                      <a:pt x="92392" y="1921763"/>
                    </a:lnTo>
                    <a:lnTo>
                      <a:pt x="81915" y="1910643"/>
                    </a:lnTo>
                    <a:lnTo>
                      <a:pt x="72072" y="1899522"/>
                    </a:lnTo>
                    <a:lnTo>
                      <a:pt x="62865" y="1887767"/>
                    </a:lnTo>
                    <a:lnTo>
                      <a:pt x="53975" y="1875058"/>
                    </a:lnTo>
                    <a:lnTo>
                      <a:pt x="45720" y="1862349"/>
                    </a:lnTo>
                    <a:lnTo>
                      <a:pt x="38100" y="1849004"/>
                    </a:lnTo>
                    <a:lnTo>
                      <a:pt x="31115" y="1835660"/>
                    </a:lnTo>
                    <a:lnTo>
                      <a:pt x="24765" y="1821362"/>
                    </a:lnTo>
                    <a:lnTo>
                      <a:pt x="19368" y="1807065"/>
                    </a:lnTo>
                    <a:lnTo>
                      <a:pt x="14288" y="1792449"/>
                    </a:lnTo>
                    <a:lnTo>
                      <a:pt x="10160" y="1777516"/>
                    </a:lnTo>
                    <a:lnTo>
                      <a:pt x="6668" y="1762266"/>
                    </a:lnTo>
                    <a:lnTo>
                      <a:pt x="3810" y="1746380"/>
                    </a:lnTo>
                    <a:lnTo>
                      <a:pt x="1588" y="1730811"/>
                    </a:lnTo>
                    <a:lnTo>
                      <a:pt x="318" y="1714607"/>
                    </a:lnTo>
                    <a:lnTo>
                      <a:pt x="0" y="1698403"/>
                    </a:lnTo>
                    <a:lnTo>
                      <a:pt x="0" y="1556063"/>
                    </a:lnTo>
                    <a:lnTo>
                      <a:pt x="126048" y="1556063"/>
                    </a:lnTo>
                    <a:lnTo>
                      <a:pt x="360680" y="1557970"/>
                    </a:lnTo>
                    <a:lnTo>
                      <a:pt x="367030" y="1558605"/>
                    </a:lnTo>
                    <a:lnTo>
                      <a:pt x="373698" y="1558287"/>
                    </a:lnTo>
                    <a:lnTo>
                      <a:pt x="380048" y="1557652"/>
                    </a:lnTo>
                    <a:lnTo>
                      <a:pt x="386715" y="1556381"/>
                    </a:lnTo>
                    <a:lnTo>
                      <a:pt x="392748" y="1554792"/>
                    </a:lnTo>
                    <a:lnTo>
                      <a:pt x="398780" y="1552250"/>
                    </a:lnTo>
                    <a:lnTo>
                      <a:pt x="404495" y="1549391"/>
                    </a:lnTo>
                    <a:lnTo>
                      <a:pt x="410210" y="1546214"/>
                    </a:lnTo>
                    <a:lnTo>
                      <a:pt x="411162" y="1544625"/>
                    </a:lnTo>
                    <a:lnTo>
                      <a:pt x="414338" y="1542719"/>
                    </a:lnTo>
                    <a:lnTo>
                      <a:pt x="418782" y="1538588"/>
                    </a:lnTo>
                    <a:lnTo>
                      <a:pt x="422592" y="1534776"/>
                    </a:lnTo>
                    <a:lnTo>
                      <a:pt x="426085" y="1530645"/>
                    </a:lnTo>
                    <a:lnTo>
                      <a:pt x="429578" y="1526197"/>
                    </a:lnTo>
                    <a:lnTo>
                      <a:pt x="432435" y="1521114"/>
                    </a:lnTo>
                    <a:lnTo>
                      <a:pt x="434975" y="1516348"/>
                    </a:lnTo>
                    <a:lnTo>
                      <a:pt x="437198" y="1511264"/>
                    </a:lnTo>
                    <a:lnTo>
                      <a:pt x="438468" y="1505545"/>
                    </a:lnTo>
                    <a:lnTo>
                      <a:pt x="599122" y="1111250"/>
                    </a:lnTo>
                    <a:close/>
                    <a:moveTo>
                      <a:pt x="258128" y="252413"/>
                    </a:moveTo>
                    <a:lnTo>
                      <a:pt x="255905" y="266383"/>
                    </a:lnTo>
                    <a:lnTo>
                      <a:pt x="254000" y="280670"/>
                    </a:lnTo>
                    <a:lnTo>
                      <a:pt x="253048" y="295275"/>
                    </a:lnTo>
                    <a:lnTo>
                      <a:pt x="252730" y="309880"/>
                    </a:lnTo>
                    <a:lnTo>
                      <a:pt x="253048" y="326390"/>
                    </a:lnTo>
                    <a:lnTo>
                      <a:pt x="254000" y="342265"/>
                    </a:lnTo>
                    <a:lnTo>
                      <a:pt x="256222" y="358140"/>
                    </a:lnTo>
                    <a:lnTo>
                      <a:pt x="259080" y="373698"/>
                    </a:lnTo>
                    <a:lnTo>
                      <a:pt x="262572" y="388620"/>
                    </a:lnTo>
                    <a:lnTo>
                      <a:pt x="267018" y="403543"/>
                    </a:lnTo>
                    <a:lnTo>
                      <a:pt x="271462" y="418465"/>
                    </a:lnTo>
                    <a:lnTo>
                      <a:pt x="277178" y="432753"/>
                    </a:lnTo>
                    <a:lnTo>
                      <a:pt x="283528" y="446723"/>
                    </a:lnTo>
                    <a:lnTo>
                      <a:pt x="290830" y="460375"/>
                    </a:lnTo>
                    <a:lnTo>
                      <a:pt x="298132" y="473393"/>
                    </a:lnTo>
                    <a:lnTo>
                      <a:pt x="306388" y="486410"/>
                    </a:lnTo>
                    <a:lnTo>
                      <a:pt x="315278" y="498793"/>
                    </a:lnTo>
                    <a:lnTo>
                      <a:pt x="324485" y="510540"/>
                    </a:lnTo>
                    <a:lnTo>
                      <a:pt x="334645" y="522288"/>
                    </a:lnTo>
                    <a:lnTo>
                      <a:pt x="344805" y="533083"/>
                    </a:lnTo>
                    <a:lnTo>
                      <a:pt x="355918" y="543560"/>
                    </a:lnTo>
                    <a:lnTo>
                      <a:pt x="367348" y="553085"/>
                    </a:lnTo>
                    <a:lnTo>
                      <a:pt x="379095" y="562928"/>
                    </a:lnTo>
                    <a:lnTo>
                      <a:pt x="391478" y="571500"/>
                    </a:lnTo>
                    <a:lnTo>
                      <a:pt x="404495" y="579438"/>
                    </a:lnTo>
                    <a:lnTo>
                      <a:pt x="417512" y="587375"/>
                    </a:lnTo>
                    <a:lnTo>
                      <a:pt x="431165" y="594043"/>
                    </a:lnTo>
                    <a:lnTo>
                      <a:pt x="445452" y="600710"/>
                    </a:lnTo>
                    <a:lnTo>
                      <a:pt x="459740" y="606425"/>
                    </a:lnTo>
                    <a:lnTo>
                      <a:pt x="474345" y="611188"/>
                    </a:lnTo>
                    <a:lnTo>
                      <a:pt x="489268" y="615633"/>
                    </a:lnTo>
                    <a:lnTo>
                      <a:pt x="504508" y="619125"/>
                    </a:lnTo>
                    <a:lnTo>
                      <a:pt x="520065" y="621983"/>
                    </a:lnTo>
                    <a:lnTo>
                      <a:pt x="535940" y="623888"/>
                    </a:lnTo>
                    <a:lnTo>
                      <a:pt x="551815" y="625158"/>
                    </a:lnTo>
                    <a:lnTo>
                      <a:pt x="568008" y="625475"/>
                    </a:lnTo>
                    <a:lnTo>
                      <a:pt x="946785" y="625475"/>
                    </a:lnTo>
                    <a:lnTo>
                      <a:pt x="962978" y="625158"/>
                    </a:lnTo>
                    <a:lnTo>
                      <a:pt x="978852" y="623888"/>
                    </a:lnTo>
                    <a:lnTo>
                      <a:pt x="994410" y="621983"/>
                    </a:lnTo>
                    <a:lnTo>
                      <a:pt x="1010285" y="619125"/>
                    </a:lnTo>
                    <a:lnTo>
                      <a:pt x="1025525" y="615633"/>
                    </a:lnTo>
                    <a:lnTo>
                      <a:pt x="1040448" y="611188"/>
                    </a:lnTo>
                    <a:lnTo>
                      <a:pt x="1055052" y="606425"/>
                    </a:lnTo>
                    <a:lnTo>
                      <a:pt x="1069340" y="600710"/>
                    </a:lnTo>
                    <a:lnTo>
                      <a:pt x="1083628" y="594043"/>
                    </a:lnTo>
                    <a:lnTo>
                      <a:pt x="1097280" y="587375"/>
                    </a:lnTo>
                    <a:lnTo>
                      <a:pt x="1110298" y="579438"/>
                    </a:lnTo>
                    <a:lnTo>
                      <a:pt x="1122998" y="571500"/>
                    </a:lnTo>
                    <a:lnTo>
                      <a:pt x="1135698" y="562928"/>
                    </a:lnTo>
                    <a:lnTo>
                      <a:pt x="1147445" y="553085"/>
                    </a:lnTo>
                    <a:lnTo>
                      <a:pt x="1158875" y="543560"/>
                    </a:lnTo>
                    <a:lnTo>
                      <a:pt x="1169670" y="533083"/>
                    </a:lnTo>
                    <a:lnTo>
                      <a:pt x="1180148" y="522288"/>
                    </a:lnTo>
                    <a:lnTo>
                      <a:pt x="1189990" y="510540"/>
                    </a:lnTo>
                    <a:lnTo>
                      <a:pt x="1199515" y="498793"/>
                    </a:lnTo>
                    <a:lnTo>
                      <a:pt x="1208405" y="486410"/>
                    </a:lnTo>
                    <a:lnTo>
                      <a:pt x="1216342" y="473393"/>
                    </a:lnTo>
                    <a:lnTo>
                      <a:pt x="1223962" y="460375"/>
                    </a:lnTo>
                    <a:lnTo>
                      <a:pt x="1230948" y="446723"/>
                    </a:lnTo>
                    <a:lnTo>
                      <a:pt x="1237615" y="432753"/>
                    </a:lnTo>
                    <a:lnTo>
                      <a:pt x="1243330" y="418465"/>
                    </a:lnTo>
                    <a:lnTo>
                      <a:pt x="1248092" y="403543"/>
                    </a:lnTo>
                    <a:lnTo>
                      <a:pt x="1252220" y="388620"/>
                    </a:lnTo>
                    <a:lnTo>
                      <a:pt x="1255712" y="373698"/>
                    </a:lnTo>
                    <a:lnTo>
                      <a:pt x="1258570" y="358140"/>
                    </a:lnTo>
                    <a:lnTo>
                      <a:pt x="1260792" y="342265"/>
                    </a:lnTo>
                    <a:lnTo>
                      <a:pt x="1261745" y="326390"/>
                    </a:lnTo>
                    <a:lnTo>
                      <a:pt x="1262062" y="309880"/>
                    </a:lnTo>
                    <a:lnTo>
                      <a:pt x="1261745" y="295275"/>
                    </a:lnTo>
                    <a:lnTo>
                      <a:pt x="1260792" y="280670"/>
                    </a:lnTo>
                    <a:lnTo>
                      <a:pt x="1258888" y="266383"/>
                    </a:lnTo>
                    <a:lnTo>
                      <a:pt x="1256665" y="252413"/>
                    </a:lnTo>
                    <a:lnTo>
                      <a:pt x="1270318" y="255270"/>
                    </a:lnTo>
                    <a:lnTo>
                      <a:pt x="1283652" y="258763"/>
                    </a:lnTo>
                    <a:lnTo>
                      <a:pt x="1296988" y="262573"/>
                    </a:lnTo>
                    <a:lnTo>
                      <a:pt x="1309688" y="267335"/>
                    </a:lnTo>
                    <a:lnTo>
                      <a:pt x="1322705" y="272098"/>
                    </a:lnTo>
                    <a:lnTo>
                      <a:pt x="1335088" y="277813"/>
                    </a:lnTo>
                    <a:lnTo>
                      <a:pt x="1347152" y="283845"/>
                    </a:lnTo>
                    <a:lnTo>
                      <a:pt x="1358900" y="290513"/>
                    </a:lnTo>
                    <a:lnTo>
                      <a:pt x="1370330" y="297498"/>
                    </a:lnTo>
                    <a:lnTo>
                      <a:pt x="1381442" y="305435"/>
                    </a:lnTo>
                    <a:lnTo>
                      <a:pt x="1392555" y="313055"/>
                    </a:lnTo>
                    <a:lnTo>
                      <a:pt x="1402715" y="321628"/>
                    </a:lnTo>
                    <a:lnTo>
                      <a:pt x="1412875" y="330518"/>
                    </a:lnTo>
                    <a:lnTo>
                      <a:pt x="1422718" y="340043"/>
                    </a:lnTo>
                    <a:lnTo>
                      <a:pt x="1431925" y="349568"/>
                    </a:lnTo>
                    <a:lnTo>
                      <a:pt x="1440815" y="359410"/>
                    </a:lnTo>
                    <a:lnTo>
                      <a:pt x="1449070" y="370205"/>
                    </a:lnTo>
                    <a:lnTo>
                      <a:pt x="1457325" y="381000"/>
                    </a:lnTo>
                    <a:lnTo>
                      <a:pt x="1464628" y="391795"/>
                    </a:lnTo>
                    <a:lnTo>
                      <a:pt x="1471930" y="403543"/>
                    </a:lnTo>
                    <a:lnTo>
                      <a:pt x="1478280" y="415290"/>
                    </a:lnTo>
                    <a:lnTo>
                      <a:pt x="1484312" y="427355"/>
                    </a:lnTo>
                    <a:lnTo>
                      <a:pt x="1490028" y="440055"/>
                    </a:lnTo>
                    <a:lnTo>
                      <a:pt x="1495108" y="452438"/>
                    </a:lnTo>
                    <a:lnTo>
                      <a:pt x="1499552" y="465455"/>
                    </a:lnTo>
                    <a:lnTo>
                      <a:pt x="1503680" y="478790"/>
                    </a:lnTo>
                    <a:lnTo>
                      <a:pt x="1506855" y="492443"/>
                    </a:lnTo>
                    <a:lnTo>
                      <a:pt x="1509712" y="505778"/>
                    </a:lnTo>
                    <a:lnTo>
                      <a:pt x="1511618" y="519748"/>
                    </a:lnTo>
                    <a:lnTo>
                      <a:pt x="1513522" y="534035"/>
                    </a:lnTo>
                    <a:lnTo>
                      <a:pt x="1514158" y="548323"/>
                    </a:lnTo>
                    <a:lnTo>
                      <a:pt x="1514475" y="562610"/>
                    </a:lnTo>
                    <a:lnTo>
                      <a:pt x="1514475" y="947420"/>
                    </a:lnTo>
                    <a:lnTo>
                      <a:pt x="1514475" y="1415733"/>
                    </a:lnTo>
                    <a:lnTo>
                      <a:pt x="1136015" y="1417638"/>
                    </a:lnTo>
                    <a:lnTo>
                      <a:pt x="1019492" y="1162051"/>
                    </a:lnTo>
                    <a:lnTo>
                      <a:pt x="1011872" y="1145541"/>
                    </a:lnTo>
                    <a:lnTo>
                      <a:pt x="1007745" y="1136968"/>
                    </a:lnTo>
                    <a:lnTo>
                      <a:pt x="1002665" y="1129031"/>
                    </a:lnTo>
                    <a:lnTo>
                      <a:pt x="1000125" y="1125221"/>
                    </a:lnTo>
                    <a:lnTo>
                      <a:pt x="997268" y="1121728"/>
                    </a:lnTo>
                    <a:lnTo>
                      <a:pt x="994092" y="1118236"/>
                    </a:lnTo>
                    <a:lnTo>
                      <a:pt x="990918" y="1115061"/>
                    </a:lnTo>
                    <a:lnTo>
                      <a:pt x="987425" y="1111568"/>
                    </a:lnTo>
                    <a:lnTo>
                      <a:pt x="983615" y="1109345"/>
                    </a:lnTo>
                    <a:lnTo>
                      <a:pt x="979170" y="1106805"/>
                    </a:lnTo>
                    <a:lnTo>
                      <a:pt x="975042" y="1104583"/>
                    </a:lnTo>
                    <a:lnTo>
                      <a:pt x="967740" y="1102043"/>
                    </a:lnTo>
                    <a:lnTo>
                      <a:pt x="961072" y="1100773"/>
                    </a:lnTo>
                    <a:lnTo>
                      <a:pt x="954088" y="1099503"/>
                    </a:lnTo>
                    <a:lnTo>
                      <a:pt x="947102" y="1099185"/>
                    </a:lnTo>
                    <a:lnTo>
                      <a:pt x="940435" y="1099503"/>
                    </a:lnTo>
                    <a:lnTo>
                      <a:pt x="933768" y="1100773"/>
                    </a:lnTo>
                    <a:lnTo>
                      <a:pt x="926782" y="1102360"/>
                    </a:lnTo>
                    <a:lnTo>
                      <a:pt x="920432" y="1104583"/>
                    </a:lnTo>
                    <a:lnTo>
                      <a:pt x="914400" y="1107440"/>
                    </a:lnTo>
                    <a:lnTo>
                      <a:pt x="908368" y="1110933"/>
                    </a:lnTo>
                    <a:lnTo>
                      <a:pt x="902970" y="1115378"/>
                    </a:lnTo>
                    <a:lnTo>
                      <a:pt x="897890" y="1119506"/>
                    </a:lnTo>
                    <a:lnTo>
                      <a:pt x="893128" y="1124903"/>
                    </a:lnTo>
                    <a:lnTo>
                      <a:pt x="889000" y="1130618"/>
                    </a:lnTo>
                    <a:lnTo>
                      <a:pt x="885190" y="1136651"/>
                    </a:lnTo>
                    <a:lnTo>
                      <a:pt x="882332" y="1143001"/>
                    </a:lnTo>
                    <a:lnTo>
                      <a:pt x="796925" y="1405891"/>
                    </a:lnTo>
                    <a:lnTo>
                      <a:pt x="695325" y="844868"/>
                    </a:lnTo>
                    <a:lnTo>
                      <a:pt x="693738" y="837883"/>
                    </a:lnTo>
                    <a:lnTo>
                      <a:pt x="691515" y="830898"/>
                    </a:lnTo>
                    <a:lnTo>
                      <a:pt x="688658" y="824548"/>
                    </a:lnTo>
                    <a:lnTo>
                      <a:pt x="685165" y="818515"/>
                    </a:lnTo>
                    <a:lnTo>
                      <a:pt x="680720" y="813118"/>
                    </a:lnTo>
                    <a:lnTo>
                      <a:pt x="676592" y="808038"/>
                    </a:lnTo>
                    <a:lnTo>
                      <a:pt x="671512" y="803275"/>
                    </a:lnTo>
                    <a:lnTo>
                      <a:pt x="665798" y="799465"/>
                    </a:lnTo>
                    <a:lnTo>
                      <a:pt x="660082" y="795338"/>
                    </a:lnTo>
                    <a:lnTo>
                      <a:pt x="654050" y="792480"/>
                    </a:lnTo>
                    <a:lnTo>
                      <a:pt x="647700" y="789940"/>
                    </a:lnTo>
                    <a:lnTo>
                      <a:pt x="641032" y="788353"/>
                    </a:lnTo>
                    <a:lnTo>
                      <a:pt x="634048" y="786765"/>
                    </a:lnTo>
                    <a:lnTo>
                      <a:pt x="627380" y="786448"/>
                    </a:lnTo>
                    <a:lnTo>
                      <a:pt x="619760" y="786448"/>
                    </a:lnTo>
                    <a:lnTo>
                      <a:pt x="612775" y="787718"/>
                    </a:lnTo>
                    <a:lnTo>
                      <a:pt x="607695" y="788670"/>
                    </a:lnTo>
                    <a:lnTo>
                      <a:pt x="602615" y="789940"/>
                    </a:lnTo>
                    <a:lnTo>
                      <a:pt x="598170" y="791845"/>
                    </a:lnTo>
                    <a:lnTo>
                      <a:pt x="593725" y="794068"/>
                    </a:lnTo>
                    <a:lnTo>
                      <a:pt x="589598" y="796608"/>
                    </a:lnTo>
                    <a:lnTo>
                      <a:pt x="585470" y="798830"/>
                    </a:lnTo>
                    <a:lnTo>
                      <a:pt x="581342" y="801688"/>
                    </a:lnTo>
                    <a:lnTo>
                      <a:pt x="577850" y="805180"/>
                    </a:lnTo>
                    <a:lnTo>
                      <a:pt x="574358" y="808673"/>
                    </a:lnTo>
                    <a:lnTo>
                      <a:pt x="571182" y="812165"/>
                    </a:lnTo>
                    <a:lnTo>
                      <a:pt x="568325" y="815658"/>
                    </a:lnTo>
                    <a:lnTo>
                      <a:pt x="565468" y="819785"/>
                    </a:lnTo>
                    <a:lnTo>
                      <a:pt x="563245" y="823913"/>
                    </a:lnTo>
                    <a:lnTo>
                      <a:pt x="561022" y="828040"/>
                    </a:lnTo>
                    <a:lnTo>
                      <a:pt x="559118" y="832803"/>
                    </a:lnTo>
                    <a:lnTo>
                      <a:pt x="557530" y="837565"/>
                    </a:lnTo>
                    <a:lnTo>
                      <a:pt x="321945" y="1417638"/>
                    </a:lnTo>
                    <a:lnTo>
                      <a:pt x="0" y="1415733"/>
                    </a:lnTo>
                    <a:lnTo>
                      <a:pt x="0" y="947420"/>
                    </a:lnTo>
                    <a:lnTo>
                      <a:pt x="0" y="562610"/>
                    </a:lnTo>
                    <a:lnTo>
                      <a:pt x="318" y="548323"/>
                    </a:lnTo>
                    <a:lnTo>
                      <a:pt x="1270" y="534035"/>
                    </a:lnTo>
                    <a:lnTo>
                      <a:pt x="2858" y="519748"/>
                    </a:lnTo>
                    <a:lnTo>
                      <a:pt x="5080" y="505778"/>
                    </a:lnTo>
                    <a:lnTo>
                      <a:pt x="7938" y="492443"/>
                    </a:lnTo>
                    <a:lnTo>
                      <a:pt x="11112" y="478790"/>
                    </a:lnTo>
                    <a:lnTo>
                      <a:pt x="14922" y="465455"/>
                    </a:lnTo>
                    <a:lnTo>
                      <a:pt x="19685" y="452438"/>
                    </a:lnTo>
                    <a:lnTo>
                      <a:pt x="24765" y="440055"/>
                    </a:lnTo>
                    <a:lnTo>
                      <a:pt x="30480" y="427355"/>
                    </a:lnTo>
                    <a:lnTo>
                      <a:pt x="36512" y="415290"/>
                    </a:lnTo>
                    <a:lnTo>
                      <a:pt x="42862" y="403543"/>
                    </a:lnTo>
                    <a:lnTo>
                      <a:pt x="49848" y="391795"/>
                    </a:lnTo>
                    <a:lnTo>
                      <a:pt x="57468" y="381000"/>
                    </a:lnTo>
                    <a:lnTo>
                      <a:pt x="65722" y="370205"/>
                    </a:lnTo>
                    <a:lnTo>
                      <a:pt x="73978" y="359410"/>
                    </a:lnTo>
                    <a:lnTo>
                      <a:pt x="82868" y="349568"/>
                    </a:lnTo>
                    <a:lnTo>
                      <a:pt x="92075" y="340043"/>
                    </a:lnTo>
                    <a:lnTo>
                      <a:pt x="101918" y="330518"/>
                    </a:lnTo>
                    <a:lnTo>
                      <a:pt x="112078" y="321628"/>
                    </a:lnTo>
                    <a:lnTo>
                      <a:pt x="122238" y="313055"/>
                    </a:lnTo>
                    <a:lnTo>
                      <a:pt x="133350" y="305435"/>
                    </a:lnTo>
                    <a:lnTo>
                      <a:pt x="144462" y="297498"/>
                    </a:lnTo>
                    <a:lnTo>
                      <a:pt x="155892" y="290513"/>
                    </a:lnTo>
                    <a:lnTo>
                      <a:pt x="167640" y="283845"/>
                    </a:lnTo>
                    <a:lnTo>
                      <a:pt x="179705" y="277813"/>
                    </a:lnTo>
                    <a:lnTo>
                      <a:pt x="192088" y="272098"/>
                    </a:lnTo>
                    <a:lnTo>
                      <a:pt x="204788" y="267335"/>
                    </a:lnTo>
                    <a:lnTo>
                      <a:pt x="217805" y="262573"/>
                    </a:lnTo>
                    <a:lnTo>
                      <a:pt x="230822" y="258763"/>
                    </a:lnTo>
                    <a:lnTo>
                      <a:pt x="244475" y="255270"/>
                    </a:lnTo>
                    <a:lnTo>
                      <a:pt x="258128" y="252413"/>
                    </a:lnTo>
                    <a:close/>
                    <a:moveTo>
                      <a:pt x="631825" y="0"/>
                    </a:moveTo>
                    <a:lnTo>
                      <a:pt x="883920" y="0"/>
                    </a:lnTo>
                    <a:lnTo>
                      <a:pt x="897255" y="317"/>
                    </a:lnTo>
                    <a:lnTo>
                      <a:pt x="909955" y="1586"/>
                    </a:lnTo>
                    <a:lnTo>
                      <a:pt x="922655" y="2855"/>
                    </a:lnTo>
                    <a:lnTo>
                      <a:pt x="935037" y="5394"/>
                    </a:lnTo>
                    <a:lnTo>
                      <a:pt x="947102" y="8250"/>
                    </a:lnTo>
                    <a:lnTo>
                      <a:pt x="959167" y="11423"/>
                    </a:lnTo>
                    <a:lnTo>
                      <a:pt x="970915" y="15230"/>
                    </a:lnTo>
                    <a:lnTo>
                      <a:pt x="982345" y="19990"/>
                    </a:lnTo>
                    <a:lnTo>
                      <a:pt x="993775" y="25066"/>
                    </a:lnTo>
                    <a:lnTo>
                      <a:pt x="1004570" y="30778"/>
                    </a:lnTo>
                    <a:lnTo>
                      <a:pt x="1015047" y="36807"/>
                    </a:lnTo>
                    <a:lnTo>
                      <a:pt x="1025525" y="43153"/>
                    </a:lnTo>
                    <a:lnTo>
                      <a:pt x="1035050" y="50133"/>
                    </a:lnTo>
                    <a:lnTo>
                      <a:pt x="1044575" y="57748"/>
                    </a:lnTo>
                    <a:lnTo>
                      <a:pt x="1054100" y="65998"/>
                    </a:lnTo>
                    <a:lnTo>
                      <a:pt x="1062672" y="74248"/>
                    </a:lnTo>
                    <a:lnTo>
                      <a:pt x="1070927" y="83132"/>
                    </a:lnTo>
                    <a:lnTo>
                      <a:pt x="1078865" y="92017"/>
                    </a:lnTo>
                    <a:lnTo>
                      <a:pt x="1086485" y="101536"/>
                    </a:lnTo>
                    <a:lnTo>
                      <a:pt x="1093470" y="111372"/>
                    </a:lnTo>
                    <a:lnTo>
                      <a:pt x="1099820" y="121843"/>
                    </a:lnTo>
                    <a:lnTo>
                      <a:pt x="1105852" y="132314"/>
                    </a:lnTo>
                    <a:lnTo>
                      <a:pt x="1111568" y="143102"/>
                    </a:lnTo>
                    <a:lnTo>
                      <a:pt x="1116648" y="154208"/>
                    </a:lnTo>
                    <a:lnTo>
                      <a:pt x="1121410" y="165948"/>
                    </a:lnTo>
                    <a:lnTo>
                      <a:pt x="1125220" y="177688"/>
                    </a:lnTo>
                    <a:lnTo>
                      <a:pt x="1128712" y="189428"/>
                    </a:lnTo>
                    <a:lnTo>
                      <a:pt x="1131252" y="201803"/>
                    </a:lnTo>
                    <a:lnTo>
                      <a:pt x="1133792" y="213860"/>
                    </a:lnTo>
                    <a:lnTo>
                      <a:pt x="1135062" y="226870"/>
                    </a:lnTo>
                    <a:lnTo>
                      <a:pt x="1136332" y="239562"/>
                    </a:lnTo>
                    <a:lnTo>
                      <a:pt x="1136650" y="252571"/>
                    </a:lnTo>
                    <a:lnTo>
                      <a:pt x="1136332" y="265580"/>
                    </a:lnTo>
                    <a:lnTo>
                      <a:pt x="1135062" y="278272"/>
                    </a:lnTo>
                    <a:lnTo>
                      <a:pt x="1133792" y="290964"/>
                    </a:lnTo>
                    <a:lnTo>
                      <a:pt x="1131252" y="303339"/>
                    </a:lnTo>
                    <a:lnTo>
                      <a:pt x="1128712" y="315396"/>
                    </a:lnTo>
                    <a:lnTo>
                      <a:pt x="1125220" y="327454"/>
                    </a:lnTo>
                    <a:lnTo>
                      <a:pt x="1121410" y="339194"/>
                    </a:lnTo>
                    <a:lnTo>
                      <a:pt x="1116648" y="350617"/>
                    </a:lnTo>
                    <a:lnTo>
                      <a:pt x="1111568" y="361722"/>
                    </a:lnTo>
                    <a:lnTo>
                      <a:pt x="1105852" y="372828"/>
                    </a:lnTo>
                    <a:lnTo>
                      <a:pt x="1099820" y="383299"/>
                    </a:lnTo>
                    <a:lnTo>
                      <a:pt x="1093470" y="393452"/>
                    </a:lnTo>
                    <a:lnTo>
                      <a:pt x="1086485" y="403289"/>
                    </a:lnTo>
                    <a:lnTo>
                      <a:pt x="1078865" y="412808"/>
                    </a:lnTo>
                    <a:lnTo>
                      <a:pt x="1070927" y="422327"/>
                    </a:lnTo>
                    <a:lnTo>
                      <a:pt x="1062672" y="430894"/>
                    </a:lnTo>
                    <a:lnTo>
                      <a:pt x="1054100" y="439144"/>
                    </a:lnTo>
                    <a:lnTo>
                      <a:pt x="1044575" y="447076"/>
                    </a:lnTo>
                    <a:lnTo>
                      <a:pt x="1035050" y="454691"/>
                    </a:lnTo>
                    <a:lnTo>
                      <a:pt x="1025525" y="461672"/>
                    </a:lnTo>
                    <a:lnTo>
                      <a:pt x="1015047" y="468018"/>
                    </a:lnTo>
                    <a:lnTo>
                      <a:pt x="1004570" y="474047"/>
                    </a:lnTo>
                    <a:lnTo>
                      <a:pt x="993775" y="479758"/>
                    </a:lnTo>
                    <a:lnTo>
                      <a:pt x="982345" y="484835"/>
                    </a:lnTo>
                    <a:lnTo>
                      <a:pt x="970915" y="489594"/>
                    </a:lnTo>
                    <a:lnTo>
                      <a:pt x="959167" y="493402"/>
                    </a:lnTo>
                    <a:lnTo>
                      <a:pt x="947102" y="496892"/>
                    </a:lnTo>
                    <a:lnTo>
                      <a:pt x="935037" y="499748"/>
                    </a:lnTo>
                    <a:lnTo>
                      <a:pt x="922655" y="501969"/>
                    </a:lnTo>
                    <a:lnTo>
                      <a:pt x="909955" y="503238"/>
                    </a:lnTo>
                    <a:lnTo>
                      <a:pt x="897255" y="504507"/>
                    </a:lnTo>
                    <a:lnTo>
                      <a:pt x="883920" y="504825"/>
                    </a:lnTo>
                    <a:lnTo>
                      <a:pt x="631825" y="504825"/>
                    </a:lnTo>
                    <a:lnTo>
                      <a:pt x="618807" y="504507"/>
                    </a:lnTo>
                    <a:lnTo>
                      <a:pt x="605790" y="503238"/>
                    </a:lnTo>
                    <a:lnTo>
                      <a:pt x="593407" y="501969"/>
                    </a:lnTo>
                    <a:lnTo>
                      <a:pt x="581025" y="499748"/>
                    </a:lnTo>
                    <a:lnTo>
                      <a:pt x="568960" y="496892"/>
                    </a:lnTo>
                    <a:lnTo>
                      <a:pt x="556895" y="493402"/>
                    </a:lnTo>
                    <a:lnTo>
                      <a:pt x="545147" y="489594"/>
                    </a:lnTo>
                    <a:lnTo>
                      <a:pt x="533717" y="484835"/>
                    </a:lnTo>
                    <a:lnTo>
                      <a:pt x="522287" y="479758"/>
                    </a:lnTo>
                    <a:lnTo>
                      <a:pt x="511492" y="474047"/>
                    </a:lnTo>
                    <a:lnTo>
                      <a:pt x="500697" y="468018"/>
                    </a:lnTo>
                    <a:lnTo>
                      <a:pt x="490537" y="461672"/>
                    </a:lnTo>
                    <a:lnTo>
                      <a:pt x="481012" y="454691"/>
                    </a:lnTo>
                    <a:lnTo>
                      <a:pt x="471170" y="447076"/>
                    </a:lnTo>
                    <a:lnTo>
                      <a:pt x="461962" y="439144"/>
                    </a:lnTo>
                    <a:lnTo>
                      <a:pt x="453072" y="430894"/>
                    </a:lnTo>
                    <a:lnTo>
                      <a:pt x="444817" y="422327"/>
                    </a:lnTo>
                    <a:lnTo>
                      <a:pt x="437197" y="412808"/>
                    </a:lnTo>
                    <a:lnTo>
                      <a:pt x="429577" y="403289"/>
                    </a:lnTo>
                    <a:lnTo>
                      <a:pt x="422592" y="393452"/>
                    </a:lnTo>
                    <a:lnTo>
                      <a:pt x="415607" y="383299"/>
                    </a:lnTo>
                    <a:lnTo>
                      <a:pt x="409575" y="372828"/>
                    </a:lnTo>
                    <a:lnTo>
                      <a:pt x="404177" y="361722"/>
                    </a:lnTo>
                    <a:lnTo>
                      <a:pt x="399415" y="350617"/>
                    </a:lnTo>
                    <a:lnTo>
                      <a:pt x="394652" y="339194"/>
                    </a:lnTo>
                    <a:lnTo>
                      <a:pt x="390842" y="327454"/>
                    </a:lnTo>
                    <a:lnTo>
                      <a:pt x="387350" y="315396"/>
                    </a:lnTo>
                    <a:lnTo>
                      <a:pt x="384492" y="303339"/>
                    </a:lnTo>
                    <a:lnTo>
                      <a:pt x="382270" y="290964"/>
                    </a:lnTo>
                    <a:lnTo>
                      <a:pt x="380682" y="278272"/>
                    </a:lnTo>
                    <a:lnTo>
                      <a:pt x="379730" y="265580"/>
                    </a:lnTo>
                    <a:lnTo>
                      <a:pt x="379412" y="252571"/>
                    </a:lnTo>
                    <a:lnTo>
                      <a:pt x="379730" y="239562"/>
                    </a:lnTo>
                    <a:lnTo>
                      <a:pt x="380682" y="226870"/>
                    </a:lnTo>
                    <a:lnTo>
                      <a:pt x="382270" y="213860"/>
                    </a:lnTo>
                    <a:lnTo>
                      <a:pt x="384492" y="201803"/>
                    </a:lnTo>
                    <a:lnTo>
                      <a:pt x="387350" y="189428"/>
                    </a:lnTo>
                    <a:lnTo>
                      <a:pt x="390842" y="177688"/>
                    </a:lnTo>
                    <a:lnTo>
                      <a:pt x="394652" y="165948"/>
                    </a:lnTo>
                    <a:lnTo>
                      <a:pt x="399415" y="154208"/>
                    </a:lnTo>
                    <a:lnTo>
                      <a:pt x="404177" y="143102"/>
                    </a:lnTo>
                    <a:lnTo>
                      <a:pt x="409575" y="132314"/>
                    </a:lnTo>
                    <a:lnTo>
                      <a:pt x="415607" y="121843"/>
                    </a:lnTo>
                    <a:lnTo>
                      <a:pt x="422592" y="111372"/>
                    </a:lnTo>
                    <a:lnTo>
                      <a:pt x="429577" y="101536"/>
                    </a:lnTo>
                    <a:lnTo>
                      <a:pt x="437197" y="92017"/>
                    </a:lnTo>
                    <a:lnTo>
                      <a:pt x="444817" y="83132"/>
                    </a:lnTo>
                    <a:lnTo>
                      <a:pt x="453072" y="74248"/>
                    </a:lnTo>
                    <a:lnTo>
                      <a:pt x="461962" y="65998"/>
                    </a:lnTo>
                    <a:lnTo>
                      <a:pt x="471170" y="57748"/>
                    </a:lnTo>
                    <a:lnTo>
                      <a:pt x="481012" y="50133"/>
                    </a:lnTo>
                    <a:lnTo>
                      <a:pt x="490537" y="43153"/>
                    </a:lnTo>
                    <a:lnTo>
                      <a:pt x="500697" y="36807"/>
                    </a:lnTo>
                    <a:lnTo>
                      <a:pt x="511492" y="30778"/>
                    </a:lnTo>
                    <a:lnTo>
                      <a:pt x="522287" y="25066"/>
                    </a:lnTo>
                    <a:lnTo>
                      <a:pt x="533717" y="19990"/>
                    </a:lnTo>
                    <a:lnTo>
                      <a:pt x="545147" y="15230"/>
                    </a:lnTo>
                    <a:lnTo>
                      <a:pt x="556895" y="11423"/>
                    </a:lnTo>
                    <a:lnTo>
                      <a:pt x="568960" y="8250"/>
                    </a:lnTo>
                    <a:lnTo>
                      <a:pt x="581025" y="5394"/>
                    </a:lnTo>
                    <a:lnTo>
                      <a:pt x="593407" y="2855"/>
                    </a:lnTo>
                    <a:lnTo>
                      <a:pt x="605790" y="1586"/>
                    </a:lnTo>
                    <a:lnTo>
                      <a:pt x="618807" y="317"/>
                    </a:lnTo>
                    <a:lnTo>
                      <a:pt x="6318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EB1121FE-7AE4-4EB7-A0D0-99565F9F9B0A}"/>
              </a:ext>
            </a:extLst>
          </p:cNvPr>
          <p:cNvGrpSpPr/>
          <p:nvPr/>
        </p:nvGrpSpPr>
        <p:grpSpPr>
          <a:xfrm>
            <a:off x="3879585" y="2920285"/>
            <a:ext cx="7020538" cy="891975"/>
            <a:chOff x="889302" y="824088"/>
            <a:chExt cx="7020538" cy="891975"/>
          </a:xfrm>
        </p:grpSpPr>
        <p:sp>
          <p:nvSpPr>
            <p:cNvPr id="59" name="圆角矩形 16">
              <a:extLst>
                <a:ext uri="{FF2B5EF4-FFF2-40B4-BE49-F238E27FC236}">
                  <a16:creationId xmlns:a16="http://schemas.microsoft.com/office/drawing/2014/main" id="{FC9F36BE-E173-4808-9ECE-BE07CCA557A0}"/>
                </a:ext>
              </a:extLst>
            </p:cNvPr>
            <p:cNvSpPr/>
            <p:nvPr/>
          </p:nvSpPr>
          <p:spPr>
            <a:xfrm>
              <a:off x="1595004" y="1076976"/>
              <a:ext cx="6314836" cy="586328"/>
            </a:xfrm>
            <a:prstGeom prst="roundRect">
              <a:avLst>
                <a:gd name="adj" fmla="val 20450"/>
              </a:avLst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r>
                <a:rPr lang="zh-CN" altLang="en-US" sz="2400" b="1" dirty="0">
                  <a:cs typeface="+mn-ea"/>
                  <a:sym typeface="+mn-lt"/>
                </a:rPr>
                <a:t>  </a:t>
              </a:r>
              <a:r>
                <a:rPr lang="zh-CN" altLang="en-US" sz="2400" b="1" dirty="0">
                  <a:latin typeface="+mj-ea"/>
                  <a:ea typeface="+mj-ea"/>
                  <a:cs typeface="+mn-ea"/>
                  <a:sym typeface="+mn-lt"/>
                </a:rPr>
                <a:t>隔离病室环境定期消毒，物品处置规范。</a:t>
              </a: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88EF1EC5-D838-42E6-BB4F-FCC69AC68C1D}"/>
                </a:ext>
              </a:extLst>
            </p:cNvPr>
            <p:cNvSpPr/>
            <p:nvPr/>
          </p:nvSpPr>
          <p:spPr>
            <a:xfrm>
              <a:off x="1461619" y="824088"/>
              <a:ext cx="341216" cy="341216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50927" rIns="0" bIns="50927" anchor="ctr"/>
            <a:lstStyle/>
            <a:p>
              <a:pPr algn="ctr"/>
              <a:r>
                <a:rPr lang="en-US" altLang="zh-CN" dirty="0">
                  <a:solidFill>
                    <a:schemeClr val="accent1"/>
                  </a:solidFill>
                  <a:latin typeface="Impact" panose="020B0806030902050204" pitchFamily="34" charset="0"/>
                </a:rPr>
                <a:t>03</a:t>
              </a:r>
              <a:endParaRPr lang="zh-CN" altLang="en-US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22BA5446-3B35-4AED-A7A5-495639D38D2F}"/>
                </a:ext>
              </a:extLst>
            </p:cNvPr>
            <p:cNvGrpSpPr/>
            <p:nvPr/>
          </p:nvGrpSpPr>
          <p:grpSpPr>
            <a:xfrm>
              <a:off x="889302" y="1013141"/>
              <a:ext cx="705702" cy="702922"/>
              <a:chOff x="2935695" y="4513500"/>
              <a:chExt cx="1260000" cy="1260000"/>
            </a:xfrm>
          </p:grpSpPr>
          <p:sp>
            <p:nvSpPr>
              <p:cNvPr id="62" name="MH_Other_4">
                <a:extLst>
                  <a:ext uri="{FF2B5EF4-FFF2-40B4-BE49-F238E27FC236}">
                    <a16:creationId xmlns:a16="http://schemas.microsoft.com/office/drawing/2014/main" id="{D7043FF3-2FFF-4F4B-AA19-71AC0D763C45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2935695" y="4513500"/>
                <a:ext cx="1260000" cy="126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MH_Other_5">
                <a:extLst>
                  <a:ext uri="{FF2B5EF4-FFF2-40B4-BE49-F238E27FC236}">
                    <a16:creationId xmlns:a16="http://schemas.microsoft.com/office/drawing/2014/main" id="{61035EC8-AF86-4BC6-970B-A2824CA486B5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3112095" y="4689121"/>
                <a:ext cx="907200" cy="90875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2700"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KSO_Shape">
                <a:extLst>
                  <a:ext uri="{FF2B5EF4-FFF2-40B4-BE49-F238E27FC236}">
                    <a16:creationId xmlns:a16="http://schemas.microsoft.com/office/drawing/2014/main" id="{45E7D89C-5DDD-487D-833E-CB3CE5855469}"/>
                  </a:ext>
                </a:extLst>
              </p:cNvPr>
              <p:cNvSpPr/>
              <p:nvPr/>
            </p:nvSpPr>
            <p:spPr bwMode="auto">
              <a:xfrm>
                <a:off x="3386602" y="4905239"/>
                <a:ext cx="358186" cy="476522"/>
              </a:xfrm>
              <a:custGeom>
                <a:avLst/>
                <a:gdLst>
                  <a:gd name="T0" fmla="*/ 726440 w 1514475"/>
                  <a:gd name="T1" fmla="*/ 1745744 h 2014538"/>
                  <a:gd name="T2" fmla="*/ 775652 w 1514475"/>
                  <a:gd name="T3" fmla="*/ 1767032 h 2014538"/>
                  <a:gd name="T4" fmla="*/ 815340 w 1514475"/>
                  <a:gd name="T5" fmla="*/ 1756229 h 2014538"/>
                  <a:gd name="T6" fmla="*/ 839788 w 1514475"/>
                  <a:gd name="T7" fmla="*/ 1730176 h 2014538"/>
                  <a:gd name="T8" fmla="*/ 1031558 w 1514475"/>
                  <a:gd name="T9" fmla="*/ 1521114 h 2014538"/>
                  <a:gd name="T10" fmla="*/ 1066482 w 1514475"/>
                  <a:gd name="T11" fmla="*/ 1549391 h 2014538"/>
                  <a:gd name="T12" fmla="*/ 1514475 w 1514475"/>
                  <a:gd name="T13" fmla="*/ 1698403 h 2014538"/>
                  <a:gd name="T14" fmla="*/ 1490028 w 1514475"/>
                  <a:gd name="T15" fmla="*/ 1821362 h 2014538"/>
                  <a:gd name="T16" fmla="*/ 1422400 w 1514475"/>
                  <a:gd name="T17" fmla="*/ 1921763 h 2014538"/>
                  <a:gd name="T18" fmla="*/ 1321752 w 1514475"/>
                  <a:gd name="T19" fmla="*/ 1989438 h 2014538"/>
                  <a:gd name="T20" fmla="*/ 1198880 w 1514475"/>
                  <a:gd name="T21" fmla="*/ 2014538 h 2014538"/>
                  <a:gd name="T22" fmla="*/ 236855 w 1514475"/>
                  <a:gd name="T23" fmla="*/ 2004371 h 2014538"/>
                  <a:gd name="T24" fmla="*/ 127000 w 1514475"/>
                  <a:gd name="T25" fmla="*/ 1951629 h 2014538"/>
                  <a:gd name="T26" fmla="*/ 45720 w 1514475"/>
                  <a:gd name="T27" fmla="*/ 1862349 h 2014538"/>
                  <a:gd name="T28" fmla="*/ 3810 w 1514475"/>
                  <a:gd name="T29" fmla="*/ 1746380 h 2014538"/>
                  <a:gd name="T30" fmla="*/ 373698 w 1514475"/>
                  <a:gd name="T31" fmla="*/ 1558287 h 2014538"/>
                  <a:gd name="T32" fmla="*/ 414338 w 1514475"/>
                  <a:gd name="T33" fmla="*/ 1542719 h 2014538"/>
                  <a:gd name="T34" fmla="*/ 438468 w 1514475"/>
                  <a:gd name="T35" fmla="*/ 1505545 h 2014538"/>
                  <a:gd name="T36" fmla="*/ 254000 w 1514475"/>
                  <a:gd name="T37" fmla="*/ 342265 h 2014538"/>
                  <a:gd name="T38" fmla="*/ 290830 w 1514475"/>
                  <a:gd name="T39" fmla="*/ 460375 h 2014538"/>
                  <a:gd name="T40" fmla="*/ 367348 w 1514475"/>
                  <a:gd name="T41" fmla="*/ 553085 h 2014538"/>
                  <a:gd name="T42" fmla="*/ 474345 w 1514475"/>
                  <a:gd name="T43" fmla="*/ 611188 h 2014538"/>
                  <a:gd name="T44" fmla="*/ 962978 w 1514475"/>
                  <a:gd name="T45" fmla="*/ 625158 h 2014538"/>
                  <a:gd name="T46" fmla="*/ 1083628 w 1514475"/>
                  <a:gd name="T47" fmla="*/ 594043 h 2014538"/>
                  <a:gd name="T48" fmla="*/ 1180148 w 1514475"/>
                  <a:gd name="T49" fmla="*/ 522288 h 2014538"/>
                  <a:gd name="T50" fmla="*/ 1243330 w 1514475"/>
                  <a:gd name="T51" fmla="*/ 418465 h 2014538"/>
                  <a:gd name="T52" fmla="*/ 1261745 w 1514475"/>
                  <a:gd name="T53" fmla="*/ 295275 h 2014538"/>
                  <a:gd name="T54" fmla="*/ 1322705 w 1514475"/>
                  <a:gd name="T55" fmla="*/ 272098 h 2014538"/>
                  <a:gd name="T56" fmla="*/ 1412875 w 1514475"/>
                  <a:gd name="T57" fmla="*/ 330518 h 2014538"/>
                  <a:gd name="T58" fmla="*/ 1478280 w 1514475"/>
                  <a:gd name="T59" fmla="*/ 415290 h 2014538"/>
                  <a:gd name="T60" fmla="*/ 1511618 w 1514475"/>
                  <a:gd name="T61" fmla="*/ 519748 h 2014538"/>
                  <a:gd name="T62" fmla="*/ 1011872 w 1514475"/>
                  <a:gd name="T63" fmla="*/ 1145541 h 2014538"/>
                  <a:gd name="T64" fmla="*/ 983615 w 1514475"/>
                  <a:gd name="T65" fmla="*/ 1109345 h 2014538"/>
                  <a:gd name="T66" fmla="*/ 933768 w 1514475"/>
                  <a:gd name="T67" fmla="*/ 1100773 h 2014538"/>
                  <a:gd name="T68" fmla="*/ 889000 w 1514475"/>
                  <a:gd name="T69" fmla="*/ 1130618 h 2014538"/>
                  <a:gd name="T70" fmla="*/ 685165 w 1514475"/>
                  <a:gd name="T71" fmla="*/ 818515 h 2014538"/>
                  <a:gd name="T72" fmla="*/ 641032 w 1514475"/>
                  <a:gd name="T73" fmla="*/ 788353 h 2014538"/>
                  <a:gd name="T74" fmla="*/ 593725 w 1514475"/>
                  <a:gd name="T75" fmla="*/ 794068 h 2014538"/>
                  <a:gd name="T76" fmla="*/ 565468 w 1514475"/>
                  <a:gd name="T77" fmla="*/ 819785 h 2014538"/>
                  <a:gd name="T78" fmla="*/ 0 w 1514475"/>
                  <a:gd name="T79" fmla="*/ 562610 h 2014538"/>
                  <a:gd name="T80" fmla="*/ 19685 w 1514475"/>
                  <a:gd name="T81" fmla="*/ 452438 h 2014538"/>
                  <a:gd name="T82" fmla="*/ 73978 w 1514475"/>
                  <a:gd name="T83" fmla="*/ 359410 h 2014538"/>
                  <a:gd name="T84" fmla="*/ 155892 w 1514475"/>
                  <a:gd name="T85" fmla="*/ 290513 h 2014538"/>
                  <a:gd name="T86" fmla="*/ 258128 w 1514475"/>
                  <a:gd name="T87" fmla="*/ 252413 h 2014538"/>
                  <a:gd name="T88" fmla="*/ 959167 w 1514475"/>
                  <a:gd name="T89" fmla="*/ 11423 h 2014538"/>
                  <a:gd name="T90" fmla="*/ 1044575 w 1514475"/>
                  <a:gd name="T91" fmla="*/ 57748 h 2014538"/>
                  <a:gd name="T92" fmla="*/ 1105852 w 1514475"/>
                  <a:gd name="T93" fmla="*/ 132314 h 2014538"/>
                  <a:gd name="T94" fmla="*/ 1135062 w 1514475"/>
                  <a:gd name="T95" fmla="*/ 226870 h 2014538"/>
                  <a:gd name="T96" fmla="*/ 1125220 w 1514475"/>
                  <a:gd name="T97" fmla="*/ 327454 h 2014538"/>
                  <a:gd name="T98" fmla="*/ 1078865 w 1514475"/>
                  <a:gd name="T99" fmla="*/ 412808 h 2014538"/>
                  <a:gd name="T100" fmla="*/ 1004570 w 1514475"/>
                  <a:gd name="T101" fmla="*/ 474047 h 2014538"/>
                  <a:gd name="T102" fmla="*/ 909955 w 1514475"/>
                  <a:gd name="T103" fmla="*/ 503238 h 2014538"/>
                  <a:gd name="T104" fmla="*/ 568960 w 1514475"/>
                  <a:gd name="T105" fmla="*/ 496892 h 2014538"/>
                  <a:gd name="T106" fmla="*/ 481012 w 1514475"/>
                  <a:gd name="T107" fmla="*/ 454691 h 2014538"/>
                  <a:gd name="T108" fmla="*/ 415607 w 1514475"/>
                  <a:gd name="T109" fmla="*/ 383299 h 2014538"/>
                  <a:gd name="T110" fmla="*/ 382270 w 1514475"/>
                  <a:gd name="T111" fmla="*/ 290964 h 2014538"/>
                  <a:gd name="T112" fmla="*/ 387350 w 1514475"/>
                  <a:gd name="T113" fmla="*/ 189428 h 2014538"/>
                  <a:gd name="T114" fmla="*/ 429577 w 1514475"/>
                  <a:gd name="T115" fmla="*/ 101536 h 2014538"/>
                  <a:gd name="T116" fmla="*/ 500697 w 1514475"/>
                  <a:gd name="T117" fmla="*/ 36807 h 2014538"/>
                  <a:gd name="T118" fmla="*/ 593407 w 1514475"/>
                  <a:gd name="T119" fmla="*/ 2855 h 2014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14475" h="2014538">
                    <a:moveTo>
                      <a:pt x="599122" y="1111250"/>
                    </a:moveTo>
                    <a:lnTo>
                      <a:pt x="707390" y="1708570"/>
                    </a:lnTo>
                    <a:lnTo>
                      <a:pt x="708978" y="1715878"/>
                    </a:lnTo>
                    <a:lnTo>
                      <a:pt x="711518" y="1722550"/>
                    </a:lnTo>
                    <a:lnTo>
                      <a:pt x="714375" y="1728905"/>
                    </a:lnTo>
                    <a:lnTo>
                      <a:pt x="717868" y="1734942"/>
                    </a:lnTo>
                    <a:lnTo>
                      <a:pt x="721678" y="1740661"/>
                    </a:lnTo>
                    <a:lnTo>
                      <a:pt x="726440" y="1745744"/>
                    </a:lnTo>
                    <a:lnTo>
                      <a:pt x="731202" y="1750510"/>
                    </a:lnTo>
                    <a:lnTo>
                      <a:pt x="736600" y="1754640"/>
                    </a:lnTo>
                    <a:lnTo>
                      <a:pt x="742315" y="1758135"/>
                    </a:lnTo>
                    <a:lnTo>
                      <a:pt x="748665" y="1760995"/>
                    </a:lnTo>
                    <a:lnTo>
                      <a:pt x="755332" y="1763537"/>
                    </a:lnTo>
                    <a:lnTo>
                      <a:pt x="761682" y="1765443"/>
                    </a:lnTo>
                    <a:lnTo>
                      <a:pt x="768350" y="1766714"/>
                    </a:lnTo>
                    <a:lnTo>
                      <a:pt x="775652" y="1767032"/>
                    </a:lnTo>
                    <a:lnTo>
                      <a:pt x="782638" y="1767032"/>
                    </a:lnTo>
                    <a:lnTo>
                      <a:pt x="789622" y="1766078"/>
                    </a:lnTo>
                    <a:lnTo>
                      <a:pt x="794385" y="1765125"/>
                    </a:lnTo>
                    <a:lnTo>
                      <a:pt x="799148" y="1763854"/>
                    </a:lnTo>
                    <a:lnTo>
                      <a:pt x="803275" y="1762266"/>
                    </a:lnTo>
                    <a:lnTo>
                      <a:pt x="807720" y="1760359"/>
                    </a:lnTo>
                    <a:lnTo>
                      <a:pt x="811848" y="1758135"/>
                    </a:lnTo>
                    <a:lnTo>
                      <a:pt x="815340" y="1756229"/>
                    </a:lnTo>
                    <a:lnTo>
                      <a:pt x="819468" y="1753687"/>
                    </a:lnTo>
                    <a:lnTo>
                      <a:pt x="822960" y="1750828"/>
                    </a:lnTo>
                    <a:lnTo>
                      <a:pt x="826135" y="1747650"/>
                    </a:lnTo>
                    <a:lnTo>
                      <a:pt x="829310" y="1744473"/>
                    </a:lnTo>
                    <a:lnTo>
                      <a:pt x="832168" y="1740978"/>
                    </a:lnTo>
                    <a:lnTo>
                      <a:pt x="835025" y="1737483"/>
                    </a:lnTo>
                    <a:lnTo>
                      <a:pt x="837565" y="1733988"/>
                    </a:lnTo>
                    <a:lnTo>
                      <a:pt x="839788" y="1730176"/>
                    </a:lnTo>
                    <a:lnTo>
                      <a:pt x="841692" y="1726045"/>
                    </a:lnTo>
                    <a:lnTo>
                      <a:pt x="843598" y="1721915"/>
                    </a:lnTo>
                    <a:lnTo>
                      <a:pt x="845820" y="1713972"/>
                    </a:lnTo>
                    <a:lnTo>
                      <a:pt x="958532" y="1366065"/>
                    </a:lnTo>
                    <a:lnTo>
                      <a:pt x="1024255" y="1505227"/>
                    </a:lnTo>
                    <a:lnTo>
                      <a:pt x="1026160" y="1510946"/>
                    </a:lnTo>
                    <a:lnTo>
                      <a:pt x="1028700" y="1516348"/>
                    </a:lnTo>
                    <a:lnTo>
                      <a:pt x="1031558" y="1521114"/>
                    </a:lnTo>
                    <a:lnTo>
                      <a:pt x="1034732" y="1525879"/>
                    </a:lnTo>
                    <a:lnTo>
                      <a:pt x="1038860" y="1530645"/>
                    </a:lnTo>
                    <a:lnTo>
                      <a:pt x="1042670" y="1534458"/>
                    </a:lnTo>
                    <a:lnTo>
                      <a:pt x="1046798" y="1537953"/>
                    </a:lnTo>
                    <a:lnTo>
                      <a:pt x="1051560" y="1541448"/>
                    </a:lnTo>
                    <a:lnTo>
                      <a:pt x="1056322" y="1544307"/>
                    </a:lnTo>
                    <a:lnTo>
                      <a:pt x="1061085" y="1547167"/>
                    </a:lnTo>
                    <a:lnTo>
                      <a:pt x="1066482" y="1549391"/>
                    </a:lnTo>
                    <a:lnTo>
                      <a:pt x="1071880" y="1551297"/>
                    </a:lnTo>
                    <a:lnTo>
                      <a:pt x="1077278" y="1552568"/>
                    </a:lnTo>
                    <a:lnTo>
                      <a:pt x="1082992" y="1553204"/>
                    </a:lnTo>
                    <a:lnTo>
                      <a:pt x="1088708" y="1554157"/>
                    </a:lnTo>
                    <a:lnTo>
                      <a:pt x="1094422" y="1554157"/>
                    </a:lnTo>
                    <a:lnTo>
                      <a:pt x="1096328" y="1554157"/>
                    </a:lnTo>
                    <a:lnTo>
                      <a:pt x="1514475" y="1552568"/>
                    </a:lnTo>
                    <a:lnTo>
                      <a:pt x="1514475" y="1698403"/>
                    </a:lnTo>
                    <a:lnTo>
                      <a:pt x="1514158" y="1714607"/>
                    </a:lnTo>
                    <a:lnTo>
                      <a:pt x="1513205" y="1730811"/>
                    </a:lnTo>
                    <a:lnTo>
                      <a:pt x="1510982" y="1746380"/>
                    </a:lnTo>
                    <a:lnTo>
                      <a:pt x="1508125" y="1762266"/>
                    </a:lnTo>
                    <a:lnTo>
                      <a:pt x="1504632" y="1777516"/>
                    </a:lnTo>
                    <a:lnTo>
                      <a:pt x="1500188" y="1792449"/>
                    </a:lnTo>
                    <a:lnTo>
                      <a:pt x="1495425" y="1807065"/>
                    </a:lnTo>
                    <a:lnTo>
                      <a:pt x="1490028" y="1821362"/>
                    </a:lnTo>
                    <a:lnTo>
                      <a:pt x="1483678" y="1835660"/>
                    </a:lnTo>
                    <a:lnTo>
                      <a:pt x="1476375" y="1849004"/>
                    </a:lnTo>
                    <a:lnTo>
                      <a:pt x="1469072" y="1862349"/>
                    </a:lnTo>
                    <a:lnTo>
                      <a:pt x="1460818" y="1875058"/>
                    </a:lnTo>
                    <a:lnTo>
                      <a:pt x="1451928" y="1887767"/>
                    </a:lnTo>
                    <a:lnTo>
                      <a:pt x="1442720" y="1899522"/>
                    </a:lnTo>
                    <a:lnTo>
                      <a:pt x="1432560" y="1910643"/>
                    </a:lnTo>
                    <a:lnTo>
                      <a:pt x="1422400" y="1921763"/>
                    </a:lnTo>
                    <a:lnTo>
                      <a:pt x="1411288" y="1932248"/>
                    </a:lnTo>
                    <a:lnTo>
                      <a:pt x="1399858" y="1942097"/>
                    </a:lnTo>
                    <a:lnTo>
                      <a:pt x="1387792" y="1951629"/>
                    </a:lnTo>
                    <a:lnTo>
                      <a:pt x="1375728" y="1960207"/>
                    </a:lnTo>
                    <a:lnTo>
                      <a:pt x="1362710" y="1968468"/>
                    </a:lnTo>
                    <a:lnTo>
                      <a:pt x="1349692" y="1976411"/>
                    </a:lnTo>
                    <a:lnTo>
                      <a:pt x="1335722" y="1983084"/>
                    </a:lnTo>
                    <a:lnTo>
                      <a:pt x="1321752" y="1989438"/>
                    </a:lnTo>
                    <a:lnTo>
                      <a:pt x="1307782" y="1995157"/>
                    </a:lnTo>
                    <a:lnTo>
                      <a:pt x="1293178" y="2000241"/>
                    </a:lnTo>
                    <a:lnTo>
                      <a:pt x="1277938" y="2004371"/>
                    </a:lnTo>
                    <a:lnTo>
                      <a:pt x="1262698" y="2008184"/>
                    </a:lnTo>
                    <a:lnTo>
                      <a:pt x="1247140" y="2010726"/>
                    </a:lnTo>
                    <a:lnTo>
                      <a:pt x="1231582" y="2012632"/>
                    </a:lnTo>
                    <a:lnTo>
                      <a:pt x="1215390" y="2014220"/>
                    </a:lnTo>
                    <a:lnTo>
                      <a:pt x="1198880" y="2014538"/>
                    </a:lnTo>
                    <a:lnTo>
                      <a:pt x="1155700" y="2014538"/>
                    </a:lnTo>
                    <a:lnTo>
                      <a:pt x="359092" y="2014538"/>
                    </a:lnTo>
                    <a:lnTo>
                      <a:pt x="315595" y="2014538"/>
                    </a:lnTo>
                    <a:lnTo>
                      <a:pt x="299720" y="2014220"/>
                    </a:lnTo>
                    <a:lnTo>
                      <a:pt x="283528" y="2012632"/>
                    </a:lnTo>
                    <a:lnTo>
                      <a:pt x="267652" y="2010726"/>
                    </a:lnTo>
                    <a:lnTo>
                      <a:pt x="251778" y="2008184"/>
                    </a:lnTo>
                    <a:lnTo>
                      <a:pt x="236855" y="2004371"/>
                    </a:lnTo>
                    <a:lnTo>
                      <a:pt x="221932" y="2000241"/>
                    </a:lnTo>
                    <a:lnTo>
                      <a:pt x="207010" y="1995157"/>
                    </a:lnTo>
                    <a:lnTo>
                      <a:pt x="192722" y="1989438"/>
                    </a:lnTo>
                    <a:lnTo>
                      <a:pt x="179070" y="1983084"/>
                    </a:lnTo>
                    <a:lnTo>
                      <a:pt x="165418" y="1976411"/>
                    </a:lnTo>
                    <a:lnTo>
                      <a:pt x="151765" y="1968468"/>
                    </a:lnTo>
                    <a:lnTo>
                      <a:pt x="139382" y="1960207"/>
                    </a:lnTo>
                    <a:lnTo>
                      <a:pt x="127000" y="1951629"/>
                    </a:lnTo>
                    <a:lnTo>
                      <a:pt x="114935" y="1942097"/>
                    </a:lnTo>
                    <a:lnTo>
                      <a:pt x="103505" y="1932248"/>
                    </a:lnTo>
                    <a:lnTo>
                      <a:pt x="92392" y="1921763"/>
                    </a:lnTo>
                    <a:lnTo>
                      <a:pt x="81915" y="1910643"/>
                    </a:lnTo>
                    <a:lnTo>
                      <a:pt x="72072" y="1899522"/>
                    </a:lnTo>
                    <a:lnTo>
                      <a:pt x="62865" y="1887767"/>
                    </a:lnTo>
                    <a:lnTo>
                      <a:pt x="53975" y="1875058"/>
                    </a:lnTo>
                    <a:lnTo>
                      <a:pt x="45720" y="1862349"/>
                    </a:lnTo>
                    <a:lnTo>
                      <a:pt x="38100" y="1849004"/>
                    </a:lnTo>
                    <a:lnTo>
                      <a:pt x="31115" y="1835660"/>
                    </a:lnTo>
                    <a:lnTo>
                      <a:pt x="24765" y="1821362"/>
                    </a:lnTo>
                    <a:lnTo>
                      <a:pt x="19368" y="1807065"/>
                    </a:lnTo>
                    <a:lnTo>
                      <a:pt x="14288" y="1792449"/>
                    </a:lnTo>
                    <a:lnTo>
                      <a:pt x="10160" y="1777516"/>
                    </a:lnTo>
                    <a:lnTo>
                      <a:pt x="6668" y="1762266"/>
                    </a:lnTo>
                    <a:lnTo>
                      <a:pt x="3810" y="1746380"/>
                    </a:lnTo>
                    <a:lnTo>
                      <a:pt x="1588" y="1730811"/>
                    </a:lnTo>
                    <a:lnTo>
                      <a:pt x="318" y="1714607"/>
                    </a:lnTo>
                    <a:lnTo>
                      <a:pt x="0" y="1698403"/>
                    </a:lnTo>
                    <a:lnTo>
                      <a:pt x="0" y="1556063"/>
                    </a:lnTo>
                    <a:lnTo>
                      <a:pt x="126048" y="1556063"/>
                    </a:lnTo>
                    <a:lnTo>
                      <a:pt x="360680" y="1557970"/>
                    </a:lnTo>
                    <a:lnTo>
                      <a:pt x="367030" y="1558605"/>
                    </a:lnTo>
                    <a:lnTo>
                      <a:pt x="373698" y="1558287"/>
                    </a:lnTo>
                    <a:lnTo>
                      <a:pt x="380048" y="1557652"/>
                    </a:lnTo>
                    <a:lnTo>
                      <a:pt x="386715" y="1556381"/>
                    </a:lnTo>
                    <a:lnTo>
                      <a:pt x="392748" y="1554792"/>
                    </a:lnTo>
                    <a:lnTo>
                      <a:pt x="398780" y="1552250"/>
                    </a:lnTo>
                    <a:lnTo>
                      <a:pt x="404495" y="1549391"/>
                    </a:lnTo>
                    <a:lnTo>
                      <a:pt x="410210" y="1546214"/>
                    </a:lnTo>
                    <a:lnTo>
                      <a:pt x="411162" y="1544625"/>
                    </a:lnTo>
                    <a:lnTo>
                      <a:pt x="414338" y="1542719"/>
                    </a:lnTo>
                    <a:lnTo>
                      <a:pt x="418782" y="1538588"/>
                    </a:lnTo>
                    <a:lnTo>
                      <a:pt x="422592" y="1534776"/>
                    </a:lnTo>
                    <a:lnTo>
                      <a:pt x="426085" y="1530645"/>
                    </a:lnTo>
                    <a:lnTo>
                      <a:pt x="429578" y="1526197"/>
                    </a:lnTo>
                    <a:lnTo>
                      <a:pt x="432435" y="1521114"/>
                    </a:lnTo>
                    <a:lnTo>
                      <a:pt x="434975" y="1516348"/>
                    </a:lnTo>
                    <a:lnTo>
                      <a:pt x="437198" y="1511264"/>
                    </a:lnTo>
                    <a:lnTo>
                      <a:pt x="438468" y="1505545"/>
                    </a:lnTo>
                    <a:lnTo>
                      <a:pt x="599122" y="1111250"/>
                    </a:lnTo>
                    <a:close/>
                    <a:moveTo>
                      <a:pt x="258128" y="252413"/>
                    </a:moveTo>
                    <a:lnTo>
                      <a:pt x="255905" y="266383"/>
                    </a:lnTo>
                    <a:lnTo>
                      <a:pt x="254000" y="280670"/>
                    </a:lnTo>
                    <a:lnTo>
                      <a:pt x="253048" y="295275"/>
                    </a:lnTo>
                    <a:lnTo>
                      <a:pt x="252730" y="309880"/>
                    </a:lnTo>
                    <a:lnTo>
                      <a:pt x="253048" y="326390"/>
                    </a:lnTo>
                    <a:lnTo>
                      <a:pt x="254000" y="342265"/>
                    </a:lnTo>
                    <a:lnTo>
                      <a:pt x="256222" y="358140"/>
                    </a:lnTo>
                    <a:lnTo>
                      <a:pt x="259080" y="373698"/>
                    </a:lnTo>
                    <a:lnTo>
                      <a:pt x="262572" y="388620"/>
                    </a:lnTo>
                    <a:lnTo>
                      <a:pt x="267018" y="403543"/>
                    </a:lnTo>
                    <a:lnTo>
                      <a:pt x="271462" y="418465"/>
                    </a:lnTo>
                    <a:lnTo>
                      <a:pt x="277178" y="432753"/>
                    </a:lnTo>
                    <a:lnTo>
                      <a:pt x="283528" y="446723"/>
                    </a:lnTo>
                    <a:lnTo>
                      <a:pt x="290830" y="460375"/>
                    </a:lnTo>
                    <a:lnTo>
                      <a:pt x="298132" y="473393"/>
                    </a:lnTo>
                    <a:lnTo>
                      <a:pt x="306388" y="486410"/>
                    </a:lnTo>
                    <a:lnTo>
                      <a:pt x="315278" y="498793"/>
                    </a:lnTo>
                    <a:lnTo>
                      <a:pt x="324485" y="510540"/>
                    </a:lnTo>
                    <a:lnTo>
                      <a:pt x="334645" y="522288"/>
                    </a:lnTo>
                    <a:lnTo>
                      <a:pt x="344805" y="533083"/>
                    </a:lnTo>
                    <a:lnTo>
                      <a:pt x="355918" y="543560"/>
                    </a:lnTo>
                    <a:lnTo>
                      <a:pt x="367348" y="553085"/>
                    </a:lnTo>
                    <a:lnTo>
                      <a:pt x="379095" y="562928"/>
                    </a:lnTo>
                    <a:lnTo>
                      <a:pt x="391478" y="571500"/>
                    </a:lnTo>
                    <a:lnTo>
                      <a:pt x="404495" y="579438"/>
                    </a:lnTo>
                    <a:lnTo>
                      <a:pt x="417512" y="587375"/>
                    </a:lnTo>
                    <a:lnTo>
                      <a:pt x="431165" y="594043"/>
                    </a:lnTo>
                    <a:lnTo>
                      <a:pt x="445452" y="600710"/>
                    </a:lnTo>
                    <a:lnTo>
                      <a:pt x="459740" y="606425"/>
                    </a:lnTo>
                    <a:lnTo>
                      <a:pt x="474345" y="611188"/>
                    </a:lnTo>
                    <a:lnTo>
                      <a:pt x="489268" y="615633"/>
                    </a:lnTo>
                    <a:lnTo>
                      <a:pt x="504508" y="619125"/>
                    </a:lnTo>
                    <a:lnTo>
                      <a:pt x="520065" y="621983"/>
                    </a:lnTo>
                    <a:lnTo>
                      <a:pt x="535940" y="623888"/>
                    </a:lnTo>
                    <a:lnTo>
                      <a:pt x="551815" y="625158"/>
                    </a:lnTo>
                    <a:lnTo>
                      <a:pt x="568008" y="625475"/>
                    </a:lnTo>
                    <a:lnTo>
                      <a:pt x="946785" y="625475"/>
                    </a:lnTo>
                    <a:lnTo>
                      <a:pt x="962978" y="625158"/>
                    </a:lnTo>
                    <a:lnTo>
                      <a:pt x="978852" y="623888"/>
                    </a:lnTo>
                    <a:lnTo>
                      <a:pt x="994410" y="621983"/>
                    </a:lnTo>
                    <a:lnTo>
                      <a:pt x="1010285" y="619125"/>
                    </a:lnTo>
                    <a:lnTo>
                      <a:pt x="1025525" y="615633"/>
                    </a:lnTo>
                    <a:lnTo>
                      <a:pt x="1040448" y="611188"/>
                    </a:lnTo>
                    <a:lnTo>
                      <a:pt x="1055052" y="606425"/>
                    </a:lnTo>
                    <a:lnTo>
                      <a:pt x="1069340" y="600710"/>
                    </a:lnTo>
                    <a:lnTo>
                      <a:pt x="1083628" y="594043"/>
                    </a:lnTo>
                    <a:lnTo>
                      <a:pt x="1097280" y="587375"/>
                    </a:lnTo>
                    <a:lnTo>
                      <a:pt x="1110298" y="579438"/>
                    </a:lnTo>
                    <a:lnTo>
                      <a:pt x="1122998" y="571500"/>
                    </a:lnTo>
                    <a:lnTo>
                      <a:pt x="1135698" y="562928"/>
                    </a:lnTo>
                    <a:lnTo>
                      <a:pt x="1147445" y="553085"/>
                    </a:lnTo>
                    <a:lnTo>
                      <a:pt x="1158875" y="543560"/>
                    </a:lnTo>
                    <a:lnTo>
                      <a:pt x="1169670" y="533083"/>
                    </a:lnTo>
                    <a:lnTo>
                      <a:pt x="1180148" y="522288"/>
                    </a:lnTo>
                    <a:lnTo>
                      <a:pt x="1189990" y="510540"/>
                    </a:lnTo>
                    <a:lnTo>
                      <a:pt x="1199515" y="498793"/>
                    </a:lnTo>
                    <a:lnTo>
                      <a:pt x="1208405" y="486410"/>
                    </a:lnTo>
                    <a:lnTo>
                      <a:pt x="1216342" y="473393"/>
                    </a:lnTo>
                    <a:lnTo>
                      <a:pt x="1223962" y="460375"/>
                    </a:lnTo>
                    <a:lnTo>
                      <a:pt x="1230948" y="446723"/>
                    </a:lnTo>
                    <a:lnTo>
                      <a:pt x="1237615" y="432753"/>
                    </a:lnTo>
                    <a:lnTo>
                      <a:pt x="1243330" y="418465"/>
                    </a:lnTo>
                    <a:lnTo>
                      <a:pt x="1248092" y="403543"/>
                    </a:lnTo>
                    <a:lnTo>
                      <a:pt x="1252220" y="388620"/>
                    </a:lnTo>
                    <a:lnTo>
                      <a:pt x="1255712" y="373698"/>
                    </a:lnTo>
                    <a:lnTo>
                      <a:pt x="1258570" y="358140"/>
                    </a:lnTo>
                    <a:lnTo>
                      <a:pt x="1260792" y="342265"/>
                    </a:lnTo>
                    <a:lnTo>
                      <a:pt x="1261745" y="326390"/>
                    </a:lnTo>
                    <a:lnTo>
                      <a:pt x="1262062" y="309880"/>
                    </a:lnTo>
                    <a:lnTo>
                      <a:pt x="1261745" y="295275"/>
                    </a:lnTo>
                    <a:lnTo>
                      <a:pt x="1260792" y="280670"/>
                    </a:lnTo>
                    <a:lnTo>
                      <a:pt x="1258888" y="266383"/>
                    </a:lnTo>
                    <a:lnTo>
                      <a:pt x="1256665" y="252413"/>
                    </a:lnTo>
                    <a:lnTo>
                      <a:pt x="1270318" y="255270"/>
                    </a:lnTo>
                    <a:lnTo>
                      <a:pt x="1283652" y="258763"/>
                    </a:lnTo>
                    <a:lnTo>
                      <a:pt x="1296988" y="262573"/>
                    </a:lnTo>
                    <a:lnTo>
                      <a:pt x="1309688" y="267335"/>
                    </a:lnTo>
                    <a:lnTo>
                      <a:pt x="1322705" y="272098"/>
                    </a:lnTo>
                    <a:lnTo>
                      <a:pt x="1335088" y="277813"/>
                    </a:lnTo>
                    <a:lnTo>
                      <a:pt x="1347152" y="283845"/>
                    </a:lnTo>
                    <a:lnTo>
                      <a:pt x="1358900" y="290513"/>
                    </a:lnTo>
                    <a:lnTo>
                      <a:pt x="1370330" y="297498"/>
                    </a:lnTo>
                    <a:lnTo>
                      <a:pt x="1381442" y="305435"/>
                    </a:lnTo>
                    <a:lnTo>
                      <a:pt x="1392555" y="313055"/>
                    </a:lnTo>
                    <a:lnTo>
                      <a:pt x="1402715" y="321628"/>
                    </a:lnTo>
                    <a:lnTo>
                      <a:pt x="1412875" y="330518"/>
                    </a:lnTo>
                    <a:lnTo>
                      <a:pt x="1422718" y="340043"/>
                    </a:lnTo>
                    <a:lnTo>
                      <a:pt x="1431925" y="349568"/>
                    </a:lnTo>
                    <a:lnTo>
                      <a:pt x="1440815" y="359410"/>
                    </a:lnTo>
                    <a:lnTo>
                      <a:pt x="1449070" y="370205"/>
                    </a:lnTo>
                    <a:lnTo>
                      <a:pt x="1457325" y="381000"/>
                    </a:lnTo>
                    <a:lnTo>
                      <a:pt x="1464628" y="391795"/>
                    </a:lnTo>
                    <a:lnTo>
                      <a:pt x="1471930" y="403543"/>
                    </a:lnTo>
                    <a:lnTo>
                      <a:pt x="1478280" y="415290"/>
                    </a:lnTo>
                    <a:lnTo>
                      <a:pt x="1484312" y="427355"/>
                    </a:lnTo>
                    <a:lnTo>
                      <a:pt x="1490028" y="440055"/>
                    </a:lnTo>
                    <a:lnTo>
                      <a:pt x="1495108" y="452438"/>
                    </a:lnTo>
                    <a:lnTo>
                      <a:pt x="1499552" y="465455"/>
                    </a:lnTo>
                    <a:lnTo>
                      <a:pt x="1503680" y="478790"/>
                    </a:lnTo>
                    <a:lnTo>
                      <a:pt x="1506855" y="492443"/>
                    </a:lnTo>
                    <a:lnTo>
                      <a:pt x="1509712" y="505778"/>
                    </a:lnTo>
                    <a:lnTo>
                      <a:pt x="1511618" y="519748"/>
                    </a:lnTo>
                    <a:lnTo>
                      <a:pt x="1513522" y="534035"/>
                    </a:lnTo>
                    <a:lnTo>
                      <a:pt x="1514158" y="548323"/>
                    </a:lnTo>
                    <a:lnTo>
                      <a:pt x="1514475" y="562610"/>
                    </a:lnTo>
                    <a:lnTo>
                      <a:pt x="1514475" y="947420"/>
                    </a:lnTo>
                    <a:lnTo>
                      <a:pt x="1514475" y="1415733"/>
                    </a:lnTo>
                    <a:lnTo>
                      <a:pt x="1136015" y="1417638"/>
                    </a:lnTo>
                    <a:lnTo>
                      <a:pt x="1019492" y="1162051"/>
                    </a:lnTo>
                    <a:lnTo>
                      <a:pt x="1011872" y="1145541"/>
                    </a:lnTo>
                    <a:lnTo>
                      <a:pt x="1007745" y="1136968"/>
                    </a:lnTo>
                    <a:lnTo>
                      <a:pt x="1002665" y="1129031"/>
                    </a:lnTo>
                    <a:lnTo>
                      <a:pt x="1000125" y="1125221"/>
                    </a:lnTo>
                    <a:lnTo>
                      <a:pt x="997268" y="1121728"/>
                    </a:lnTo>
                    <a:lnTo>
                      <a:pt x="994092" y="1118236"/>
                    </a:lnTo>
                    <a:lnTo>
                      <a:pt x="990918" y="1115061"/>
                    </a:lnTo>
                    <a:lnTo>
                      <a:pt x="987425" y="1111568"/>
                    </a:lnTo>
                    <a:lnTo>
                      <a:pt x="983615" y="1109345"/>
                    </a:lnTo>
                    <a:lnTo>
                      <a:pt x="979170" y="1106805"/>
                    </a:lnTo>
                    <a:lnTo>
                      <a:pt x="975042" y="1104583"/>
                    </a:lnTo>
                    <a:lnTo>
                      <a:pt x="967740" y="1102043"/>
                    </a:lnTo>
                    <a:lnTo>
                      <a:pt x="961072" y="1100773"/>
                    </a:lnTo>
                    <a:lnTo>
                      <a:pt x="954088" y="1099503"/>
                    </a:lnTo>
                    <a:lnTo>
                      <a:pt x="947102" y="1099185"/>
                    </a:lnTo>
                    <a:lnTo>
                      <a:pt x="940435" y="1099503"/>
                    </a:lnTo>
                    <a:lnTo>
                      <a:pt x="933768" y="1100773"/>
                    </a:lnTo>
                    <a:lnTo>
                      <a:pt x="926782" y="1102360"/>
                    </a:lnTo>
                    <a:lnTo>
                      <a:pt x="920432" y="1104583"/>
                    </a:lnTo>
                    <a:lnTo>
                      <a:pt x="914400" y="1107440"/>
                    </a:lnTo>
                    <a:lnTo>
                      <a:pt x="908368" y="1110933"/>
                    </a:lnTo>
                    <a:lnTo>
                      <a:pt x="902970" y="1115378"/>
                    </a:lnTo>
                    <a:lnTo>
                      <a:pt x="897890" y="1119506"/>
                    </a:lnTo>
                    <a:lnTo>
                      <a:pt x="893128" y="1124903"/>
                    </a:lnTo>
                    <a:lnTo>
                      <a:pt x="889000" y="1130618"/>
                    </a:lnTo>
                    <a:lnTo>
                      <a:pt x="885190" y="1136651"/>
                    </a:lnTo>
                    <a:lnTo>
                      <a:pt x="882332" y="1143001"/>
                    </a:lnTo>
                    <a:lnTo>
                      <a:pt x="796925" y="1405891"/>
                    </a:lnTo>
                    <a:lnTo>
                      <a:pt x="695325" y="844868"/>
                    </a:lnTo>
                    <a:lnTo>
                      <a:pt x="693738" y="837883"/>
                    </a:lnTo>
                    <a:lnTo>
                      <a:pt x="691515" y="830898"/>
                    </a:lnTo>
                    <a:lnTo>
                      <a:pt x="688658" y="824548"/>
                    </a:lnTo>
                    <a:lnTo>
                      <a:pt x="685165" y="818515"/>
                    </a:lnTo>
                    <a:lnTo>
                      <a:pt x="680720" y="813118"/>
                    </a:lnTo>
                    <a:lnTo>
                      <a:pt x="676592" y="808038"/>
                    </a:lnTo>
                    <a:lnTo>
                      <a:pt x="671512" y="803275"/>
                    </a:lnTo>
                    <a:lnTo>
                      <a:pt x="665798" y="799465"/>
                    </a:lnTo>
                    <a:lnTo>
                      <a:pt x="660082" y="795338"/>
                    </a:lnTo>
                    <a:lnTo>
                      <a:pt x="654050" y="792480"/>
                    </a:lnTo>
                    <a:lnTo>
                      <a:pt x="647700" y="789940"/>
                    </a:lnTo>
                    <a:lnTo>
                      <a:pt x="641032" y="788353"/>
                    </a:lnTo>
                    <a:lnTo>
                      <a:pt x="634048" y="786765"/>
                    </a:lnTo>
                    <a:lnTo>
                      <a:pt x="627380" y="786448"/>
                    </a:lnTo>
                    <a:lnTo>
                      <a:pt x="619760" y="786448"/>
                    </a:lnTo>
                    <a:lnTo>
                      <a:pt x="612775" y="787718"/>
                    </a:lnTo>
                    <a:lnTo>
                      <a:pt x="607695" y="788670"/>
                    </a:lnTo>
                    <a:lnTo>
                      <a:pt x="602615" y="789940"/>
                    </a:lnTo>
                    <a:lnTo>
                      <a:pt x="598170" y="791845"/>
                    </a:lnTo>
                    <a:lnTo>
                      <a:pt x="593725" y="794068"/>
                    </a:lnTo>
                    <a:lnTo>
                      <a:pt x="589598" y="796608"/>
                    </a:lnTo>
                    <a:lnTo>
                      <a:pt x="585470" y="798830"/>
                    </a:lnTo>
                    <a:lnTo>
                      <a:pt x="581342" y="801688"/>
                    </a:lnTo>
                    <a:lnTo>
                      <a:pt x="577850" y="805180"/>
                    </a:lnTo>
                    <a:lnTo>
                      <a:pt x="574358" y="808673"/>
                    </a:lnTo>
                    <a:lnTo>
                      <a:pt x="571182" y="812165"/>
                    </a:lnTo>
                    <a:lnTo>
                      <a:pt x="568325" y="815658"/>
                    </a:lnTo>
                    <a:lnTo>
                      <a:pt x="565468" y="819785"/>
                    </a:lnTo>
                    <a:lnTo>
                      <a:pt x="563245" y="823913"/>
                    </a:lnTo>
                    <a:lnTo>
                      <a:pt x="561022" y="828040"/>
                    </a:lnTo>
                    <a:lnTo>
                      <a:pt x="559118" y="832803"/>
                    </a:lnTo>
                    <a:lnTo>
                      <a:pt x="557530" y="837565"/>
                    </a:lnTo>
                    <a:lnTo>
                      <a:pt x="321945" y="1417638"/>
                    </a:lnTo>
                    <a:lnTo>
                      <a:pt x="0" y="1415733"/>
                    </a:lnTo>
                    <a:lnTo>
                      <a:pt x="0" y="947420"/>
                    </a:lnTo>
                    <a:lnTo>
                      <a:pt x="0" y="562610"/>
                    </a:lnTo>
                    <a:lnTo>
                      <a:pt x="318" y="548323"/>
                    </a:lnTo>
                    <a:lnTo>
                      <a:pt x="1270" y="534035"/>
                    </a:lnTo>
                    <a:lnTo>
                      <a:pt x="2858" y="519748"/>
                    </a:lnTo>
                    <a:lnTo>
                      <a:pt x="5080" y="505778"/>
                    </a:lnTo>
                    <a:lnTo>
                      <a:pt x="7938" y="492443"/>
                    </a:lnTo>
                    <a:lnTo>
                      <a:pt x="11112" y="478790"/>
                    </a:lnTo>
                    <a:lnTo>
                      <a:pt x="14922" y="465455"/>
                    </a:lnTo>
                    <a:lnTo>
                      <a:pt x="19685" y="452438"/>
                    </a:lnTo>
                    <a:lnTo>
                      <a:pt x="24765" y="440055"/>
                    </a:lnTo>
                    <a:lnTo>
                      <a:pt x="30480" y="427355"/>
                    </a:lnTo>
                    <a:lnTo>
                      <a:pt x="36512" y="415290"/>
                    </a:lnTo>
                    <a:lnTo>
                      <a:pt x="42862" y="403543"/>
                    </a:lnTo>
                    <a:lnTo>
                      <a:pt x="49848" y="391795"/>
                    </a:lnTo>
                    <a:lnTo>
                      <a:pt x="57468" y="381000"/>
                    </a:lnTo>
                    <a:lnTo>
                      <a:pt x="65722" y="370205"/>
                    </a:lnTo>
                    <a:lnTo>
                      <a:pt x="73978" y="359410"/>
                    </a:lnTo>
                    <a:lnTo>
                      <a:pt x="82868" y="349568"/>
                    </a:lnTo>
                    <a:lnTo>
                      <a:pt x="92075" y="340043"/>
                    </a:lnTo>
                    <a:lnTo>
                      <a:pt x="101918" y="330518"/>
                    </a:lnTo>
                    <a:lnTo>
                      <a:pt x="112078" y="321628"/>
                    </a:lnTo>
                    <a:lnTo>
                      <a:pt x="122238" y="313055"/>
                    </a:lnTo>
                    <a:lnTo>
                      <a:pt x="133350" y="305435"/>
                    </a:lnTo>
                    <a:lnTo>
                      <a:pt x="144462" y="297498"/>
                    </a:lnTo>
                    <a:lnTo>
                      <a:pt x="155892" y="290513"/>
                    </a:lnTo>
                    <a:lnTo>
                      <a:pt x="167640" y="283845"/>
                    </a:lnTo>
                    <a:lnTo>
                      <a:pt x="179705" y="277813"/>
                    </a:lnTo>
                    <a:lnTo>
                      <a:pt x="192088" y="272098"/>
                    </a:lnTo>
                    <a:lnTo>
                      <a:pt x="204788" y="267335"/>
                    </a:lnTo>
                    <a:lnTo>
                      <a:pt x="217805" y="262573"/>
                    </a:lnTo>
                    <a:lnTo>
                      <a:pt x="230822" y="258763"/>
                    </a:lnTo>
                    <a:lnTo>
                      <a:pt x="244475" y="255270"/>
                    </a:lnTo>
                    <a:lnTo>
                      <a:pt x="258128" y="252413"/>
                    </a:lnTo>
                    <a:close/>
                    <a:moveTo>
                      <a:pt x="631825" y="0"/>
                    </a:moveTo>
                    <a:lnTo>
                      <a:pt x="883920" y="0"/>
                    </a:lnTo>
                    <a:lnTo>
                      <a:pt x="897255" y="317"/>
                    </a:lnTo>
                    <a:lnTo>
                      <a:pt x="909955" y="1586"/>
                    </a:lnTo>
                    <a:lnTo>
                      <a:pt x="922655" y="2855"/>
                    </a:lnTo>
                    <a:lnTo>
                      <a:pt x="935037" y="5394"/>
                    </a:lnTo>
                    <a:lnTo>
                      <a:pt x="947102" y="8250"/>
                    </a:lnTo>
                    <a:lnTo>
                      <a:pt x="959167" y="11423"/>
                    </a:lnTo>
                    <a:lnTo>
                      <a:pt x="970915" y="15230"/>
                    </a:lnTo>
                    <a:lnTo>
                      <a:pt x="982345" y="19990"/>
                    </a:lnTo>
                    <a:lnTo>
                      <a:pt x="993775" y="25066"/>
                    </a:lnTo>
                    <a:lnTo>
                      <a:pt x="1004570" y="30778"/>
                    </a:lnTo>
                    <a:lnTo>
                      <a:pt x="1015047" y="36807"/>
                    </a:lnTo>
                    <a:lnTo>
                      <a:pt x="1025525" y="43153"/>
                    </a:lnTo>
                    <a:lnTo>
                      <a:pt x="1035050" y="50133"/>
                    </a:lnTo>
                    <a:lnTo>
                      <a:pt x="1044575" y="57748"/>
                    </a:lnTo>
                    <a:lnTo>
                      <a:pt x="1054100" y="65998"/>
                    </a:lnTo>
                    <a:lnTo>
                      <a:pt x="1062672" y="74248"/>
                    </a:lnTo>
                    <a:lnTo>
                      <a:pt x="1070927" y="83132"/>
                    </a:lnTo>
                    <a:lnTo>
                      <a:pt x="1078865" y="92017"/>
                    </a:lnTo>
                    <a:lnTo>
                      <a:pt x="1086485" y="101536"/>
                    </a:lnTo>
                    <a:lnTo>
                      <a:pt x="1093470" y="111372"/>
                    </a:lnTo>
                    <a:lnTo>
                      <a:pt x="1099820" y="121843"/>
                    </a:lnTo>
                    <a:lnTo>
                      <a:pt x="1105852" y="132314"/>
                    </a:lnTo>
                    <a:lnTo>
                      <a:pt x="1111568" y="143102"/>
                    </a:lnTo>
                    <a:lnTo>
                      <a:pt x="1116648" y="154208"/>
                    </a:lnTo>
                    <a:lnTo>
                      <a:pt x="1121410" y="165948"/>
                    </a:lnTo>
                    <a:lnTo>
                      <a:pt x="1125220" y="177688"/>
                    </a:lnTo>
                    <a:lnTo>
                      <a:pt x="1128712" y="189428"/>
                    </a:lnTo>
                    <a:lnTo>
                      <a:pt x="1131252" y="201803"/>
                    </a:lnTo>
                    <a:lnTo>
                      <a:pt x="1133792" y="213860"/>
                    </a:lnTo>
                    <a:lnTo>
                      <a:pt x="1135062" y="226870"/>
                    </a:lnTo>
                    <a:lnTo>
                      <a:pt x="1136332" y="239562"/>
                    </a:lnTo>
                    <a:lnTo>
                      <a:pt x="1136650" y="252571"/>
                    </a:lnTo>
                    <a:lnTo>
                      <a:pt x="1136332" y="265580"/>
                    </a:lnTo>
                    <a:lnTo>
                      <a:pt x="1135062" y="278272"/>
                    </a:lnTo>
                    <a:lnTo>
                      <a:pt x="1133792" y="290964"/>
                    </a:lnTo>
                    <a:lnTo>
                      <a:pt x="1131252" y="303339"/>
                    </a:lnTo>
                    <a:lnTo>
                      <a:pt x="1128712" y="315396"/>
                    </a:lnTo>
                    <a:lnTo>
                      <a:pt x="1125220" y="327454"/>
                    </a:lnTo>
                    <a:lnTo>
                      <a:pt x="1121410" y="339194"/>
                    </a:lnTo>
                    <a:lnTo>
                      <a:pt x="1116648" y="350617"/>
                    </a:lnTo>
                    <a:lnTo>
                      <a:pt x="1111568" y="361722"/>
                    </a:lnTo>
                    <a:lnTo>
                      <a:pt x="1105852" y="372828"/>
                    </a:lnTo>
                    <a:lnTo>
                      <a:pt x="1099820" y="383299"/>
                    </a:lnTo>
                    <a:lnTo>
                      <a:pt x="1093470" y="393452"/>
                    </a:lnTo>
                    <a:lnTo>
                      <a:pt x="1086485" y="403289"/>
                    </a:lnTo>
                    <a:lnTo>
                      <a:pt x="1078865" y="412808"/>
                    </a:lnTo>
                    <a:lnTo>
                      <a:pt x="1070927" y="422327"/>
                    </a:lnTo>
                    <a:lnTo>
                      <a:pt x="1062672" y="430894"/>
                    </a:lnTo>
                    <a:lnTo>
                      <a:pt x="1054100" y="439144"/>
                    </a:lnTo>
                    <a:lnTo>
                      <a:pt x="1044575" y="447076"/>
                    </a:lnTo>
                    <a:lnTo>
                      <a:pt x="1035050" y="454691"/>
                    </a:lnTo>
                    <a:lnTo>
                      <a:pt x="1025525" y="461672"/>
                    </a:lnTo>
                    <a:lnTo>
                      <a:pt x="1015047" y="468018"/>
                    </a:lnTo>
                    <a:lnTo>
                      <a:pt x="1004570" y="474047"/>
                    </a:lnTo>
                    <a:lnTo>
                      <a:pt x="993775" y="479758"/>
                    </a:lnTo>
                    <a:lnTo>
                      <a:pt x="982345" y="484835"/>
                    </a:lnTo>
                    <a:lnTo>
                      <a:pt x="970915" y="489594"/>
                    </a:lnTo>
                    <a:lnTo>
                      <a:pt x="959167" y="493402"/>
                    </a:lnTo>
                    <a:lnTo>
                      <a:pt x="947102" y="496892"/>
                    </a:lnTo>
                    <a:lnTo>
                      <a:pt x="935037" y="499748"/>
                    </a:lnTo>
                    <a:lnTo>
                      <a:pt x="922655" y="501969"/>
                    </a:lnTo>
                    <a:lnTo>
                      <a:pt x="909955" y="503238"/>
                    </a:lnTo>
                    <a:lnTo>
                      <a:pt x="897255" y="504507"/>
                    </a:lnTo>
                    <a:lnTo>
                      <a:pt x="883920" y="504825"/>
                    </a:lnTo>
                    <a:lnTo>
                      <a:pt x="631825" y="504825"/>
                    </a:lnTo>
                    <a:lnTo>
                      <a:pt x="618807" y="504507"/>
                    </a:lnTo>
                    <a:lnTo>
                      <a:pt x="605790" y="503238"/>
                    </a:lnTo>
                    <a:lnTo>
                      <a:pt x="593407" y="501969"/>
                    </a:lnTo>
                    <a:lnTo>
                      <a:pt x="581025" y="499748"/>
                    </a:lnTo>
                    <a:lnTo>
                      <a:pt x="568960" y="496892"/>
                    </a:lnTo>
                    <a:lnTo>
                      <a:pt x="556895" y="493402"/>
                    </a:lnTo>
                    <a:lnTo>
                      <a:pt x="545147" y="489594"/>
                    </a:lnTo>
                    <a:lnTo>
                      <a:pt x="533717" y="484835"/>
                    </a:lnTo>
                    <a:lnTo>
                      <a:pt x="522287" y="479758"/>
                    </a:lnTo>
                    <a:lnTo>
                      <a:pt x="511492" y="474047"/>
                    </a:lnTo>
                    <a:lnTo>
                      <a:pt x="500697" y="468018"/>
                    </a:lnTo>
                    <a:lnTo>
                      <a:pt x="490537" y="461672"/>
                    </a:lnTo>
                    <a:lnTo>
                      <a:pt x="481012" y="454691"/>
                    </a:lnTo>
                    <a:lnTo>
                      <a:pt x="471170" y="447076"/>
                    </a:lnTo>
                    <a:lnTo>
                      <a:pt x="461962" y="439144"/>
                    </a:lnTo>
                    <a:lnTo>
                      <a:pt x="453072" y="430894"/>
                    </a:lnTo>
                    <a:lnTo>
                      <a:pt x="444817" y="422327"/>
                    </a:lnTo>
                    <a:lnTo>
                      <a:pt x="437197" y="412808"/>
                    </a:lnTo>
                    <a:lnTo>
                      <a:pt x="429577" y="403289"/>
                    </a:lnTo>
                    <a:lnTo>
                      <a:pt x="422592" y="393452"/>
                    </a:lnTo>
                    <a:lnTo>
                      <a:pt x="415607" y="383299"/>
                    </a:lnTo>
                    <a:lnTo>
                      <a:pt x="409575" y="372828"/>
                    </a:lnTo>
                    <a:lnTo>
                      <a:pt x="404177" y="361722"/>
                    </a:lnTo>
                    <a:lnTo>
                      <a:pt x="399415" y="350617"/>
                    </a:lnTo>
                    <a:lnTo>
                      <a:pt x="394652" y="339194"/>
                    </a:lnTo>
                    <a:lnTo>
                      <a:pt x="390842" y="327454"/>
                    </a:lnTo>
                    <a:lnTo>
                      <a:pt x="387350" y="315396"/>
                    </a:lnTo>
                    <a:lnTo>
                      <a:pt x="384492" y="303339"/>
                    </a:lnTo>
                    <a:lnTo>
                      <a:pt x="382270" y="290964"/>
                    </a:lnTo>
                    <a:lnTo>
                      <a:pt x="380682" y="278272"/>
                    </a:lnTo>
                    <a:lnTo>
                      <a:pt x="379730" y="265580"/>
                    </a:lnTo>
                    <a:lnTo>
                      <a:pt x="379412" y="252571"/>
                    </a:lnTo>
                    <a:lnTo>
                      <a:pt x="379730" y="239562"/>
                    </a:lnTo>
                    <a:lnTo>
                      <a:pt x="380682" y="226870"/>
                    </a:lnTo>
                    <a:lnTo>
                      <a:pt x="382270" y="213860"/>
                    </a:lnTo>
                    <a:lnTo>
                      <a:pt x="384492" y="201803"/>
                    </a:lnTo>
                    <a:lnTo>
                      <a:pt x="387350" y="189428"/>
                    </a:lnTo>
                    <a:lnTo>
                      <a:pt x="390842" y="177688"/>
                    </a:lnTo>
                    <a:lnTo>
                      <a:pt x="394652" y="165948"/>
                    </a:lnTo>
                    <a:lnTo>
                      <a:pt x="399415" y="154208"/>
                    </a:lnTo>
                    <a:lnTo>
                      <a:pt x="404177" y="143102"/>
                    </a:lnTo>
                    <a:lnTo>
                      <a:pt x="409575" y="132314"/>
                    </a:lnTo>
                    <a:lnTo>
                      <a:pt x="415607" y="121843"/>
                    </a:lnTo>
                    <a:lnTo>
                      <a:pt x="422592" y="111372"/>
                    </a:lnTo>
                    <a:lnTo>
                      <a:pt x="429577" y="101536"/>
                    </a:lnTo>
                    <a:lnTo>
                      <a:pt x="437197" y="92017"/>
                    </a:lnTo>
                    <a:lnTo>
                      <a:pt x="444817" y="83132"/>
                    </a:lnTo>
                    <a:lnTo>
                      <a:pt x="453072" y="74248"/>
                    </a:lnTo>
                    <a:lnTo>
                      <a:pt x="461962" y="65998"/>
                    </a:lnTo>
                    <a:lnTo>
                      <a:pt x="471170" y="57748"/>
                    </a:lnTo>
                    <a:lnTo>
                      <a:pt x="481012" y="50133"/>
                    </a:lnTo>
                    <a:lnTo>
                      <a:pt x="490537" y="43153"/>
                    </a:lnTo>
                    <a:lnTo>
                      <a:pt x="500697" y="36807"/>
                    </a:lnTo>
                    <a:lnTo>
                      <a:pt x="511492" y="30778"/>
                    </a:lnTo>
                    <a:lnTo>
                      <a:pt x="522287" y="25066"/>
                    </a:lnTo>
                    <a:lnTo>
                      <a:pt x="533717" y="19990"/>
                    </a:lnTo>
                    <a:lnTo>
                      <a:pt x="545147" y="15230"/>
                    </a:lnTo>
                    <a:lnTo>
                      <a:pt x="556895" y="11423"/>
                    </a:lnTo>
                    <a:lnTo>
                      <a:pt x="568960" y="8250"/>
                    </a:lnTo>
                    <a:lnTo>
                      <a:pt x="581025" y="5394"/>
                    </a:lnTo>
                    <a:lnTo>
                      <a:pt x="593407" y="2855"/>
                    </a:lnTo>
                    <a:lnTo>
                      <a:pt x="605790" y="1586"/>
                    </a:lnTo>
                    <a:lnTo>
                      <a:pt x="618807" y="317"/>
                    </a:lnTo>
                    <a:lnTo>
                      <a:pt x="6318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E46EE3E8-35A7-4539-B3E6-BD77BA2101AE}"/>
              </a:ext>
            </a:extLst>
          </p:cNvPr>
          <p:cNvGrpSpPr/>
          <p:nvPr/>
        </p:nvGrpSpPr>
        <p:grpSpPr>
          <a:xfrm>
            <a:off x="3936387" y="4124640"/>
            <a:ext cx="7020538" cy="939484"/>
            <a:chOff x="889302" y="824088"/>
            <a:chExt cx="7020538" cy="939484"/>
          </a:xfrm>
        </p:grpSpPr>
        <p:sp>
          <p:nvSpPr>
            <p:cNvPr id="66" name="圆角矩形 16">
              <a:extLst>
                <a:ext uri="{FF2B5EF4-FFF2-40B4-BE49-F238E27FC236}">
                  <a16:creationId xmlns:a16="http://schemas.microsoft.com/office/drawing/2014/main" id="{54BEC0D4-DE0B-408A-A898-D07A72EB8CE4}"/>
                </a:ext>
              </a:extLst>
            </p:cNvPr>
            <p:cNvSpPr/>
            <p:nvPr/>
          </p:nvSpPr>
          <p:spPr>
            <a:xfrm>
              <a:off x="1595004" y="1076976"/>
              <a:ext cx="6314836" cy="686596"/>
            </a:xfrm>
            <a:prstGeom prst="roundRect">
              <a:avLst>
                <a:gd name="adj" fmla="val 20450"/>
              </a:avLst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zh-CN" altLang="en-US" sz="2400" b="1" dirty="0">
                  <a:latin typeface="+mj-ea"/>
                  <a:ea typeface="+mj-ea"/>
                  <a:cs typeface="+mn-ea"/>
                  <a:sym typeface="+mn-lt"/>
                </a:rPr>
                <a:t>实施隔离教育，加强隔离病人的心理护理。</a:t>
              </a: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6AF64838-0851-4493-A694-D556D0688E9F}"/>
                </a:ext>
              </a:extLst>
            </p:cNvPr>
            <p:cNvSpPr/>
            <p:nvPr/>
          </p:nvSpPr>
          <p:spPr>
            <a:xfrm>
              <a:off x="1461619" y="824088"/>
              <a:ext cx="341216" cy="341216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50927" rIns="0" bIns="50927" anchor="ctr"/>
            <a:lstStyle/>
            <a:p>
              <a:pPr algn="ctr"/>
              <a:r>
                <a:rPr lang="en-US" altLang="zh-CN" dirty="0">
                  <a:solidFill>
                    <a:schemeClr val="accent1"/>
                  </a:solidFill>
                  <a:latin typeface="Impact" panose="020B0806030902050204" pitchFamily="34" charset="0"/>
                </a:rPr>
                <a:t>04</a:t>
              </a:r>
              <a:endParaRPr lang="zh-CN" altLang="en-US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9326AD36-6CD0-4808-9737-1E8DC22BBA6C}"/>
                </a:ext>
              </a:extLst>
            </p:cNvPr>
            <p:cNvGrpSpPr/>
            <p:nvPr/>
          </p:nvGrpSpPr>
          <p:grpSpPr>
            <a:xfrm>
              <a:off x="889302" y="1013141"/>
              <a:ext cx="705702" cy="702922"/>
              <a:chOff x="2935695" y="4513500"/>
              <a:chExt cx="1260000" cy="1260000"/>
            </a:xfrm>
          </p:grpSpPr>
          <p:sp>
            <p:nvSpPr>
              <p:cNvPr id="69" name="MH_Other_4">
                <a:extLst>
                  <a:ext uri="{FF2B5EF4-FFF2-40B4-BE49-F238E27FC236}">
                    <a16:creationId xmlns:a16="http://schemas.microsoft.com/office/drawing/2014/main" id="{B85D7EF3-E380-4935-94A7-22414AFE8D35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2935695" y="4513500"/>
                <a:ext cx="1260000" cy="126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MH_Other_5">
                <a:extLst>
                  <a:ext uri="{FF2B5EF4-FFF2-40B4-BE49-F238E27FC236}">
                    <a16:creationId xmlns:a16="http://schemas.microsoft.com/office/drawing/2014/main" id="{5395D4FF-4F8E-4692-BA4D-171F0AC68CE8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3112095" y="4689121"/>
                <a:ext cx="907200" cy="90875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2700"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KSO_Shape">
                <a:extLst>
                  <a:ext uri="{FF2B5EF4-FFF2-40B4-BE49-F238E27FC236}">
                    <a16:creationId xmlns:a16="http://schemas.microsoft.com/office/drawing/2014/main" id="{AF737C18-A436-41CA-A18E-CC1B72824728}"/>
                  </a:ext>
                </a:extLst>
              </p:cNvPr>
              <p:cNvSpPr/>
              <p:nvPr/>
            </p:nvSpPr>
            <p:spPr bwMode="auto">
              <a:xfrm>
                <a:off x="3386602" y="4905239"/>
                <a:ext cx="358186" cy="476522"/>
              </a:xfrm>
              <a:custGeom>
                <a:avLst/>
                <a:gdLst>
                  <a:gd name="T0" fmla="*/ 726440 w 1514475"/>
                  <a:gd name="T1" fmla="*/ 1745744 h 2014538"/>
                  <a:gd name="T2" fmla="*/ 775652 w 1514475"/>
                  <a:gd name="T3" fmla="*/ 1767032 h 2014538"/>
                  <a:gd name="T4" fmla="*/ 815340 w 1514475"/>
                  <a:gd name="T5" fmla="*/ 1756229 h 2014538"/>
                  <a:gd name="T6" fmla="*/ 839788 w 1514475"/>
                  <a:gd name="T7" fmla="*/ 1730176 h 2014538"/>
                  <a:gd name="T8" fmla="*/ 1031558 w 1514475"/>
                  <a:gd name="T9" fmla="*/ 1521114 h 2014538"/>
                  <a:gd name="T10" fmla="*/ 1066482 w 1514475"/>
                  <a:gd name="T11" fmla="*/ 1549391 h 2014538"/>
                  <a:gd name="T12" fmla="*/ 1514475 w 1514475"/>
                  <a:gd name="T13" fmla="*/ 1698403 h 2014538"/>
                  <a:gd name="T14" fmla="*/ 1490028 w 1514475"/>
                  <a:gd name="T15" fmla="*/ 1821362 h 2014538"/>
                  <a:gd name="T16" fmla="*/ 1422400 w 1514475"/>
                  <a:gd name="T17" fmla="*/ 1921763 h 2014538"/>
                  <a:gd name="T18" fmla="*/ 1321752 w 1514475"/>
                  <a:gd name="T19" fmla="*/ 1989438 h 2014538"/>
                  <a:gd name="T20" fmla="*/ 1198880 w 1514475"/>
                  <a:gd name="T21" fmla="*/ 2014538 h 2014538"/>
                  <a:gd name="T22" fmla="*/ 236855 w 1514475"/>
                  <a:gd name="T23" fmla="*/ 2004371 h 2014538"/>
                  <a:gd name="T24" fmla="*/ 127000 w 1514475"/>
                  <a:gd name="T25" fmla="*/ 1951629 h 2014538"/>
                  <a:gd name="T26" fmla="*/ 45720 w 1514475"/>
                  <a:gd name="T27" fmla="*/ 1862349 h 2014538"/>
                  <a:gd name="T28" fmla="*/ 3810 w 1514475"/>
                  <a:gd name="T29" fmla="*/ 1746380 h 2014538"/>
                  <a:gd name="T30" fmla="*/ 373698 w 1514475"/>
                  <a:gd name="T31" fmla="*/ 1558287 h 2014538"/>
                  <a:gd name="T32" fmla="*/ 414338 w 1514475"/>
                  <a:gd name="T33" fmla="*/ 1542719 h 2014538"/>
                  <a:gd name="T34" fmla="*/ 438468 w 1514475"/>
                  <a:gd name="T35" fmla="*/ 1505545 h 2014538"/>
                  <a:gd name="T36" fmla="*/ 254000 w 1514475"/>
                  <a:gd name="T37" fmla="*/ 342265 h 2014538"/>
                  <a:gd name="T38" fmla="*/ 290830 w 1514475"/>
                  <a:gd name="T39" fmla="*/ 460375 h 2014538"/>
                  <a:gd name="T40" fmla="*/ 367348 w 1514475"/>
                  <a:gd name="T41" fmla="*/ 553085 h 2014538"/>
                  <a:gd name="T42" fmla="*/ 474345 w 1514475"/>
                  <a:gd name="T43" fmla="*/ 611188 h 2014538"/>
                  <a:gd name="T44" fmla="*/ 962978 w 1514475"/>
                  <a:gd name="T45" fmla="*/ 625158 h 2014538"/>
                  <a:gd name="T46" fmla="*/ 1083628 w 1514475"/>
                  <a:gd name="T47" fmla="*/ 594043 h 2014538"/>
                  <a:gd name="T48" fmla="*/ 1180148 w 1514475"/>
                  <a:gd name="T49" fmla="*/ 522288 h 2014538"/>
                  <a:gd name="T50" fmla="*/ 1243330 w 1514475"/>
                  <a:gd name="T51" fmla="*/ 418465 h 2014538"/>
                  <a:gd name="T52" fmla="*/ 1261745 w 1514475"/>
                  <a:gd name="T53" fmla="*/ 295275 h 2014538"/>
                  <a:gd name="T54" fmla="*/ 1322705 w 1514475"/>
                  <a:gd name="T55" fmla="*/ 272098 h 2014538"/>
                  <a:gd name="T56" fmla="*/ 1412875 w 1514475"/>
                  <a:gd name="T57" fmla="*/ 330518 h 2014538"/>
                  <a:gd name="T58" fmla="*/ 1478280 w 1514475"/>
                  <a:gd name="T59" fmla="*/ 415290 h 2014538"/>
                  <a:gd name="T60" fmla="*/ 1511618 w 1514475"/>
                  <a:gd name="T61" fmla="*/ 519748 h 2014538"/>
                  <a:gd name="T62" fmla="*/ 1011872 w 1514475"/>
                  <a:gd name="T63" fmla="*/ 1145541 h 2014538"/>
                  <a:gd name="T64" fmla="*/ 983615 w 1514475"/>
                  <a:gd name="T65" fmla="*/ 1109345 h 2014538"/>
                  <a:gd name="T66" fmla="*/ 933768 w 1514475"/>
                  <a:gd name="T67" fmla="*/ 1100773 h 2014538"/>
                  <a:gd name="T68" fmla="*/ 889000 w 1514475"/>
                  <a:gd name="T69" fmla="*/ 1130618 h 2014538"/>
                  <a:gd name="T70" fmla="*/ 685165 w 1514475"/>
                  <a:gd name="T71" fmla="*/ 818515 h 2014538"/>
                  <a:gd name="T72" fmla="*/ 641032 w 1514475"/>
                  <a:gd name="T73" fmla="*/ 788353 h 2014538"/>
                  <a:gd name="T74" fmla="*/ 593725 w 1514475"/>
                  <a:gd name="T75" fmla="*/ 794068 h 2014538"/>
                  <a:gd name="T76" fmla="*/ 565468 w 1514475"/>
                  <a:gd name="T77" fmla="*/ 819785 h 2014538"/>
                  <a:gd name="T78" fmla="*/ 0 w 1514475"/>
                  <a:gd name="T79" fmla="*/ 562610 h 2014538"/>
                  <a:gd name="T80" fmla="*/ 19685 w 1514475"/>
                  <a:gd name="T81" fmla="*/ 452438 h 2014538"/>
                  <a:gd name="T82" fmla="*/ 73978 w 1514475"/>
                  <a:gd name="T83" fmla="*/ 359410 h 2014538"/>
                  <a:gd name="T84" fmla="*/ 155892 w 1514475"/>
                  <a:gd name="T85" fmla="*/ 290513 h 2014538"/>
                  <a:gd name="T86" fmla="*/ 258128 w 1514475"/>
                  <a:gd name="T87" fmla="*/ 252413 h 2014538"/>
                  <a:gd name="T88" fmla="*/ 959167 w 1514475"/>
                  <a:gd name="T89" fmla="*/ 11423 h 2014538"/>
                  <a:gd name="T90" fmla="*/ 1044575 w 1514475"/>
                  <a:gd name="T91" fmla="*/ 57748 h 2014538"/>
                  <a:gd name="T92" fmla="*/ 1105852 w 1514475"/>
                  <a:gd name="T93" fmla="*/ 132314 h 2014538"/>
                  <a:gd name="T94" fmla="*/ 1135062 w 1514475"/>
                  <a:gd name="T95" fmla="*/ 226870 h 2014538"/>
                  <a:gd name="T96" fmla="*/ 1125220 w 1514475"/>
                  <a:gd name="T97" fmla="*/ 327454 h 2014538"/>
                  <a:gd name="T98" fmla="*/ 1078865 w 1514475"/>
                  <a:gd name="T99" fmla="*/ 412808 h 2014538"/>
                  <a:gd name="T100" fmla="*/ 1004570 w 1514475"/>
                  <a:gd name="T101" fmla="*/ 474047 h 2014538"/>
                  <a:gd name="T102" fmla="*/ 909955 w 1514475"/>
                  <a:gd name="T103" fmla="*/ 503238 h 2014538"/>
                  <a:gd name="T104" fmla="*/ 568960 w 1514475"/>
                  <a:gd name="T105" fmla="*/ 496892 h 2014538"/>
                  <a:gd name="T106" fmla="*/ 481012 w 1514475"/>
                  <a:gd name="T107" fmla="*/ 454691 h 2014538"/>
                  <a:gd name="T108" fmla="*/ 415607 w 1514475"/>
                  <a:gd name="T109" fmla="*/ 383299 h 2014538"/>
                  <a:gd name="T110" fmla="*/ 382270 w 1514475"/>
                  <a:gd name="T111" fmla="*/ 290964 h 2014538"/>
                  <a:gd name="T112" fmla="*/ 387350 w 1514475"/>
                  <a:gd name="T113" fmla="*/ 189428 h 2014538"/>
                  <a:gd name="T114" fmla="*/ 429577 w 1514475"/>
                  <a:gd name="T115" fmla="*/ 101536 h 2014538"/>
                  <a:gd name="T116" fmla="*/ 500697 w 1514475"/>
                  <a:gd name="T117" fmla="*/ 36807 h 2014538"/>
                  <a:gd name="T118" fmla="*/ 593407 w 1514475"/>
                  <a:gd name="T119" fmla="*/ 2855 h 2014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14475" h="2014538">
                    <a:moveTo>
                      <a:pt x="599122" y="1111250"/>
                    </a:moveTo>
                    <a:lnTo>
                      <a:pt x="707390" y="1708570"/>
                    </a:lnTo>
                    <a:lnTo>
                      <a:pt x="708978" y="1715878"/>
                    </a:lnTo>
                    <a:lnTo>
                      <a:pt x="711518" y="1722550"/>
                    </a:lnTo>
                    <a:lnTo>
                      <a:pt x="714375" y="1728905"/>
                    </a:lnTo>
                    <a:lnTo>
                      <a:pt x="717868" y="1734942"/>
                    </a:lnTo>
                    <a:lnTo>
                      <a:pt x="721678" y="1740661"/>
                    </a:lnTo>
                    <a:lnTo>
                      <a:pt x="726440" y="1745744"/>
                    </a:lnTo>
                    <a:lnTo>
                      <a:pt x="731202" y="1750510"/>
                    </a:lnTo>
                    <a:lnTo>
                      <a:pt x="736600" y="1754640"/>
                    </a:lnTo>
                    <a:lnTo>
                      <a:pt x="742315" y="1758135"/>
                    </a:lnTo>
                    <a:lnTo>
                      <a:pt x="748665" y="1760995"/>
                    </a:lnTo>
                    <a:lnTo>
                      <a:pt x="755332" y="1763537"/>
                    </a:lnTo>
                    <a:lnTo>
                      <a:pt x="761682" y="1765443"/>
                    </a:lnTo>
                    <a:lnTo>
                      <a:pt x="768350" y="1766714"/>
                    </a:lnTo>
                    <a:lnTo>
                      <a:pt x="775652" y="1767032"/>
                    </a:lnTo>
                    <a:lnTo>
                      <a:pt x="782638" y="1767032"/>
                    </a:lnTo>
                    <a:lnTo>
                      <a:pt x="789622" y="1766078"/>
                    </a:lnTo>
                    <a:lnTo>
                      <a:pt x="794385" y="1765125"/>
                    </a:lnTo>
                    <a:lnTo>
                      <a:pt x="799148" y="1763854"/>
                    </a:lnTo>
                    <a:lnTo>
                      <a:pt x="803275" y="1762266"/>
                    </a:lnTo>
                    <a:lnTo>
                      <a:pt x="807720" y="1760359"/>
                    </a:lnTo>
                    <a:lnTo>
                      <a:pt x="811848" y="1758135"/>
                    </a:lnTo>
                    <a:lnTo>
                      <a:pt x="815340" y="1756229"/>
                    </a:lnTo>
                    <a:lnTo>
                      <a:pt x="819468" y="1753687"/>
                    </a:lnTo>
                    <a:lnTo>
                      <a:pt x="822960" y="1750828"/>
                    </a:lnTo>
                    <a:lnTo>
                      <a:pt x="826135" y="1747650"/>
                    </a:lnTo>
                    <a:lnTo>
                      <a:pt x="829310" y="1744473"/>
                    </a:lnTo>
                    <a:lnTo>
                      <a:pt x="832168" y="1740978"/>
                    </a:lnTo>
                    <a:lnTo>
                      <a:pt x="835025" y="1737483"/>
                    </a:lnTo>
                    <a:lnTo>
                      <a:pt x="837565" y="1733988"/>
                    </a:lnTo>
                    <a:lnTo>
                      <a:pt x="839788" y="1730176"/>
                    </a:lnTo>
                    <a:lnTo>
                      <a:pt x="841692" y="1726045"/>
                    </a:lnTo>
                    <a:lnTo>
                      <a:pt x="843598" y="1721915"/>
                    </a:lnTo>
                    <a:lnTo>
                      <a:pt x="845820" y="1713972"/>
                    </a:lnTo>
                    <a:lnTo>
                      <a:pt x="958532" y="1366065"/>
                    </a:lnTo>
                    <a:lnTo>
                      <a:pt x="1024255" y="1505227"/>
                    </a:lnTo>
                    <a:lnTo>
                      <a:pt x="1026160" y="1510946"/>
                    </a:lnTo>
                    <a:lnTo>
                      <a:pt x="1028700" y="1516348"/>
                    </a:lnTo>
                    <a:lnTo>
                      <a:pt x="1031558" y="1521114"/>
                    </a:lnTo>
                    <a:lnTo>
                      <a:pt x="1034732" y="1525879"/>
                    </a:lnTo>
                    <a:lnTo>
                      <a:pt x="1038860" y="1530645"/>
                    </a:lnTo>
                    <a:lnTo>
                      <a:pt x="1042670" y="1534458"/>
                    </a:lnTo>
                    <a:lnTo>
                      <a:pt x="1046798" y="1537953"/>
                    </a:lnTo>
                    <a:lnTo>
                      <a:pt x="1051560" y="1541448"/>
                    </a:lnTo>
                    <a:lnTo>
                      <a:pt x="1056322" y="1544307"/>
                    </a:lnTo>
                    <a:lnTo>
                      <a:pt x="1061085" y="1547167"/>
                    </a:lnTo>
                    <a:lnTo>
                      <a:pt x="1066482" y="1549391"/>
                    </a:lnTo>
                    <a:lnTo>
                      <a:pt x="1071880" y="1551297"/>
                    </a:lnTo>
                    <a:lnTo>
                      <a:pt x="1077278" y="1552568"/>
                    </a:lnTo>
                    <a:lnTo>
                      <a:pt x="1082992" y="1553204"/>
                    </a:lnTo>
                    <a:lnTo>
                      <a:pt x="1088708" y="1554157"/>
                    </a:lnTo>
                    <a:lnTo>
                      <a:pt x="1094422" y="1554157"/>
                    </a:lnTo>
                    <a:lnTo>
                      <a:pt x="1096328" y="1554157"/>
                    </a:lnTo>
                    <a:lnTo>
                      <a:pt x="1514475" y="1552568"/>
                    </a:lnTo>
                    <a:lnTo>
                      <a:pt x="1514475" y="1698403"/>
                    </a:lnTo>
                    <a:lnTo>
                      <a:pt x="1514158" y="1714607"/>
                    </a:lnTo>
                    <a:lnTo>
                      <a:pt x="1513205" y="1730811"/>
                    </a:lnTo>
                    <a:lnTo>
                      <a:pt x="1510982" y="1746380"/>
                    </a:lnTo>
                    <a:lnTo>
                      <a:pt x="1508125" y="1762266"/>
                    </a:lnTo>
                    <a:lnTo>
                      <a:pt x="1504632" y="1777516"/>
                    </a:lnTo>
                    <a:lnTo>
                      <a:pt x="1500188" y="1792449"/>
                    </a:lnTo>
                    <a:lnTo>
                      <a:pt x="1495425" y="1807065"/>
                    </a:lnTo>
                    <a:lnTo>
                      <a:pt x="1490028" y="1821362"/>
                    </a:lnTo>
                    <a:lnTo>
                      <a:pt x="1483678" y="1835660"/>
                    </a:lnTo>
                    <a:lnTo>
                      <a:pt x="1476375" y="1849004"/>
                    </a:lnTo>
                    <a:lnTo>
                      <a:pt x="1469072" y="1862349"/>
                    </a:lnTo>
                    <a:lnTo>
                      <a:pt x="1460818" y="1875058"/>
                    </a:lnTo>
                    <a:lnTo>
                      <a:pt x="1451928" y="1887767"/>
                    </a:lnTo>
                    <a:lnTo>
                      <a:pt x="1442720" y="1899522"/>
                    </a:lnTo>
                    <a:lnTo>
                      <a:pt x="1432560" y="1910643"/>
                    </a:lnTo>
                    <a:lnTo>
                      <a:pt x="1422400" y="1921763"/>
                    </a:lnTo>
                    <a:lnTo>
                      <a:pt x="1411288" y="1932248"/>
                    </a:lnTo>
                    <a:lnTo>
                      <a:pt x="1399858" y="1942097"/>
                    </a:lnTo>
                    <a:lnTo>
                      <a:pt x="1387792" y="1951629"/>
                    </a:lnTo>
                    <a:lnTo>
                      <a:pt x="1375728" y="1960207"/>
                    </a:lnTo>
                    <a:lnTo>
                      <a:pt x="1362710" y="1968468"/>
                    </a:lnTo>
                    <a:lnTo>
                      <a:pt x="1349692" y="1976411"/>
                    </a:lnTo>
                    <a:lnTo>
                      <a:pt x="1335722" y="1983084"/>
                    </a:lnTo>
                    <a:lnTo>
                      <a:pt x="1321752" y="1989438"/>
                    </a:lnTo>
                    <a:lnTo>
                      <a:pt x="1307782" y="1995157"/>
                    </a:lnTo>
                    <a:lnTo>
                      <a:pt x="1293178" y="2000241"/>
                    </a:lnTo>
                    <a:lnTo>
                      <a:pt x="1277938" y="2004371"/>
                    </a:lnTo>
                    <a:lnTo>
                      <a:pt x="1262698" y="2008184"/>
                    </a:lnTo>
                    <a:lnTo>
                      <a:pt x="1247140" y="2010726"/>
                    </a:lnTo>
                    <a:lnTo>
                      <a:pt x="1231582" y="2012632"/>
                    </a:lnTo>
                    <a:lnTo>
                      <a:pt x="1215390" y="2014220"/>
                    </a:lnTo>
                    <a:lnTo>
                      <a:pt x="1198880" y="2014538"/>
                    </a:lnTo>
                    <a:lnTo>
                      <a:pt x="1155700" y="2014538"/>
                    </a:lnTo>
                    <a:lnTo>
                      <a:pt x="359092" y="2014538"/>
                    </a:lnTo>
                    <a:lnTo>
                      <a:pt x="315595" y="2014538"/>
                    </a:lnTo>
                    <a:lnTo>
                      <a:pt x="299720" y="2014220"/>
                    </a:lnTo>
                    <a:lnTo>
                      <a:pt x="283528" y="2012632"/>
                    </a:lnTo>
                    <a:lnTo>
                      <a:pt x="267652" y="2010726"/>
                    </a:lnTo>
                    <a:lnTo>
                      <a:pt x="251778" y="2008184"/>
                    </a:lnTo>
                    <a:lnTo>
                      <a:pt x="236855" y="2004371"/>
                    </a:lnTo>
                    <a:lnTo>
                      <a:pt x="221932" y="2000241"/>
                    </a:lnTo>
                    <a:lnTo>
                      <a:pt x="207010" y="1995157"/>
                    </a:lnTo>
                    <a:lnTo>
                      <a:pt x="192722" y="1989438"/>
                    </a:lnTo>
                    <a:lnTo>
                      <a:pt x="179070" y="1983084"/>
                    </a:lnTo>
                    <a:lnTo>
                      <a:pt x="165418" y="1976411"/>
                    </a:lnTo>
                    <a:lnTo>
                      <a:pt x="151765" y="1968468"/>
                    </a:lnTo>
                    <a:lnTo>
                      <a:pt x="139382" y="1960207"/>
                    </a:lnTo>
                    <a:lnTo>
                      <a:pt x="127000" y="1951629"/>
                    </a:lnTo>
                    <a:lnTo>
                      <a:pt x="114935" y="1942097"/>
                    </a:lnTo>
                    <a:lnTo>
                      <a:pt x="103505" y="1932248"/>
                    </a:lnTo>
                    <a:lnTo>
                      <a:pt x="92392" y="1921763"/>
                    </a:lnTo>
                    <a:lnTo>
                      <a:pt x="81915" y="1910643"/>
                    </a:lnTo>
                    <a:lnTo>
                      <a:pt x="72072" y="1899522"/>
                    </a:lnTo>
                    <a:lnTo>
                      <a:pt x="62865" y="1887767"/>
                    </a:lnTo>
                    <a:lnTo>
                      <a:pt x="53975" y="1875058"/>
                    </a:lnTo>
                    <a:lnTo>
                      <a:pt x="45720" y="1862349"/>
                    </a:lnTo>
                    <a:lnTo>
                      <a:pt x="38100" y="1849004"/>
                    </a:lnTo>
                    <a:lnTo>
                      <a:pt x="31115" y="1835660"/>
                    </a:lnTo>
                    <a:lnTo>
                      <a:pt x="24765" y="1821362"/>
                    </a:lnTo>
                    <a:lnTo>
                      <a:pt x="19368" y="1807065"/>
                    </a:lnTo>
                    <a:lnTo>
                      <a:pt x="14288" y="1792449"/>
                    </a:lnTo>
                    <a:lnTo>
                      <a:pt x="10160" y="1777516"/>
                    </a:lnTo>
                    <a:lnTo>
                      <a:pt x="6668" y="1762266"/>
                    </a:lnTo>
                    <a:lnTo>
                      <a:pt x="3810" y="1746380"/>
                    </a:lnTo>
                    <a:lnTo>
                      <a:pt x="1588" y="1730811"/>
                    </a:lnTo>
                    <a:lnTo>
                      <a:pt x="318" y="1714607"/>
                    </a:lnTo>
                    <a:lnTo>
                      <a:pt x="0" y="1698403"/>
                    </a:lnTo>
                    <a:lnTo>
                      <a:pt x="0" y="1556063"/>
                    </a:lnTo>
                    <a:lnTo>
                      <a:pt x="126048" y="1556063"/>
                    </a:lnTo>
                    <a:lnTo>
                      <a:pt x="360680" y="1557970"/>
                    </a:lnTo>
                    <a:lnTo>
                      <a:pt x="367030" y="1558605"/>
                    </a:lnTo>
                    <a:lnTo>
                      <a:pt x="373698" y="1558287"/>
                    </a:lnTo>
                    <a:lnTo>
                      <a:pt x="380048" y="1557652"/>
                    </a:lnTo>
                    <a:lnTo>
                      <a:pt x="386715" y="1556381"/>
                    </a:lnTo>
                    <a:lnTo>
                      <a:pt x="392748" y="1554792"/>
                    </a:lnTo>
                    <a:lnTo>
                      <a:pt x="398780" y="1552250"/>
                    </a:lnTo>
                    <a:lnTo>
                      <a:pt x="404495" y="1549391"/>
                    </a:lnTo>
                    <a:lnTo>
                      <a:pt x="410210" y="1546214"/>
                    </a:lnTo>
                    <a:lnTo>
                      <a:pt x="411162" y="1544625"/>
                    </a:lnTo>
                    <a:lnTo>
                      <a:pt x="414338" y="1542719"/>
                    </a:lnTo>
                    <a:lnTo>
                      <a:pt x="418782" y="1538588"/>
                    </a:lnTo>
                    <a:lnTo>
                      <a:pt x="422592" y="1534776"/>
                    </a:lnTo>
                    <a:lnTo>
                      <a:pt x="426085" y="1530645"/>
                    </a:lnTo>
                    <a:lnTo>
                      <a:pt x="429578" y="1526197"/>
                    </a:lnTo>
                    <a:lnTo>
                      <a:pt x="432435" y="1521114"/>
                    </a:lnTo>
                    <a:lnTo>
                      <a:pt x="434975" y="1516348"/>
                    </a:lnTo>
                    <a:lnTo>
                      <a:pt x="437198" y="1511264"/>
                    </a:lnTo>
                    <a:lnTo>
                      <a:pt x="438468" y="1505545"/>
                    </a:lnTo>
                    <a:lnTo>
                      <a:pt x="599122" y="1111250"/>
                    </a:lnTo>
                    <a:close/>
                    <a:moveTo>
                      <a:pt x="258128" y="252413"/>
                    </a:moveTo>
                    <a:lnTo>
                      <a:pt x="255905" y="266383"/>
                    </a:lnTo>
                    <a:lnTo>
                      <a:pt x="254000" y="280670"/>
                    </a:lnTo>
                    <a:lnTo>
                      <a:pt x="253048" y="295275"/>
                    </a:lnTo>
                    <a:lnTo>
                      <a:pt x="252730" y="309880"/>
                    </a:lnTo>
                    <a:lnTo>
                      <a:pt x="253048" y="326390"/>
                    </a:lnTo>
                    <a:lnTo>
                      <a:pt x="254000" y="342265"/>
                    </a:lnTo>
                    <a:lnTo>
                      <a:pt x="256222" y="358140"/>
                    </a:lnTo>
                    <a:lnTo>
                      <a:pt x="259080" y="373698"/>
                    </a:lnTo>
                    <a:lnTo>
                      <a:pt x="262572" y="388620"/>
                    </a:lnTo>
                    <a:lnTo>
                      <a:pt x="267018" y="403543"/>
                    </a:lnTo>
                    <a:lnTo>
                      <a:pt x="271462" y="418465"/>
                    </a:lnTo>
                    <a:lnTo>
                      <a:pt x="277178" y="432753"/>
                    </a:lnTo>
                    <a:lnTo>
                      <a:pt x="283528" y="446723"/>
                    </a:lnTo>
                    <a:lnTo>
                      <a:pt x="290830" y="460375"/>
                    </a:lnTo>
                    <a:lnTo>
                      <a:pt x="298132" y="473393"/>
                    </a:lnTo>
                    <a:lnTo>
                      <a:pt x="306388" y="486410"/>
                    </a:lnTo>
                    <a:lnTo>
                      <a:pt x="315278" y="498793"/>
                    </a:lnTo>
                    <a:lnTo>
                      <a:pt x="324485" y="510540"/>
                    </a:lnTo>
                    <a:lnTo>
                      <a:pt x="334645" y="522288"/>
                    </a:lnTo>
                    <a:lnTo>
                      <a:pt x="344805" y="533083"/>
                    </a:lnTo>
                    <a:lnTo>
                      <a:pt x="355918" y="543560"/>
                    </a:lnTo>
                    <a:lnTo>
                      <a:pt x="367348" y="553085"/>
                    </a:lnTo>
                    <a:lnTo>
                      <a:pt x="379095" y="562928"/>
                    </a:lnTo>
                    <a:lnTo>
                      <a:pt x="391478" y="571500"/>
                    </a:lnTo>
                    <a:lnTo>
                      <a:pt x="404495" y="579438"/>
                    </a:lnTo>
                    <a:lnTo>
                      <a:pt x="417512" y="587375"/>
                    </a:lnTo>
                    <a:lnTo>
                      <a:pt x="431165" y="594043"/>
                    </a:lnTo>
                    <a:lnTo>
                      <a:pt x="445452" y="600710"/>
                    </a:lnTo>
                    <a:lnTo>
                      <a:pt x="459740" y="606425"/>
                    </a:lnTo>
                    <a:lnTo>
                      <a:pt x="474345" y="611188"/>
                    </a:lnTo>
                    <a:lnTo>
                      <a:pt x="489268" y="615633"/>
                    </a:lnTo>
                    <a:lnTo>
                      <a:pt x="504508" y="619125"/>
                    </a:lnTo>
                    <a:lnTo>
                      <a:pt x="520065" y="621983"/>
                    </a:lnTo>
                    <a:lnTo>
                      <a:pt x="535940" y="623888"/>
                    </a:lnTo>
                    <a:lnTo>
                      <a:pt x="551815" y="625158"/>
                    </a:lnTo>
                    <a:lnTo>
                      <a:pt x="568008" y="625475"/>
                    </a:lnTo>
                    <a:lnTo>
                      <a:pt x="946785" y="625475"/>
                    </a:lnTo>
                    <a:lnTo>
                      <a:pt x="962978" y="625158"/>
                    </a:lnTo>
                    <a:lnTo>
                      <a:pt x="978852" y="623888"/>
                    </a:lnTo>
                    <a:lnTo>
                      <a:pt x="994410" y="621983"/>
                    </a:lnTo>
                    <a:lnTo>
                      <a:pt x="1010285" y="619125"/>
                    </a:lnTo>
                    <a:lnTo>
                      <a:pt x="1025525" y="615633"/>
                    </a:lnTo>
                    <a:lnTo>
                      <a:pt x="1040448" y="611188"/>
                    </a:lnTo>
                    <a:lnTo>
                      <a:pt x="1055052" y="606425"/>
                    </a:lnTo>
                    <a:lnTo>
                      <a:pt x="1069340" y="600710"/>
                    </a:lnTo>
                    <a:lnTo>
                      <a:pt x="1083628" y="594043"/>
                    </a:lnTo>
                    <a:lnTo>
                      <a:pt x="1097280" y="587375"/>
                    </a:lnTo>
                    <a:lnTo>
                      <a:pt x="1110298" y="579438"/>
                    </a:lnTo>
                    <a:lnTo>
                      <a:pt x="1122998" y="571500"/>
                    </a:lnTo>
                    <a:lnTo>
                      <a:pt x="1135698" y="562928"/>
                    </a:lnTo>
                    <a:lnTo>
                      <a:pt x="1147445" y="553085"/>
                    </a:lnTo>
                    <a:lnTo>
                      <a:pt x="1158875" y="543560"/>
                    </a:lnTo>
                    <a:lnTo>
                      <a:pt x="1169670" y="533083"/>
                    </a:lnTo>
                    <a:lnTo>
                      <a:pt x="1180148" y="522288"/>
                    </a:lnTo>
                    <a:lnTo>
                      <a:pt x="1189990" y="510540"/>
                    </a:lnTo>
                    <a:lnTo>
                      <a:pt x="1199515" y="498793"/>
                    </a:lnTo>
                    <a:lnTo>
                      <a:pt x="1208405" y="486410"/>
                    </a:lnTo>
                    <a:lnTo>
                      <a:pt x="1216342" y="473393"/>
                    </a:lnTo>
                    <a:lnTo>
                      <a:pt x="1223962" y="460375"/>
                    </a:lnTo>
                    <a:lnTo>
                      <a:pt x="1230948" y="446723"/>
                    </a:lnTo>
                    <a:lnTo>
                      <a:pt x="1237615" y="432753"/>
                    </a:lnTo>
                    <a:lnTo>
                      <a:pt x="1243330" y="418465"/>
                    </a:lnTo>
                    <a:lnTo>
                      <a:pt x="1248092" y="403543"/>
                    </a:lnTo>
                    <a:lnTo>
                      <a:pt x="1252220" y="388620"/>
                    </a:lnTo>
                    <a:lnTo>
                      <a:pt x="1255712" y="373698"/>
                    </a:lnTo>
                    <a:lnTo>
                      <a:pt x="1258570" y="358140"/>
                    </a:lnTo>
                    <a:lnTo>
                      <a:pt x="1260792" y="342265"/>
                    </a:lnTo>
                    <a:lnTo>
                      <a:pt x="1261745" y="326390"/>
                    </a:lnTo>
                    <a:lnTo>
                      <a:pt x="1262062" y="309880"/>
                    </a:lnTo>
                    <a:lnTo>
                      <a:pt x="1261745" y="295275"/>
                    </a:lnTo>
                    <a:lnTo>
                      <a:pt x="1260792" y="280670"/>
                    </a:lnTo>
                    <a:lnTo>
                      <a:pt x="1258888" y="266383"/>
                    </a:lnTo>
                    <a:lnTo>
                      <a:pt x="1256665" y="252413"/>
                    </a:lnTo>
                    <a:lnTo>
                      <a:pt x="1270318" y="255270"/>
                    </a:lnTo>
                    <a:lnTo>
                      <a:pt x="1283652" y="258763"/>
                    </a:lnTo>
                    <a:lnTo>
                      <a:pt x="1296988" y="262573"/>
                    </a:lnTo>
                    <a:lnTo>
                      <a:pt x="1309688" y="267335"/>
                    </a:lnTo>
                    <a:lnTo>
                      <a:pt x="1322705" y="272098"/>
                    </a:lnTo>
                    <a:lnTo>
                      <a:pt x="1335088" y="277813"/>
                    </a:lnTo>
                    <a:lnTo>
                      <a:pt x="1347152" y="283845"/>
                    </a:lnTo>
                    <a:lnTo>
                      <a:pt x="1358900" y="290513"/>
                    </a:lnTo>
                    <a:lnTo>
                      <a:pt x="1370330" y="297498"/>
                    </a:lnTo>
                    <a:lnTo>
                      <a:pt x="1381442" y="305435"/>
                    </a:lnTo>
                    <a:lnTo>
                      <a:pt x="1392555" y="313055"/>
                    </a:lnTo>
                    <a:lnTo>
                      <a:pt x="1402715" y="321628"/>
                    </a:lnTo>
                    <a:lnTo>
                      <a:pt x="1412875" y="330518"/>
                    </a:lnTo>
                    <a:lnTo>
                      <a:pt x="1422718" y="340043"/>
                    </a:lnTo>
                    <a:lnTo>
                      <a:pt x="1431925" y="349568"/>
                    </a:lnTo>
                    <a:lnTo>
                      <a:pt x="1440815" y="359410"/>
                    </a:lnTo>
                    <a:lnTo>
                      <a:pt x="1449070" y="370205"/>
                    </a:lnTo>
                    <a:lnTo>
                      <a:pt x="1457325" y="381000"/>
                    </a:lnTo>
                    <a:lnTo>
                      <a:pt x="1464628" y="391795"/>
                    </a:lnTo>
                    <a:lnTo>
                      <a:pt x="1471930" y="403543"/>
                    </a:lnTo>
                    <a:lnTo>
                      <a:pt x="1478280" y="415290"/>
                    </a:lnTo>
                    <a:lnTo>
                      <a:pt x="1484312" y="427355"/>
                    </a:lnTo>
                    <a:lnTo>
                      <a:pt x="1490028" y="440055"/>
                    </a:lnTo>
                    <a:lnTo>
                      <a:pt x="1495108" y="452438"/>
                    </a:lnTo>
                    <a:lnTo>
                      <a:pt x="1499552" y="465455"/>
                    </a:lnTo>
                    <a:lnTo>
                      <a:pt x="1503680" y="478790"/>
                    </a:lnTo>
                    <a:lnTo>
                      <a:pt x="1506855" y="492443"/>
                    </a:lnTo>
                    <a:lnTo>
                      <a:pt x="1509712" y="505778"/>
                    </a:lnTo>
                    <a:lnTo>
                      <a:pt x="1511618" y="519748"/>
                    </a:lnTo>
                    <a:lnTo>
                      <a:pt x="1513522" y="534035"/>
                    </a:lnTo>
                    <a:lnTo>
                      <a:pt x="1514158" y="548323"/>
                    </a:lnTo>
                    <a:lnTo>
                      <a:pt x="1514475" y="562610"/>
                    </a:lnTo>
                    <a:lnTo>
                      <a:pt x="1514475" y="947420"/>
                    </a:lnTo>
                    <a:lnTo>
                      <a:pt x="1514475" y="1415733"/>
                    </a:lnTo>
                    <a:lnTo>
                      <a:pt x="1136015" y="1417638"/>
                    </a:lnTo>
                    <a:lnTo>
                      <a:pt x="1019492" y="1162051"/>
                    </a:lnTo>
                    <a:lnTo>
                      <a:pt x="1011872" y="1145541"/>
                    </a:lnTo>
                    <a:lnTo>
                      <a:pt x="1007745" y="1136968"/>
                    </a:lnTo>
                    <a:lnTo>
                      <a:pt x="1002665" y="1129031"/>
                    </a:lnTo>
                    <a:lnTo>
                      <a:pt x="1000125" y="1125221"/>
                    </a:lnTo>
                    <a:lnTo>
                      <a:pt x="997268" y="1121728"/>
                    </a:lnTo>
                    <a:lnTo>
                      <a:pt x="994092" y="1118236"/>
                    </a:lnTo>
                    <a:lnTo>
                      <a:pt x="990918" y="1115061"/>
                    </a:lnTo>
                    <a:lnTo>
                      <a:pt x="987425" y="1111568"/>
                    </a:lnTo>
                    <a:lnTo>
                      <a:pt x="983615" y="1109345"/>
                    </a:lnTo>
                    <a:lnTo>
                      <a:pt x="979170" y="1106805"/>
                    </a:lnTo>
                    <a:lnTo>
                      <a:pt x="975042" y="1104583"/>
                    </a:lnTo>
                    <a:lnTo>
                      <a:pt x="967740" y="1102043"/>
                    </a:lnTo>
                    <a:lnTo>
                      <a:pt x="961072" y="1100773"/>
                    </a:lnTo>
                    <a:lnTo>
                      <a:pt x="954088" y="1099503"/>
                    </a:lnTo>
                    <a:lnTo>
                      <a:pt x="947102" y="1099185"/>
                    </a:lnTo>
                    <a:lnTo>
                      <a:pt x="940435" y="1099503"/>
                    </a:lnTo>
                    <a:lnTo>
                      <a:pt x="933768" y="1100773"/>
                    </a:lnTo>
                    <a:lnTo>
                      <a:pt x="926782" y="1102360"/>
                    </a:lnTo>
                    <a:lnTo>
                      <a:pt x="920432" y="1104583"/>
                    </a:lnTo>
                    <a:lnTo>
                      <a:pt x="914400" y="1107440"/>
                    </a:lnTo>
                    <a:lnTo>
                      <a:pt x="908368" y="1110933"/>
                    </a:lnTo>
                    <a:lnTo>
                      <a:pt x="902970" y="1115378"/>
                    </a:lnTo>
                    <a:lnTo>
                      <a:pt x="897890" y="1119506"/>
                    </a:lnTo>
                    <a:lnTo>
                      <a:pt x="893128" y="1124903"/>
                    </a:lnTo>
                    <a:lnTo>
                      <a:pt x="889000" y="1130618"/>
                    </a:lnTo>
                    <a:lnTo>
                      <a:pt x="885190" y="1136651"/>
                    </a:lnTo>
                    <a:lnTo>
                      <a:pt x="882332" y="1143001"/>
                    </a:lnTo>
                    <a:lnTo>
                      <a:pt x="796925" y="1405891"/>
                    </a:lnTo>
                    <a:lnTo>
                      <a:pt x="695325" y="844868"/>
                    </a:lnTo>
                    <a:lnTo>
                      <a:pt x="693738" y="837883"/>
                    </a:lnTo>
                    <a:lnTo>
                      <a:pt x="691515" y="830898"/>
                    </a:lnTo>
                    <a:lnTo>
                      <a:pt x="688658" y="824548"/>
                    </a:lnTo>
                    <a:lnTo>
                      <a:pt x="685165" y="818515"/>
                    </a:lnTo>
                    <a:lnTo>
                      <a:pt x="680720" y="813118"/>
                    </a:lnTo>
                    <a:lnTo>
                      <a:pt x="676592" y="808038"/>
                    </a:lnTo>
                    <a:lnTo>
                      <a:pt x="671512" y="803275"/>
                    </a:lnTo>
                    <a:lnTo>
                      <a:pt x="665798" y="799465"/>
                    </a:lnTo>
                    <a:lnTo>
                      <a:pt x="660082" y="795338"/>
                    </a:lnTo>
                    <a:lnTo>
                      <a:pt x="654050" y="792480"/>
                    </a:lnTo>
                    <a:lnTo>
                      <a:pt x="647700" y="789940"/>
                    </a:lnTo>
                    <a:lnTo>
                      <a:pt x="641032" y="788353"/>
                    </a:lnTo>
                    <a:lnTo>
                      <a:pt x="634048" y="786765"/>
                    </a:lnTo>
                    <a:lnTo>
                      <a:pt x="627380" y="786448"/>
                    </a:lnTo>
                    <a:lnTo>
                      <a:pt x="619760" y="786448"/>
                    </a:lnTo>
                    <a:lnTo>
                      <a:pt x="612775" y="787718"/>
                    </a:lnTo>
                    <a:lnTo>
                      <a:pt x="607695" y="788670"/>
                    </a:lnTo>
                    <a:lnTo>
                      <a:pt x="602615" y="789940"/>
                    </a:lnTo>
                    <a:lnTo>
                      <a:pt x="598170" y="791845"/>
                    </a:lnTo>
                    <a:lnTo>
                      <a:pt x="593725" y="794068"/>
                    </a:lnTo>
                    <a:lnTo>
                      <a:pt x="589598" y="796608"/>
                    </a:lnTo>
                    <a:lnTo>
                      <a:pt x="585470" y="798830"/>
                    </a:lnTo>
                    <a:lnTo>
                      <a:pt x="581342" y="801688"/>
                    </a:lnTo>
                    <a:lnTo>
                      <a:pt x="577850" y="805180"/>
                    </a:lnTo>
                    <a:lnTo>
                      <a:pt x="574358" y="808673"/>
                    </a:lnTo>
                    <a:lnTo>
                      <a:pt x="571182" y="812165"/>
                    </a:lnTo>
                    <a:lnTo>
                      <a:pt x="568325" y="815658"/>
                    </a:lnTo>
                    <a:lnTo>
                      <a:pt x="565468" y="819785"/>
                    </a:lnTo>
                    <a:lnTo>
                      <a:pt x="563245" y="823913"/>
                    </a:lnTo>
                    <a:lnTo>
                      <a:pt x="561022" y="828040"/>
                    </a:lnTo>
                    <a:lnTo>
                      <a:pt x="559118" y="832803"/>
                    </a:lnTo>
                    <a:lnTo>
                      <a:pt x="557530" y="837565"/>
                    </a:lnTo>
                    <a:lnTo>
                      <a:pt x="321945" y="1417638"/>
                    </a:lnTo>
                    <a:lnTo>
                      <a:pt x="0" y="1415733"/>
                    </a:lnTo>
                    <a:lnTo>
                      <a:pt x="0" y="947420"/>
                    </a:lnTo>
                    <a:lnTo>
                      <a:pt x="0" y="562610"/>
                    </a:lnTo>
                    <a:lnTo>
                      <a:pt x="318" y="548323"/>
                    </a:lnTo>
                    <a:lnTo>
                      <a:pt x="1270" y="534035"/>
                    </a:lnTo>
                    <a:lnTo>
                      <a:pt x="2858" y="519748"/>
                    </a:lnTo>
                    <a:lnTo>
                      <a:pt x="5080" y="505778"/>
                    </a:lnTo>
                    <a:lnTo>
                      <a:pt x="7938" y="492443"/>
                    </a:lnTo>
                    <a:lnTo>
                      <a:pt x="11112" y="478790"/>
                    </a:lnTo>
                    <a:lnTo>
                      <a:pt x="14922" y="465455"/>
                    </a:lnTo>
                    <a:lnTo>
                      <a:pt x="19685" y="452438"/>
                    </a:lnTo>
                    <a:lnTo>
                      <a:pt x="24765" y="440055"/>
                    </a:lnTo>
                    <a:lnTo>
                      <a:pt x="30480" y="427355"/>
                    </a:lnTo>
                    <a:lnTo>
                      <a:pt x="36512" y="415290"/>
                    </a:lnTo>
                    <a:lnTo>
                      <a:pt x="42862" y="403543"/>
                    </a:lnTo>
                    <a:lnTo>
                      <a:pt x="49848" y="391795"/>
                    </a:lnTo>
                    <a:lnTo>
                      <a:pt x="57468" y="381000"/>
                    </a:lnTo>
                    <a:lnTo>
                      <a:pt x="65722" y="370205"/>
                    </a:lnTo>
                    <a:lnTo>
                      <a:pt x="73978" y="359410"/>
                    </a:lnTo>
                    <a:lnTo>
                      <a:pt x="82868" y="349568"/>
                    </a:lnTo>
                    <a:lnTo>
                      <a:pt x="92075" y="340043"/>
                    </a:lnTo>
                    <a:lnTo>
                      <a:pt x="101918" y="330518"/>
                    </a:lnTo>
                    <a:lnTo>
                      <a:pt x="112078" y="321628"/>
                    </a:lnTo>
                    <a:lnTo>
                      <a:pt x="122238" y="313055"/>
                    </a:lnTo>
                    <a:lnTo>
                      <a:pt x="133350" y="305435"/>
                    </a:lnTo>
                    <a:lnTo>
                      <a:pt x="144462" y="297498"/>
                    </a:lnTo>
                    <a:lnTo>
                      <a:pt x="155892" y="290513"/>
                    </a:lnTo>
                    <a:lnTo>
                      <a:pt x="167640" y="283845"/>
                    </a:lnTo>
                    <a:lnTo>
                      <a:pt x="179705" y="277813"/>
                    </a:lnTo>
                    <a:lnTo>
                      <a:pt x="192088" y="272098"/>
                    </a:lnTo>
                    <a:lnTo>
                      <a:pt x="204788" y="267335"/>
                    </a:lnTo>
                    <a:lnTo>
                      <a:pt x="217805" y="262573"/>
                    </a:lnTo>
                    <a:lnTo>
                      <a:pt x="230822" y="258763"/>
                    </a:lnTo>
                    <a:lnTo>
                      <a:pt x="244475" y="255270"/>
                    </a:lnTo>
                    <a:lnTo>
                      <a:pt x="258128" y="252413"/>
                    </a:lnTo>
                    <a:close/>
                    <a:moveTo>
                      <a:pt x="631825" y="0"/>
                    </a:moveTo>
                    <a:lnTo>
                      <a:pt x="883920" y="0"/>
                    </a:lnTo>
                    <a:lnTo>
                      <a:pt x="897255" y="317"/>
                    </a:lnTo>
                    <a:lnTo>
                      <a:pt x="909955" y="1586"/>
                    </a:lnTo>
                    <a:lnTo>
                      <a:pt x="922655" y="2855"/>
                    </a:lnTo>
                    <a:lnTo>
                      <a:pt x="935037" y="5394"/>
                    </a:lnTo>
                    <a:lnTo>
                      <a:pt x="947102" y="8250"/>
                    </a:lnTo>
                    <a:lnTo>
                      <a:pt x="959167" y="11423"/>
                    </a:lnTo>
                    <a:lnTo>
                      <a:pt x="970915" y="15230"/>
                    </a:lnTo>
                    <a:lnTo>
                      <a:pt x="982345" y="19990"/>
                    </a:lnTo>
                    <a:lnTo>
                      <a:pt x="993775" y="25066"/>
                    </a:lnTo>
                    <a:lnTo>
                      <a:pt x="1004570" y="30778"/>
                    </a:lnTo>
                    <a:lnTo>
                      <a:pt x="1015047" y="36807"/>
                    </a:lnTo>
                    <a:lnTo>
                      <a:pt x="1025525" y="43153"/>
                    </a:lnTo>
                    <a:lnTo>
                      <a:pt x="1035050" y="50133"/>
                    </a:lnTo>
                    <a:lnTo>
                      <a:pt x="1044575" y="57748"/>
                    </a:lnTo>
                    <a:lnTo>
                      <a:pt x="1054100" y="65998"/>
                    </a:lnTo>
                    <a:lnTo>
                      <a:pt x="1062672" y="74248"/>
                    </a:lnTo>
                    <a:lnTo>
                      <a:pt x="1070927" y="83132"/>
                    </a:lnTo>
                    <a:lnTo>
                      <a:pt x="1078865" y="92017"/>
                    </a:lnTo>
                    <a:lnTo>
                      <a:pt x="1086485" y="101536"/>
                    </a:lnTo>
                    <a:lnTo>
                      <a:pt x="1093470" y="111372"/>
                    </a:lnTo>
                    <a:lnTo>
                      <a:pt x="1099820" y="121843"/>
                    </a:lnTo>
                    <a:lnTo>
                      <a:pt x="1105852" y="132314"/>
                    </a:lnTo>
                    <a:lnTo>
                      <a:pt x="1111568" y="143102"/>
                    </a:lnTo>
                    <a:lnTo>
                      <a:pt x="1116648" y="154208"/>
                    </a:lnTo>
                    <a:lnTo>
                      <a:pt x="1121410" y="165948"/>
                    </a:lnTo>
                    <a:lnTo>
                      <a:pt x="1125220" y="177688"/>
                    </a:lnTo>
                    <a:lnTo>
                      <a:pt x="1128712" y="189428"/>
                    </a:lnTo>
                    <a:lnTo>
                      <a:pt x="1131252" y="201803"/>
                    </a:lnTo>
                    <a:lnTo>
                      <a:pt x="1133792" y="213860"/>
                    </a:lnTo>
                    <a:lnTo>
                      <a:pt x="1135062" y="226870"/>
                    </a:lnTo>
                    <a:lnTo>
                      <a:pt x="1136332" y="239562"/>
                    </a:lnTo>
                    <a:lnTo>
                      <a:pt x="1136650" y="252571"/>
                    </a:lnTo>
                    <a:lnTo>
                      <a:pt x="1136332" y="265580"/>
                    </a:lnTo>
                    <a:lnTo>
                      <a:pt x="1135062" y="278272"/>
                    </a:lnTo>
                    <a:lnTo>
                      <a:pt x="1133792" y="290964"/>
                    </a:lnTo>
                    <a:lnTo>
                      <a:pt x="1131252" y="303339"/>
                    </a:lnTo>
                    <a:lnTo>
                      <a:pt x="1128712" y="315396"/>
                    </a:lnTo>
                    <a:lnTo>
                      <a:pt x="1125220" y="327454"/>
                    </a:lnTo>
                    <a:lnTo>
                      <a:pt x="1121410" y="339194"/>
                    </a:lnTo>
                    <a:lnTo>
                      <a:pt x="1116648" y="350617"/>
                    </a:lnTo>
                    <a:lnTo>
                      <a:pt x="1111568" y="361722"/>
                    </a:lnTo>
                    <a:lnTo>
                      <a:pt x="1105852" y="372828"/>
                    </a:lnTo>
                    <a:lnTo>
                      <a:pt x="1099820" y="383299"/>
                    </a:lnTo>
                    <a:lnTo>
                      <a:pt x="1093470" y="393452"/>
                    </a:lnTo>
                    <a:lnTo>
                      <a:pt x="1086485" y="403289"/>
                    </a:lnTo>
                    <a:lnTo>
                      <a:pt x="1078865" y="412808"/>
                    </a:lnTo>
                    <a:lnTo>
                      <a:pt x="1070927" y="422327"/>
                    </a:lnTo>
                    <a:lnTo>
                      <a:pt x="1062672" y="430894"/>
                    </a:lnTo>
                    <a:lnTo>
                      <a:pt x="1054100" y="439144"/>
                    </a:lnTo>
                    <a:lnTo>
                      <a:pt x="1044575" y="447076"/>
                    </a:lnTo>
                    <a:lnTo>
                      <a:pt x="1035050" y="454691"/>
                    </a:lnTo>
                    <a:lnTo>
                      <a:pt x="1025525" y="461672"/>
                    </a:lnTo>
                    <a:lnTo>
                      <a:pt x="1015047" y="468018"/>
                    </a:lnTo>
                    <a:lnTo>
                      <a:pt x="1004570" y="474047"/>
                    </a:lnTo>
                    <a:lnTo>
                      <a:pt x="993775" y="479758"/>
                    </a:lnTo>
                    <a:lnTo>
                      <a:pt x="982345" y="484835"/>
                    </a:lnTo>
                    <a:lnTo>
                      <a:pt x="970915" y="489594"/>
                    </a:lnTo>
                    <a:lnTo>
                      <a:pt x="959167" y="493402"/>
                    </a:lnTo>
                    <a:lnTo>
                      <a:pt x="947102" y="496892"/>
                    </a:lnTo>
                    <a:lnTo>
                      <a:pt x="935037" y="499748"/>
                    </a:lnTo>
                    <a:lnTo>
                      <a:pt x="922655" y="501969"/>
                    </a:lnTo>
                    <a:lnTo>
                      <a:pt x="909955" y="503238"/>
                    </a:lnTo>
                    <a:lnTo>
                      <a:pt x="897255" y="504507"/>
                    </a:lnTo>
                    <a:lnTo>
                      <a:pt x="883920" y="504825"/>
                    </a:lnTo>
                    <a:lnTo>
                      <a:pt x="631825" y="504825"/>
                    </a:lnTo>
                    <a:lnTo>
                      <a:pt x="618807" y="504507"/>
                    </a:lnTo>
                    <a:lnTo>
                      <a:pt x="605790" y="503238"/>
                    </a:lnTo>
                    <a:lnTo>
                      <a:pt x="593407" y="501969"/>
                    </a:lnTo>
                    <a:lnTo>
                      <a:pt x="581025" y="499748"/>
                    </a:lnTo>
                    <a:lnTo>
                      <a:pt x="568960" y="496892"/>
                    </a:lnTo>
                    <a:lnTo>
                      <a:pt x="556895" y="493402"/>
                    </a:lnTo>
                    <a:lnTo>
                      <a:pt x="545147" y="489594"/>
                    </a:lnTo>
                    <a:lnTo>
                      <a:pt x="533717" y="484835"/>
                    </a:lnTo>
                    <a:lnTo>
                      <a:pt x="522287" y="479758"/>
                    </a:lnTo>
                    <a:lnTo>
                      <a:pt x="511492" y="474047"/>
                    </a:lnTo>
                    <a:lnTo>
                      <a:pt x="500697" y="468018"/>
                    </a:lnTo>
                    <a:lnTo>
                      <a:pt x="490537" y="461672"/>
                    </a:lnTo>
                    <a:lnTo>
                      <a:pt x="481012" y="454691"/>
                    </a:lnTo>
                    <a:lnTo>
                      <a:pt x="471170" y="447076"/>
                    </a:lnTo>
                    <a:lnTo>
                      <a:pt x="461962" y="439144"/>
                    </a:lnTo>
                    <a:lnTo>
                      <a:pt x="453072" y="430894"/>
                    </a:lnTo>
                    <a:lnTo>
                      <a:pt x="444817" y="422327"/>
                    </a:lnTo>
                    <a:lnTo>
                      <a:pt x="437197" y="412808"/>
                    </a:lnTo>
                    <a:lnTo>
                      <a:pt x="429577" y="403289"/>
                    </a:lnTo>
                    <a:lnTo>
                      <a:pt x="422592" y="393452"/>
                    </a:lnTo>
                    <a:lnTo>
                      <a:pt x="415607" y="383299"/>
                    </a:lnTo>
                    <a:lnTo>
                      <a:pt x="409575" y="372828"/>
                    </a:lnTo>
                    <a:lnTo>
                      <a:pt x="404177" y="361722"/>
                    </a:lnTo>
                    <a:lnTo>
                      <a:pt x="399415" y="350617"/>
                    </a:lnTo>
                    <a:lnTo>
                      <a:pt x="394652" y="339194"/>
                    </a:lnTo>
                    <a:lnTo>
                      <a:pt x="390842" y="327454"/>
                    </a:lnTo>
                    <a:lnTo>
                      <a:pt x="387350" y="315396"/>
                    </a:lnTo>
                    <a:lnTo>
                      <a:pt x="384492" y="303339"/>
                    </a:lnTo>
                    <a:lnTo>
                      <a:pt x="382270" y="290964"/>
                    </a:lnTo>
                    <a:lnTo>
                      <a:pt x="380682" y="278272"/>
                    </a:lnTo>
                    <a:lnTo>
                      <a:pt x="379730" y="265580"/>
                    </a:lnTo>
                    <a:lnTo>
                      <a:pt x="379412" y="252571"/>
                    </a:lnTo>
                    <a:lnTo>
                      <a:pt x="379730" y="239562"/>
                    </a:lnTo>
                    <a:lnTo>
                      <a:pt x="380682" y="226870"/>
                    </a:lnTo>
                    <a:lnTo>
                      <a:pt x="382270" y="213860"/>
                    </a:lnTo>
                    <a:lnTo>
                      <a:pt x="384492" y="201803"/>
                    </a:lnTo>
                    <a:lnTo>
                      <a:pt x="387350" y="189428"/>
                    </a:lnTo>
                    <a:lnTo>
                      <a:pt x="390842" y="177688"/>
                    </a:lnTo>
                    <a:lnTo>
                      <a:pt x="394652" y="165948"/>
                    </a:lnTo>
                    <a:lnTo>
                      <a:pt x="399415" y="154208"/>
                    </a:lnTo>
                    <a:lnTo>
                      <a:pt x="404177" y="143102"/>
                    </a:lnTo>
                    <a:lnTo>
                      <a:pt x="409575" y="132314"/>
                    </a:lnTo>
                    <a:lnTo>
                      <a:pt x="415607" y="121843"/>
                    </a:lnTo>
                    <a:lnTo>
                      <a:pt x="422592" y="111372"/>
                    </a:lnTo>
                    <a:lnTo>
                      <a:pt x="429577" y="101536"/>
                    </a:lnTo>
                    <a:lnTo>
                      <a:pt x="437197" y="92017"/>
                    </a:lnTo>
                    <a:lnTo>
                      <a:pt x="444817" y="83132"/>
                    </a:lnTo>
                    <a:lnTo>
                      <a:pt x="453072" y="74248"/>
                    </a:lnTo>
                    <a:lnTo>
                      <a:pt x="461962" y="65998"/>
                    </a:lnTo>
                    <a:lnTo>
                      <a:pt x="471170" y="57748"/>
                    </a:lnTo>
                    <a:lnTo>
                      <a:pt x="481012" y="50133"/>
                    </a:lnTo>
                    <a:lnTo>
                      <a:pt x="490537" y="43153"/>
                    </a:lnTo>
                    <a:lnTo>
                      <a:pt x="500697" y="36807"/>
                    </a:lnTo>
                    <a:lnTo>
                      <a:pt x="511492" y="30778"/>
                    </a:lnTo>
                    <a:lnTo>
                      <a:pt x="522287" y="25066"/>
                    </a:lnTo>
                    <a:lnTo>
                      <a:pt x="533717" y="19990"/>
                    </a:lnTo>
                    <a:lnTo>
                      <a:pt x="545147" y="15230"/>
                    </a:lnTo>
                    <a:lnTo>
                      <a:pt x="556895" y="11423"/>
                    </a:lnTo>
                    <a:lnTo>
                      <a:pt x="568960" y="8250"/>
                    </a:lnTo>
                    <a:lnTo>
                      <a:pt x="581025" y="5394"/>
                    </a:lnTo>
                    <a:lnTo>
                      <a:pt x="593407" y="2855"/>
                    </a:lnTo>
                    <a:lnTo>
                      <a:pt x="605790" y="1586"/>
                    </a:lnTo>
                    <a:lnTo>
                      <a:pt x="618807" y="317"/>
                    </a:lnTo>
                    <a:lnTo>
                      <a:pt x="6318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05E77066-CCE3-4C94-9A70-2C57260B733A}"/>
              </a:ext>
            </a:extLst>
          </p:cNvPr>
          <p:cNvGrpSpPr/>
          <p:nvPr/>
        </p:nvGrpSpPr>
        <p:grpSpPr>
          <a:xfrm>
            <a:off x="3978383" y="5309236"/>
            <a:ext cx="7020538" cy="891975"/>
            <a:chOff x="889302" y="824088"/>
            <a:chExt cx="7020538" cy="891975"/>
          </a:xfrm>
        </p:grpSpPr>
        <p:sp>
          <p:nvSpPr>
            <p:cNvPr id="73" name="圆角矩形 16">
              <a:extLst>
                <a:ext uri="{FF2B5EF4-FFF2-40B4-BE49-F238E27FC236}">
                  <a16:creationId xmlns:a16="http://schemas.microsoft.com/office/drawing/2014/main" id="{E4FB7F3D-C3AC-41AB-9ECF-EA79D2178503}"/>
                </a:ext>
              </a:extLst>
            </p:cNvPr>
            <p:cNvSpPr/>
            <p:nvPr/>
          </p:nvSpPr>
          <p:spPr>
            <a:xfrm>
              <a:off x="1595004" y="1076975"/>
              <a:ext cx="6314836" cy="639087"/>
            </a:xfrm>
            <a:prstGeom prst="roundRect">
              <a:avLst>
                <a:gd name="adj" fmla="val 20450"/>
              </a:avLst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zh-CN" altLang="en-US" sz="2400" b="1" dirty="0">
                  <a:latin typeface="+mj-ea"/>
                  <a:ea typeface="+mj-ea"/>
                  <a:cs typeface="+mn-ea"/>
                  <a:sym typeface="+mn-lt"/>
                </a:rPr>
                <a:t>掌握解除隔离的标准，实施终末消毒处理。</a:t>
              </a: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4ABDB579-7FDB-4355-BFF4-A056EF9A0B4E}"/>
                </a:ext>
              </a:extLst>
            </p:cNvPr>
            <p:cNvSpPr/>
            <p:nvPr/>
          </p:nvSpPr>
          <p:spPr>
            <a:xfrm>
              <a:off x="1461619" y="824088"/>
              <a:ext cx="341216" cy="341216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50927" rIns="0" bIns="50927" anchor="ctr"/>
            <a:lstStyle/>
            <a:p>
              <a:pPr algn="ctr"/>
              <a:r>
                <a:rPr lang="en-US" altLang="zh-CN" dirty="0">
                  <a:solidFill>
                    <a:schemeClr val="accent1"/>
                  </a:solidFill>
                  <a:latin typeface="Impact" panose="020B0806030902050204" pitchFamily="34" charset="0"/>
                </a:rPr>
                <a:t>05</a:t>
              </a:r>
              <a:endParaRPr lang="zh-CN" altLang="en-US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D14E6F05-6DC4-40A4-BD38-F7694572E0A0}"/>
                </a:ext>
              </a:extLst>
            </p:cNvPr>
            <p:cNvGrpSpPr/>
            <p:nvPr/>
          </p:nvGrpSpPr>
          <p:grpSpPr>
            <a:xfrm>
              <a:off x="889302" y="1013141"/>
              <a:ext cx="705702" cy="702922"/>
              <a:chOff x="2935695" y="4513500"/>
              <a:chExt cx="1260000" cy="1260000"/>
            </a:xfrm>
          </p:grpSpPr>
          <p:sp>
            <p:nvSpPr>
              <p:cNvPr id="76" name="MH_Other_4">
                <a:extLst>
                  <a:ext uri="{FF2B5EF4-FFF2-40B4-BE49-F238E27FC236}">
                    <a16:creationId xmlns:a16="http://schemas.microsoft.com/office/drawing/2014/main" id="{9AB511A2-B7B8-495E-8D2E-F6F8F74EDCDC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2935695" y="4513500"/>
                <a:ext cx="1260000" cy="126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MH_Other_5">
                <a:extLst>
                  <a:ext uri="{FF2B5EF4-FFF2-40B4-BE49-F238E27FC236}">
                    <a16:creationId xmlns:a16="http://schemas.microsoft.com/office/drawing/2014/main" id="{5621C6E3-87CC-4587-9332-FFF08F237A8E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3112095" y="4689121"/>
                <a:ext cx="907200" cy="90875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2700"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KSO_Shape">
                <a:extLst>
                  <a:ext uri="{FF2B5EF4-FFF2-40B4-BE49-F238E27FC236}">
                    <a16:creationId xmlns:a16="http://schemas.microsoft.com/office/drawing/2014/main" id="{1E96E088-249D-4D88-A6C4-0AF6093853D1}"/>
                  </a:ext>
                </a:extLst>
              </p:cNvPr>
              <p:cNvSpPr/>
              <p:nvPr/>
            </p:nvSpPr>
            <p:spPr bwMode="auto">
              <a:xfrm>
                <a:off x="3386602" y="4905239"/>
                <a:ext cx="358186" cy="476522"/>
              </a:xfrm>
              <a:custGeom>
                <a:avLst/>
                <a:gdLst>
                  <a:gd name="T0" fmla="*/ 726440 w 1514475"/>
                  <a:gd name="T1" fmla="*/ 1745744 h 2014538"/>
                  <a:gd name="T2" fmla="*/ 775652 w 1514475"/>
                  <a:gd name="T3" fmla="*/ 1767032 h 2014538"/>
                  <a:gd name="T4" fmla="*/ 815340 w 1514475"/>
                  <a:gd name="T5" fmla="*/ 1756229 h 2014538"/>
                  <a:gd name="T6" fmla="*/ 839788 w 1514475"/>
                  <a:gd name="T7" fmla="*/ 1730176 h 2014538"/>
                  <a:gd name="T8" fmla="*/ 1031558 w 1514475"/>
                  <a:gd name="T9" fmla="*/ 1521114 h 2014538"/>
                  <a:gd name="T10" fmla="*/ 1066482 w 1514475"/>
                  <a:gd name="T11" fmla="*/ 1549391 h 2014538"/>
                  <a:gd name="T12" fmla="*/ 1514475 w 1514475"/>
                  <a:gd name="T13" fmla="*/ 1698403 h 2014538"/>
                  <a:gd name="T14" fmla="*/ 1490028 w 1514475"/>
                  <a:gd name="T15" fmla="*/ 1821362 h 2014538"/>
                  <a:gd name="T16" fmla="*/ 1422400 w 1514475"/>
                  <a:gd name="T17" fmla="*/ 1921763 h 2014538"/>
                  <a:gd name="T18" fmla="*/ 1321752 w 1514475"/>
                  <a:gd name="T19" fmla="*/ 1989438 h 2014538"/>
                  <a:gd name="T20" fmla="*/ 1198880 w 1514475"/>
                  <a:gd name="T21" fmla="*/ 2014538 h 2014538"/>
                  <a:gd name="T22" fmla="*/ 236855 w 1514475"/>
                  <a:gd name="T23" fmla="*/ 2004371 h 2014538"/>
                  <a:gd name="T24" fmla="*/ 127000 w 1514475"/>
                  <a:gd name="T25" fmla="*/ 1951629 h 2014538"/>
                  <a:gd name="T26" fmla="*/ 45720 w 1514475"/>
                  <a:gd name="T27" fmla="*/ 1862349 h 2014538"/>
                  <a:gd name="T28" fmla="*/ 3810 w 1514475"/>
                  <a:gd name="T29" fmla="*/ 1746380 h 2014538"/>
                  <a:gd name="T30" fmla="*/ 373698 w 1514475"/>
                  <a:gd name="T31" fmla="*/ 1558287 h 2014538"/>
                  <a:gd name="T32" fmla="*/ 414338 w 1514475"/>
                  <a:gd name="T33" fmla="*/ 1542719 h 2014538"/>
                  <a:gd name="T34" fmla="*/ 438468 w 1514475"/>
                  <a:gd name="T35" fmla="*/ 1505545 h 2014538"/>
                  <a:gd name="T36" fmla="*/ 254000 w 1514475"/>
                  <a:gd name="T37" fmla="*/ 342265 h 2014538"/>
                  <a:gd name="T38" fmla="*/ 290830 w 1514475"/>
                  <a:gd name="T39" fmla="*/ 460375 h 2014538"/>
                  <a:gd name="T40" fmla="*/ 367348 w 1514475"/>
                  <a:gd name="T41" fmla="*/ 553085 h 2014538"/>
                  <a:gd name="T42" fmla="*/ 474345 w 1514475"/>
                  <a:gd name="T43" fmla="*/ 611188 h 2014538"/>
                  <a:gd name="T44" fmla="*/ 962978 w 1514475"/>
                  <a:gd name="T45" fmla="*/ 625158 h 2014538"/>
                  <a:gd name="T46" fmla="*/ 1083628 w 1514475"/>
                  <a:gd name="T47" fmla="*/ 594043 h 2014538"/>
                  <a:gd name="T48" fmla="*/ 1180148 w 1514475"/>
                  <a:gd name="T49" fmla="*/ 522288 h 2014538"/>
                  <a:gd name="T50" fmla="*/ 1243330 w 1514475"/>
                  <a:gd name="T51" fmla="*/ 418465 h 2014538"/>
                  <a:gd name="T52" fmla="*/ 1261745 w 1514475"/>
                  <a:gd name="T53" fmla="*/ 295275 h 2014538"/>
                  <a:gd name="T54" fmla="*/ 1322705 w 1514475"/>
                  <a:gd name="T55" fmla="*/ 272098 h 2014538"/>
                  <a:gd name="T56" fmla="*/ 1412875 w 1514475"/>
                  <a:gd name="T57" fmla="*/ 330518 h 2014538"/>
                  <a:gd name="T58" fmla="*/ 1478280 w 1514475"/>
                  <a:gd name="T59" fmla="*/ 415290 h 2014538"/>
                  <a:gd name="T60" fmla="*/ 1511618 w 1514475"/>
                  <a:gd name="T61" fmla="*/ 519748 h 2014538"/>
                  <a:gd name="T62" fmla="*/ 1011872 w 1514475"/>
                  <a:gd name="T63" fmla="*/ 1145541 h 2014538"/>
                  <a:gd name="T64" fmla="*/ 983615 w 1514475"/>
                  <a:gd name="T65" fmla="*/ 1109345 h 2014538"/>
                  <a:gd name="T66" fmla="*/ 933768 w 1514475"/>
                  <a:gd name="T67" fmla="*/ 1100773 h 2014538"/>
                  <a:gd name="T68" fmla="*/ 889000 w 1514475"/>
                  <a:gd name="T69" fmla="*/ 1130618 h 2014538"/>
                  <a:gd name="T70" fmla="*/ 685165 w 1514475"/>
                  <a:gd name="T71" fmla="*/ 818515 h 2014538"/>
                  <a:gd name="T72" fmla="*/ 641032 w 1514475"/>
                  <a:gd name="T73" fmla="*/ 788353 h 2014538"/>
                  <a:gd name="T74" fmla="*/ 593725 w 1514475"/>
                  <a:gd name="T75" fmla="*/ 794068 h 2014538"/>
                  <a:gd name="T76" fmla="*/ 565468 w 1514475"/>
                  <a:gd name="T77" fmla="*/ 819785 h 2014538"/>
                  <a:gd name="T78" fmla="*/ 0 w 1514475"/>
                  <a:gd name="T79" fmla="*/ 562610 h 2014538"/>
                  <a:gd name="T80" fmla="*/ 19685 w 1514475"/>
                  <a:gd name="T81" fmla="*/ 452438 h 2014538"/>
                  <a:gd name="T82" fmla="*/ 73978 w 1514475"/>
                  <a:gd name="T83" fmla="*/ 359410 h 2014538"/>
                  <a:gd name="T84" fmla="*/ 155892 w 1514475"/>
                  <a:gd name="T85" fmla="*/ 290513 h 2014538"/>
                  <a:gd name="T86" fmla="*/ 258128 w 1514475"/>
                  <a:gd name="T87" fmla="*/ 252413 h 2014538"/>
                  <a:gd name="T88" fmla="*/ 959167 w 1514475"/>
                  <a:gd name="T89" fmla="*/ 11423 h 2014538"/>
                  <a:gd name="T90" fmla="*/ 1044575 w 1514475"/>
                  <a:gd name="T91" fmla="*/ 57748 h 2014538"/>
                  <a:gd name="T92" fmla="*/ 1105852 w 1514475"/>
                  <a:gd name="T93" fmla="*/ 132314 h 2014538"/>
                  <a:gd name="T94" fmla="*/ 1135062 w 1514475"/>
                  <a:gd name="T95" fmla="*/ 226870 h 2014538"/>
                  <a:gd name="T96" fmla="*/ 1125220 w 1514475"/>
                  <a:gd name="T97" fmla="*/ 327454 h 2014538"/>
                  <a:gd name="T98" fmla="*/ 1078865 w 1514475"/>
                  <a:gd name="T99" fmla="*/ 412808 h 2014538"/>
                  <a:gd name="T100" fmla="*/ 1004570 w 1514475"/>
                  <a:gd name="T101" fmla="*/ 474047 h 2014538"/>
                  <a:gd name="T102" fmla="*/ 909955 w 1514475"/>
                  <a:gd name="T103" fmla="*/ 503238 h 2014538"/>
                  <a:gd name="T104" fmla="*/ 568960 w 1514475"/>
                  <a:gd name="T105" fmla="*/ 496892 h 2014538"/>
                  <a:gd name="T106" fmla="*/ 481012 w 1514475"/>
                  <a:gd name="T107" fmla="*/ 454691 h 2014538"/>
                  <a:gd name="T108" fmla="*/ 415607 w 1514475"/>
                  <a:gd name="T109" fmla="*/ 383299 h 2014538"/>
                  <a:gd name="T110" fmla="*/ 382270 w 1514475"/>
                  <a:gd name="T111" fmla="*/ 290964 h 2014538"/>
                  <a:gd name="T112" fmla="*/ 387350 w 1514475"/>
                  <a:gd name="T113" fmla="*/ 189428 h 2014538"/>
                  <a:gd name="T114" fmla="*/ 429577 w 1514475"/>
                  <a:gd name="T115" fmla="*/ 101536 h 2014538"/>
                  <a:gd name="T116" fmla="*/ 500697 w 1514475"/>
                  <a:gd name="T117" fmla="*/ 36807 h 2014538"/>
                  <a:gd name="T118" fmla="*/ 593407 w 1514475"/>
                  <a:gd name="T119" fmla="*/ 2855 h 2014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14475" h="2014538">
                    <a:moveTo>
                      <a:pt x="599122" y="1111250"/>
                    </a:moveTo>
                    <a:lnTo>
                      <a:pt x="707390" y="1708570"/>
                    </a:lnTo>
                    <a:lnTo>
                      <a:pt x="708978" y="1715878"/>
                    </a:lnTo>
                    <a:lnTo>
                      <a:pt x="711518" y="1722550"/>
                    </a:lnTo>
                    <a:lnTo>
                      <a:pt x="714375" y="1728905"/>
                    </a:lnTo>
                    <a:lnTo>
                      <a:pt x="717868" y="1734942"/>
                    </a:lnTo>
                    <a:lnTo>
                      <a:pt x="721678" y="1740661"/>
                    </a:lnTo>
                    <a:lnTo>
                      <a:pt x="726440" y="1745744"/>
                    </a:lnTo>
                    <a:lnTo>
                      <a:pt x="731202" y="1750510"/>
                    </a:lnTo>
                    <a:lnTo>
                      <a:pt x="736600" y="1754640"/>
                    </a:lnTo>
                    <a:lnTo>
                      <a:pt x="742315" y="1758135"/>
                    </a:lnTo>
                    <a:lnTo>
                      <a:pt x="748665" y="1760995"/>
                    </a:lnTo>
                    <a:lnTo>
                      <a:pt x="755332" y="1763537"/>
                    </a:lnTo>
                    <a:lnTo>
                      <a:pt x="761682" y="1765443"/>
                    </a:lnTo>
                    <a:lnTo>
                      <a:pt x="768350" y="1766714"/>
                    </a:lnTo>
                    <a:lnTo>
                      <a:pt x="775652" y="1767032"/>
                    </a:lnTo>
                    <a:lnTo>
                      <a:pt x="782638" y="1767032"/>
                    </a:lnTo>
                    <a:lnTo>
                      <a:pt x="789622" y="1766078"/>
                    </a:lnTo>
                    <a:lnTo>
                      <a:pt x="794385" y="1765125"/>
                    </a:lnTo>
                    <a:lnTo>
                      <a:pt x="799148" y="1763854"/>
                    </a:lnTo>
                    <a:lnTo>
                      <a:pt x="803275" y="1762266"/>
                    </a:lnTo>
                    <a:lnTo>
                      <a:pt x="807720" y="1760359"/>
                    </a:lnTo>
                    <a:lnTo>
                      <a:pt x="811848" y="1758135"/>
                    </a:lnTo>
                    <a:lnTo>
                      <a:pt x="815340" y="1756229"/>
                    </a:lnTo>
                    <a:lnTo>
                      <a:pt x="819468" y="1753687"/>
                    </a:lnTo>
                    <a:lnTo>
                      <a:pt x="822960" y="1750828"/>
                    </a:lnTo>
                    <a:lnTo>
                      <a:pt x="826135" y="1747650"/>
                    </a:lnTo>
                    <a:lnTo>
                      <a:pt x="829310" y="1744473"/>
                    </a:lnTo>
                    <a:lnTo>
                      <a:pt x="832168" y="1740978"/>
                    </a:lnTo>
                    <a:lnTo>
                      <a:pt x="835025" y="1737483"/>
                    </a:lnTo>
                    <a:lnTo>
                      <a:pt x="837565" y="1733988"/>
                    </a:lnTo>
                    <a:lnTo>
                      <a:pt x="839788" y="1730176"/>
                    </a:lnTo>
                    <a:lnTo>
                      <a:pt x="841692" y="1726045"/>
                    </a:lnTo>
                    <a:lnTo>
                      <a:pt x="843598" y="1721915"/>
                    </a:lnTo>
                    <a:lnTo>
                      <a:pt x="845820" y="1713972"/>
                    </a:lnTo>
                    <a:lnTo>
                      <a:pt x="958532" y="1366065"/>
                    </a:lnTo>
                    <a:lnTo>
                      <a:pt x="1024255" y="1505227"/>
                    </a:lnTo>
                    <a:lnTo>
                      <a:pt x="1026160" y="1510946"/>
                    </a:lnTo>
                    <a:lnTo>
                      <a:pt x="1028700" y="1516348"/>
                    </a:lnTo>
                    <a:lnTo>
                      <a:pt x="1031558" y="1521114"/>
                    </a:lnTo>
                    <a:lnTo>
                      <a:pt x="1034732" y="1525879"/>
                    </a:lnTo>
                    <a:lnTo>
                      <a:pt x="1038860" y="1530645"/>
                    </a:lnTo>
                    <a:lnTo>
                      <a:pt x="1042670" y="1534458"/>
                    </a:lnTo>
                    <a:lnTo>
                      <a:pt x="1046798" y="1537953"/>
                    </a:lnTo>
                    <a:lnTo>
                      <a:pt x="1051560" y="1541448"/>
                    </a:lnTo>
                    <a:lnTo>
                      <a:pt x="1056322" y="1544307"/>
                    </a:lnTo>
                    <a:lnTo>
                      <a:pt x="1061085" y="1547167"/>
                    </a:lnTo>
                    <a:lnTo>
                      <a:pt x="1066482" y="1549391"/>
                    </a:lnTo>
                    <a:lnTo>
                      <a:pt x="1071880" y="1551297"/>
                    </a:lnTo>
                    <a:lnTo>
                      <a:pt x="1077278" y="1552568"/>
                    </a:lnTo>
                    <a:lnTo>
                      <a:pt x="1082992" y="1553204"/>
                    </a:lnTo>
                    <a:lnTo>
                      <a:pt x="1088708" y="1554157"/>
                    </a:lnTo>
                    <a:lnTo>
                      <a:pt x="1094422" y="1554157"/>
                    </a:lnTo>
                    <a:lnTo>
                      <a:pt x="1096328" y="1554157"/>
                    </a:lnTo>
                    <a:lnTo>
                      <a:pt x="1514475" y="1552568"/>
                    </a:lnTo>
                    <a:lnTo>
                      <a:pt x="1514475" y="1698403"/>
                    </a:lnTo>
                    <a:lnTo>
                      <a:pt x="1514158" y="1714607"/>
                    </a:lnTo>
                    <a:lnTo>
                      <a:pt x="1513205" y="1730811"/>
                    </a:lnTo>
                    <a:lnTo>
                      <a:pt x="1510982" y="1746380"/>
                    </a:lnTo>
                    <a:lnTo>
                      <a:pt x="1508125" y="1762266"/>
                    </a:lnTo>
                    <a:lnTo>
                      <a:pt x="1504632" y="1777516"/>
                    </a:lnTo>
                    <a:lnTo>
                      <a:pt x="1500188" y="1792449"/>
                    </a:lnTo>
                    <a:lnTo>
                      <a:pt x="1495425" y="1807065"/>
                    </a:lnTo>
                    <a:lnTo>
                      <a:pt x="1490028" y="1821362"/>
                    </a:lnTo>
                    <a:lnTo>
                      <a:pt x="1483678" y="1835660"/>
                    </a:lnTo>
                    <a:lnTo>
                      <a:pt x="1476375" y="1849004"/>
                    </a:lnTo>
                    <a:lnTo>
                      <a:pt x="1469072" y="1862349"/>
                    </a:lnTo>
                    <a:lnTo>
                      <a:pt x="1460818" y="1875058"/>
                    </a:lnTo>
                    <a:lnTo>
                      <a:pt x="1451928" y="1887767"/>
                    </a:lnTo>
                    <a:lnTo>
                      <a:pt x="1442720" y="1899522"/>
                    </a:lnTo>
                    <a:lnTo>
                      <a:pt x="1432560" y="1910643"/>
                    </a:lnTo>
                    <a:lnTo>
                      <a:pt x="1422400" y="1921763"/>
                    </a:lnTo>
                    <a:lnTo>
                      <a:pt x="1411288" y="1932248"/>
                    </a:lnTo>
                    <a:lnTo>
                      <a:pt x="1399858" y="1942097"/>
                    </a:lnTo>
                    <a:lnTo>
                      <a:pt x="1387792" y="1951629"/>
                    </a:lnTo>
                    <a:lnTo>
                      <a:pt x="1375728" y="1960207"/>
                    </a:lnTo>
                    <a:lnTo>
                      <a:pt x="1362710" y="1968468"/>
                    </a:lnTo>
                    <a:lnTo>
                      <a:pt x="1349692" y="1976411"/>
                    </a:lnTo>
                    <a:lnTo>
                      <a:pt x="1335722" y="1983084"/>
                    </a:lnTo>
                    <a:lnTo>
                      <a:pt x="1321752" y="1989438"/>
                    </a:lnTo>
                    <a:lnTo>
                      <a:pt x="1307782" y="1995157"/>
                    </a:lnTo>
                    <a:lnTo>
                      <a:pt x="1293178" y="2000241"/>
                    </a:lnTo>
                    <a:lnTo>
                      <a:pt x="1277938" y="2004371"/>
                    </a:lnTo>
                    <a:lnTo>
                      <a:pt x="1262698" y="2008184"/>
                    </a:lnTo>
                    <a:lnTo>
                      <a:pt x="1247140" y="2010726"/>
                    </a:lnTo>
                    <a:lnTo>
                      <a:pt x="1231582" y="2012632"/>
                    </a:lnTo>
                    <a:lnTo>
                      <a:pt x="1215390" y="2014220"/>
                    </a:lnTo>
                    <a:lnTo>
                      <a:pt x="1198880" y="2014538"/>
                    </a:lnTo>
                    <a:lnTo>
                      <a:pt x="1155700" y="2014538"/>
                    </a:lnTo>
                    <a:lnTo>
                      <a:pt x="359092" y="2014538"/>
                    </a:lnTo>
                    <a:lnTo>
                      <a:pt x="315595" y="2014538"/>
                    </a:lnTo>
                    <a:lnTo>
                      <a:pt x="299720" y="2014220"/>
                    </a:lnTo>
                    <a:lnTo>
                      <a:pt x="283528" y="2012632"/>
                    </a:lnTo>
                    <a:lnTo>
                      <a:pt x="267652" y="2010726"/>
                    </a:lnTo>
                    <a:lnTo>
                      <a:pt x="251778" y="2008184"/>
                    </a:lnTo>
                    <a:lnTo>
                      <a:pt x="236855" y="2004371"/>
                    </a:lnTo>
                    <a:lnTo>
                      <a:pt x="221932" y="2000241"/>
                    </a:lnTo>
                    <a:lnTo>
                      <a:pt x="207010" y="1995157"/>
                    </a:lnTo>
                    <a:lnTo>
                      <a:pt x="192722" y="1989438"/>
                    </a:lnTo>
                    <a:lnTo>
                      <a:pt x="179070" y="1983084"/>
                    </a:lnTo>
                    <a:lnTo>
                      <a:pt x="165418" y="1976411"/>
                    </a:lnTo>
                    <a:lnTo>
                      <a:pt x="151765" y="1968468"/>
                    </a:lnTo>
                    <a:lnTo>
                      <a:pt x="139382" y="1960207"/>
                    </a:lnTo>
                    <a:lnTo>
                      <a:pt x="127000" y="1951629"/>
                    </a:lnTo>
                    <a:lnTo>
                      <a:pt x="114935" y="1942097"/>
                    </a:lnTo>
                    <a:lnTo>
                      <a:pt x="103505" y="1932248"/>
                    </a:lnTo>
                    <a:lnTo>
                      <a:pt x="92392" y="1921763"/>
                    </a:lnTo>
                    <a:lnTo>
                      <a:pt x="81915" y="1910643"/>
                    </a:lnTo>
                    <a:lnTo>
                      <a:pt x="72072" y="1899522"/>
                    </a:lnTo>
                    <a:lnTo>
                      <a:pt x="62865" y="1887767"/>
                    </a:lnTo>
                    <a:lnTo>
                      <a:pt x="53975" y="1875058"/>
                    </a:lnTo>
                    <a:lnTo>
                      <a:pt x="45720" y="1862349"/>
                    </a:lnTo>
                    <a:lnTo>
                      <a:pt x="38100" y="1849004"/>
                    </a:lnTo>
                    <a:lnTo>
                      <a:pt x="31115" y="1835660"/>
                    </a:lnTo>
                    <a:lnTo>
                      <a:pt x="24765" y="1821362"/>
                    </a:lnTo>
                    <a:lnTo>
                      <a:pt x="19368" y="1807065"/>
                    </a:lnTo>
                    <a:lnTo>
                      <a:pt x="14288" y="1792449"/>
                    </a:lnTo>
                    <a:lnTo>
                      <a:pt x="10160" y="1777516"/>
                    </a:lnTo>
                    <a:lnTo>
                      <a:pt x="6668" y="1762266"/>
                    </a:lnTo>
                    <a:lnTo>
                      <a:pt x="3810" y="1746380"/>
                    </a:lnTo>
                    <a:lnTo>
                      <a:pt x="1588" y="1730811"/>
                    </a:lnTo>
                    <a:lnTo>
                      <a:pt x="318" y="1714607"/>
                    </a:lnTo>
                    <a:lnTo>
                      <a:pt x="0" y="1698403"/>
                    </a:lnTo>
                    <a:lnTo>
                      <a:pt x="0" y="1556063"/>
                    </a:lnTo>
                    <a:lnTo>
                      <a:pt x="126048" y="1556063"/>
                    </a:lnTo>
                    <a:lnTo>
                      <a:pt x="360680" y="1557970"/>
                    </a:lnTo>
                    <a:lnTo>
                      <a:pt x="367030" y="1558605"/>
                    </a:lnTo>
                    <a:lnTo>
                      <a:pt x="373698" y="1558287"/>
                    </a:lnTo>
                    <a:lnTo>
                      <a:pt x="380048" y="1557652"/>
                    </a:lnTo>
                    <a:lnTo>
                      <a:pt x="386715" y="1556381"/>
                    </a:lnTo>
                    <a:lnTo>
                      <a:pt x="392748" y="1554792"/>
                    </a:lnTo>
                    <a:lnTo>
                      <a:pt x="398780" y="1552250"/>
                    </a:lnTo>
                    <a:lnTo>
                      <a:pt x="404495" y="1549391"/>
                    </a:lnTo>
                    <a:lnTo>
                      <a:pt x="410210" y="1546214"/>
                    </a:lnTo>
                    <a:lnTo>
                      <a:pt x="411162" y="1544625"/>
                    </a:lnTo>
                    <a:lnTo>
                      <a:pt x="414338" y="1542719"/>
                    </a:lnTo>
                    <a:lnTo>
                      <a:pt x="418782" y="1538588"/>
                    </a:lnTo>
                    <a:lnTo>
                      <a:pt x="422592" y="1534776"/>
                    </a:lnTo>
                    <a:lnTo>
                      <a:pt x="426085" y="1530645"/>
                    </a:lnTo>
                    <a:lnTo>
                      <a:pt x="429578" y="1526197"/>
                    </a:lnTo>
                    <a:lnTo>
                      <a:pt x="432435" y="1521114"/>
                    </a:lnTo>
                    <a:lnTo>
                      <a:pt x="434975" y="1516348"/>
                    </a:lnTo>
                    <a:lnTo>
                      <a:pt x="437198" y="1511264"/>
                    </a:lnTo>
                    <a:lnTo>
                      <a:pt x="438468" y="1505545"/>
                    </a:lnTo>
                    <a:lnTo>
                      <a:pt x="599122" y="1111250"/>
                    </a:lnTo>
                    <a:close/>
                    <a:moveTo>
                      <a:pt x="258128" y="252413"/>
                    </a:moveTo>
                    <a:lnTo>
                      <a:pt x="255905" y="266383"/>
                    </a:lnTo>
                    <a:lnTo>
                      <a:pt x="254000" y="280670"/>
                    </a:lnTo>
                    <a:lnTo>
                      <a:pt x="253048" y="295275"/>
                    </a:lnTo>
                    <a:lnTo>
                      <a:pt x="252730" y="309880"/>
                    </a:lnTo>
                    <a:lnTo>
                      <a:pt x="253048" y="326390"/>
                    </a:lnTo>
                    <a:lnTo>
                      <a:pt x="254000" y="342265"/>
                    </a:lnTo>
                    <a:lnTo>
                      <a:pt x="256222" y="358140"/>
                    </a:lnTo>
                    <a:lnTo>
                      <a:pt x="259080" y="373698"/>
                    </a:lnTo>
                    <a:lnTo>
                      <a:pt x="262572" y="388620"/>
                    </a:lnTo>
                    <a:lnTo>
                      <a:pt x="267018" y="403543"/>
                    </a:lnTo>
                    <a:lnTo>
                      <a:pt x="271462" y="418465"/>
                    </a:lnTo>
                    <a:lnTo>
                      <a:pt x="277178" y="432753"/>
                    </a:lnTo>
                    <a:lnTo>
                      <a:pt x="283528" y="446723"/>
                    </a:lnTo>
                    <a:lnTo>
                      <a:pt x="290830" y="460375"/>
                    </a:lnTo>
                    <a:lnTo>
                      <a:pt x="298132" y="473393"/>
                    </a:lnTo>
                    <a:lnTo>
                      <a:pt x="306388" y="486410"/>
                    </a:lnTo>
                    <a:lnTo>
                      <a:pt x="315278" y="498793"/>
                    </a:lnTo>
                    <a:lnTo>
                      <a:pt x="324485" y="510540"/>
                    </a:lnTo>
                    <a:lnTo>
                      <a:pt x="334645" y="522288"/>
                    </a:lnTo>
                    <a:lnTo>
                      <a:pt x="344805" y="533083"/>
                    </a:lnTo>
                    <a:lnTo>
                      <a:pt x="355918" y="543560"/>
                    </a:lnTo>
                    <a:lnTo>
                      <a:pt x="367348" y="553085"/>
                    </a:lnTo>
                    <a:lnTo>
                      <a:pt x="379095" y="562928"/>
                    </a:lnTo>
                    <a:lnTo>
                      <a:pt x="391478" y="571500"/>
                    </a:lnTo>
                    <a:lnTo>
                      <a:pt x="404495" y="579438"/>
                    </a:lnTo>
                    <a:lnTo>
                      <a:pt x="417512" y="587375"/>
                    </a:lnTo>
                    <a:lnTo>
                      <a:pt x="431165" y="594043"/>
                    </a:lnTo>
                    <a:lnTo>
                      <a:pt x="445452" y="600710"/>
                    </a:lnTo>
                    <a:lnTo>
                      <a:pt x="459740" y="606425"/>
                    </a:lnTo>
                    <a:lnTo>
                      <a:pt x="474345" y="611188"/>
                    </a:lnTo>
                    <a:lnTo>
                      <a:pt x="489268" y="615633"/>
                    </a:lnTo>
                    <a:lnTo>
                      <a:pt x="504508" y="619125"/>
                    </a:lnTo>
                    <a:lnTo>
                      <a:pt x="520065" y="621983"/>
                    </a:lnTo>
                    <a:lnTo>
                      <a:pt x="535940" y="623888"/>
                    </a:lnTo>
                    <a:lnTo>
                      <a:pt x="551815" y="625158"/>
                    </a:lnTo>
                    <a:lnTo>
                      <a:pt x="568008" y="625475"/>
                    </a:lnTo>
                    <a:lnTo>
                      <a:pt x="946785" y="625475"/>
                    </a:lnTo>
                    <a:lnTo>
                      <a:pt x="962978" y="625158"/>
                    </a:lnTo>
                    <a:lnTo>
                      <a:pt x="978852" y="623888"/>
                    </a:lnTo>
                    <a:lnTo>
                      <a:pt x="994410" y="621983"/>
                    </a:lnTo>
                    <a:lnTo>
                      <a:pt x="1010285" y="619125"/>
                    </a:lnTo>
                    <a:lnTo>
                      <a:pt x="1025525" y="615633"/>
                    </a:lnTo>
                    <a:lnTo>
                      <a:pt x="1040448" y="611188"/>
                    </a:lnTo>
                    <a:lnTo>
                      <a:pt x="1055052" y="606425"/>
                    </a:lnTo>
                    <a:lnTo>
                      <a:pt x="1069340" y="600710"/>
                    </a:lnTo>
                    <a:lnTo>
                      <a:pt x="1083628" y="594043"/>
                    </a:lnTo>
                    <a:lnTo>
                      <a:pt x="1097280" y="587375"/>
                    </a:lnTo>
                    <a:lnTo>
                      <a:pt x="1110298" y="579438"/>
                    </a:lnTo>
                    <a:lnTo>
                      <a:pt x="1122998" y="571500"/>
                    </a:lnTo>
                    <a:lnTo>
                      <a:pt x="1135698" y="562928"/>
                    </a:lnTo>
                    <a:lnTo>
                      <a:pt x="1147445" y="553085"/>
                    </a:lnTo>
                    <a:lnTo>
                      <a:pt x="1158875" y="543560"/>
                    </a:lnTo>
                    <a:lnTo>
                      <a:pt x="1169670" y="533083"/>
                    </a:lnTo>
                    <a:lnTo>
                      <a:pt x="1180148" y="522288"/>
                    </a:lnTo>
                    <a:lnTo>
                      <a:pt x="1189990" y="510540"/>
                    </a:lnTo>
                    <a:lnTo>
                      <a:pt x="1199515" y="498793"/>
                    </a:lnTo>
                    <a:lnTo>
                      <a:pt x="1208405" y="486410"/>
                    </a:lnTo>
                    <a:lnTo>
                      <a:pt x="1216342" y="473393"/>
                    </a:lnTo>
                    <a:lnTo>
                      <a:pt x="1223962" y="460375"/>
                    </a:lnTo>
                    <a:lnTo>
                      <a:pt x="1230948" y="446723"/>
                    </a:lnTo>
                    <a:lnTo>
                      <a:pt x="1237615" y="432753"/>
                    </a:lnTo>
                    <a:lnTo>
                      <a:pt x="1243330" y="418465"/>
                    </a:lnTo>
                    <a:lnTo>
                      <a:pt x="1248092" y="403543"/>
                    </a:lnTo>
                    <a:lnTo>
                      <a:pt x="1252220" y="388620"/>
                    </a:lnTo>
                    <a:lnTo>
                      <a:pt x="1255712" y="373698"/>
                    </a:lnTo>
                    <a:lnTo>
                      <a:pt x="1258570" y="358140"/>
                    </a:lnTo>
                    <a:lnTo>
                      <a:pt x="1260792" y="342265"/>
                    </a:lnTo>
                    <a:lnTo>
                      <a:pt x="1261745" y="326390"/>
                    </a:lnTo>
                    <a:lnTo>
                      <a:pt x="1262062" y="309880"/>
                    </a:lnTo>
                    <a:lnTo>
                      <a:pt x="1261745" y="295275"/>
                    </a:lnTo>
                    <a:lnTo>
                      <a:pt x="1260792" y="280670"/>
                    </a:lnTo>
                    <a:lnTo>
                      <a:pt x="1258888" y="266383"/>
                    </a:lnTo>
                    <a:lnTo>
                      <a:pt x="1256665" y="252413"/>
                    </a:lnTo>
                    <a:lnTo>
                      <a:pt x="1270318" y="255270"/>
                    </a:lnTo>
                    <a:lnTo>
                      <a:pt x="1283652" y="258763"/>
                    </a:lnTo>
                    <a:lnTo>
                      <a:pt x="1296988" y="262573"/>
                    </a:lnTo>
                    <a:lnTo>
                      <a:pt x="1309688" y="267335"/>
                    </a:lnTo>
                    <a:lnTo>
                      <a:pt x="1322705" y="272098"/>
                    </a:lnTo>
                    <a:lnTo>
                      <a:pt x="1335088" y="277813"/>
                    </a:lnTo>
                    <a:lnTo>
                      <a:pt x="1347152" y="283845"/>
                    </a:lnTo>
                    <a:lnTo>
                      <a:pt x="1358900" y="290513"/>
                    </a:lnTo>
                    <a:lnTo>
                      <a:pt x="1370330" y="297498"/>
                    </a:lnTo>
                    <a:lnTo>
                      <a:pt x="1381442" y="305435"/>
                    </a:lnTo>
                    <a:lnTo>
                      <a:pt x="1392555" y="313055"/>
                    </a:lnTo>
                    <a:lnTo>
                      <a:pt x="1402715" y="321628"/>
                    </a:lnTo>
                    <a:lnTo>
                      <a:pt x="1412875" y="330518"/>
                    </a:lnTo>
                    <a:lnTo>
                      <a:pt x="1422718" y="340043"/>
                    </a:lnTo>
                    <a:lnTo>
                      <a:pt x="1431925" y="349568"/>
                    </a:lnTo>
                    <a:lnTo>
                      <a:pt x="1440815" y="359410"/>
                    </a:lnTo>
                    <a:lnTo>
                      <a:pt x="1449070" y="370205"/>
                    </a:lnTo>
                    <a:lnTo>
                      <a:pt x="1457325" y="381000"/>
                    </a:lnTo>
                    <a:lnTo>
                      <a:pt x="1464628" y="391795"/>
                    </a:lnTo>
                    <a:lnTo>
                      <a:pt x="1471930" y="403543"/>
                    </a:lnTo>
                    <a:lnTo>
                      <a:pt x="1478280" y="415290"/>
                    </a:lnTo>
                    <a:lnTo>
                      <a:pt x="1484312" y="427355"/>
                    </a:lnTo>
                    <a:lnTo>
                      <a:pt x="1490028" y="440055"/>
                    </a:lnTo>
                    <a:lnTo>
                      <a:pt x="1495108" y="452438"/>
                    </a:lnTo>
                    <a:lnTo>
                      <a:pt x="1499552" y="465455"/>
                    </a:lnTo>
                    <a:lnTo>
                      <a:pt x="1503680" y="478790"/>
                    </a:lnTo>
                    <a:lnTo>
                      <a:pt x="1506855" y="492443"/>
                    </a:lnTo>
                    <a:lnTo>
                      <a:pt x="1509712" y="505778"/>
                    </a:lnTo>
                    <a:lnTo>
                      <a:pt x="1511618" y="519748"/>
                    </a:lnTo>
                    <a:lnTo>
                      <a:pt x="1513522" y="534035"/>
                    </a:lnTo>
                    <a:lnTo>
                      <a:pt x="1514158" y="548323"/>
                    </a:lnTo>
                    <a:lnTo>
                      <a:pt x="1514475" y="562610"/>
                    </a:lnTo>
                    <a:lnTo>
                      <a:pt x="1514475" y="947420"/>
                    </a:lnTo>
                    <a:lnTo>
                      <a:pt x="1514475" y="1415733"/>
                    </a:lnTo>
                    <a:lnTo>
                      <a:pt x="1136015" y="1417638"/>
                    </a:lnTo>
                    <a:lnTo>
                      <a:pt x="1019492" y="1162051"/>
                    </a:lnTo>
                    <a:lnTo>
                      <a:pt x="1011872" y="1145541"/>
                    </a:lnTo>
                    <a:lnTo>
                      <a:pt x="1007745" y="1136968"/>
                    </a:lnTo>
                    <a:lnTo>
                      <a:pt x="1002665" y="1129031"/>
                    </a:lnTo>
                    <a:lnTo>
                      <a:pt x="1000125" y="1125221"/>
                    </a:lnTo>
                    <a:lnTo>
                      <a:pt x="997268" y="1121728"/>
                    </a:lnTo>
                    <a:lnTo>
                      <a:pt x="994092" y="1118236"/>
                    </a:lnTo>
                    <a:lnTo>
                      <a:pt x="990918" y="1115061"/>
                    </a:lnTo>
                    <a:lnTo>
                      <a:pt x="987425" y="1111568"/>
                    </a:lnTo>
                    <a:lnTo>
                      <a:pt x="983615" y="1109345"/>
                    </a:lnTo>
                    <a:lnTo>
                      <a:pt x="979170" y="1106805"/>
                    </a:lnTo>
                    <a:lnTo>
                      <a:pt x="975042" y="1104583"/>
                    </a:lnTo>
                    <a:lnTo>
                      <a:pt x="967740" y="1102043"/>
                    </a:lnTo>
                    <a:lnTo>
                      <a:pt x="961072" y="1100773"/>
                    </a:lnTo>
                    <a:lnTo>
                      <a:pt x="954088" y="1099503"/>
                    </a:lnTo>
                    <a:lnTo>
                      <a:pt x="947102" y="1099185"/>
                    </a:lnTo>
                    <a:lnTo>
                      <a:pt x="940435" y="1099503"/>
                    </a:lnTo>
                    <a:lnTo>
                      <a:pt x="933768" y="1100773"/>
                    </a:lnTo>
                    <a:lnTo>
                      <a:pt x="926782" y="1102360"/>
                    </a:lnTo>
                    <a:lnTo>
                      <a:pt x="920432" y="1104583"/>
                    </a:lnTo>
                    <a:lnTo>
                      <a:pt x="914400" y="1107440"/>
                    </a:lnTo>
                    <a:lnTo>
                      <a:pt x="908368" y="1110933"/>
                    </a:lnTo>
                    <a:lnTo>
                      <a:pt x="902970" y="1115378"/>
                    </a:lnTo>
                    <a:lnTo>
                      <a:pt x="897890" y="1119506"/>
                    </a:lnTo>
                    <a:lnTo>
                      <a:pt x="893128" y="1124903"/>
                    </a:lnTo>
                    <a:lnTo>
                      <a:pt x="889000" y="1130618"/>
                    </a:lnTo>
                    <a:lnTo>
                      <a:pt x="885190" y="1136651"/>
                    </a:lnTo>
                    <a:lnTo>
                      <a:pt x="882332" y="1143001"/>
                    </a:lnTo>
                    <a:lnTo>
                      <a:pt x="796925" y="1405891"/>
                    </a:lnTo>
                    <a:lnTo>
                      <a:pt x="695325" y="844868"/>
                    </a:lnTo>
                    <a:lnTo>
                      <a:pt x="693738" y="837883"/>
                    </a:lnTo>
                    <a:lnTo>
                      <a:pt x="691515" y="830898"/>
                    </a:lnTo>
                    <a:lnTo>
                      <a:pt x="688658" y="824548"/>
                    </a:lnTo>
                    <a:lnTo>
                      <a:pt x="685165" y="818515"/>
                    </a:lnTo>
                    <a:lnTo>
                      <a:pt x="680720" y="813118"/>
                    </a:lnTo>
                    <a:lnTo>
                      <a:pt x="676592" y="808038"/>
                    </a:lnTo>
                    <a:lnTo>
                      <a:pt x="671512" y="803275"/>
                    </a:lnTo>
                    <a:lnTo>
                      <a:pt x="665798" y="799465"/>
                    </a:lnTo>
                    <a:lnTo>
                      <a:pt x="660082" y="795338"/>
                    </a:lnTo>
                    <a:lnTo>
                      <a:pt x="654050" y="792480"/>
                    </a:lnTo>
                    <a:lnTo>
                      <a:pt x="647700" y="789940"/>
                    </a:lnTo>
                    <a:lnTo>
                      <a:pt x="641032" y="788353"/>
                    </a:lnTo>
                    <a:lnTo>
                      <a:pt x="634048" y="786765"/>
                    </a:lnTo>
                    <a:lnTo>
                      <a:pt x="627380" y="786448"/>
                    </a:lnTo>
                    <a:lnTo>
                      <a:pt x="619760" y="786448"/>
                    </a:lnTo>
                    <a:lnTo>
                      <a:pt x="612775" y="787718"/>
                    </a:lnTo>
                    <a:lnTo>
                      <a:pt x="607695" y="788670"/>
                    </a:lnTo>
                    <a:lnTo>
                      <a:pt x="602615" y="789940"/>
                    </a:lnTo>
                    <a:lnTo>
                      <a:pt x="598170" y="791845"/>
                    </a:lnTo>
                    <a:lnTo>
                      <a:pt x="593725" y="794068"/>
                    </a:lnTo>
                    <a:lnTo>
                      <a:pt x="589598" y="796608"/>
                    </a:lnTo>
                    <a:lnTo>
                      <a:pt x="585470" y="798830"/>
                    </a:lnTo>
                    <a:lnTo>
                      <a:pt x="581342" y="801688"/>
                    </a:lnTo>
                    <a:lnTo>
                      <a:pt x="577850" y="805180"/>
                    </a:lnTo>
                    <a:lnTo>
                      <a:pt x="574358" y="808673"/>
                    </a:lnTo>
                    <a:lnTo>
                      <a:pt x="571182" y="812165"/>
                    </a:lnTo>
                    <a:lnTo>
                      <a:pt x="568325" y="815658"/>
                    </a:lnTo>
                    <a:lnTo>
                      <a:pt x="565468" y="819785"/>
                    </a:lnTo>
                    <a:lnTo>
                      <a:pt x="563245" y="823913"/>
                    </a:lnTo>
                    <a:lnTo>
                      <a:pt x="561022" y="828040"/>
                    </a:lnTo>
                    <a:lnTo>
                      <a:pt x="559118" y="832803"/>
                    </a:lnTo>
                    <a:lnTo>
                      <a:pt x="557530" y="837565"/>
                    </a:lnTo>
                    <a:lnTo>
                      <a:pt x="321945" y="1417638"/>
                    </a:lnTo>
                    <a:lnTo>
                      <a:pt x="0" y="1415733"/>
                    </a:lnTo>
                    <a:lnTo>
                      <a:pt x="0" y="947420"/>
                    </a:lnTo>
                    <a:lnTo>
                      <a:pt x="0" y="562610"/>
                    </a:lnTo>
                    <a:lnTo>
                      <a:pt x="318" y="548323"/>
                    </a:lnTo>
                    <a:lnTo>
                      <a:pt x="1270" y="534035"/>
                    </a:lnTo>
                    <a:lnTo>
                      <a:pt x="2858" y="519748"/>
                    </a:lnTo>
                    <a:lnTo>
                      <a:pt x="5080" y="505778"/>
                    </a:lnTo>
                    <a:lnTo>
                      <a:pt x="7938" y="492443"/>
                    </a:lnTo>
                    <a:lnTo>
                      <a:pt x="11112" y="478790"/>
                    </a:lnTo>
                    <a:lnTo>
                      <a:pt x="14922" y="465455"/>
                    </a:lnTo>
                    <a:lnTo>
                      <a:pt x="19685" y="452438"/>
                    </a:lnTo>
                    <a:lnTo>
                      <a:pt x="24765" y="440055"/>
                    </a:lnTo>
                    <a:lnTo>
                      <a:pt x="30480" y="427355"/>
                    </a:lnTo>
                    <a:lnTo>
                      <a:pt x="36512" y="415290"/>
                    </a:lnTo>
                    <a:lnTo>
                      <a:pt x="42862" y="403543"/>
                    </a:lnTo>
                    <a:lnTo>
                      <a:pt x="49848" y="391795"/>
                    </a:lnTo>
                    <a:lnTo>
                      <a:pt x="57468" y="381000"/>
                    </a:lnTo>
                    <a:lnTo>
                      <a:pt x="65722" y="370205"/>
                    </a:lnTo>
                    <a:lnTo>
                      <a:pt x="73978" y="359410"/>
                    </a:lnTo>
                    <a:lnTo>
                      <a:pt x="82868" y="349568"/>
                    </a:lnTo>
                    <a:lnTo>
                      <a:pt x="92075" y="340043"/>
                    </a:lnTo>
                    <a:lnTo>
                      <a:pt x="101918" y="330518"/>
                    </a:lnTo>
                    <a:lnTo>
                      <a:pt x="112078" y="321628"/>
                    </a:lnTo>
                    <a:lnTo>
                      <a:pt x="122238" y="313055"/>
                    </a:lnTo>
                    <a:lnTo>
                      <a:pt x="133350" y="305435"/>
                    </a:lnTo>
                    <a:lnTo>
                      <a:pt x="144462" y="297498"/>
                    </a:lnTo>
                    <a:lnTo>
                      <a:pt x="155892" y="290513"/>
                    </a:lnTo>
                    <a:lnTo>
                      <a:pt x="167640" y="283845"/>
                    </a:lnTo>
                    <a:lnTo>
                      <a:pt x="179705" y="277813"/>
                    </a:lnTo>
                    <a:lnTo>
                      <a:pt x="192088" y="272098"/>
                    </a:lnTo>
                    <a:lnTo>
                      <a:pt x="204788" y="267335"/>
                    </a:lnTo>
                    <a:lnTo>
                      <a:pt x="217805" y="262573"/>
                    </a:lnTo>
                    <a:lnTo>
                      <a:pt x="230822" y="258763"/>
                    </a:lnTo>
                    <a:lnTo>
                      <a:pt x="244475" y="255270"/>
                    </a:lnTo>
                    <a:lnTo>
                      <a:pt x="258128" y="252413"/>
                    </a:lnTo>
                    <a:close/>
                    <a:moveTo>
                      <a:pt x="631825" y="0"/>
                    </a:moveTo>
                    <a:lnTo>
                      <a:pt x="883920" y="0"/>
                    </a:lnTo>
                    <a:lnTo>
                      <a:pt x="897255" y="317"/>
                    </a:lnTo>
                    <a:lnTo>
                      <a:pt x="909955" y="1586"/>
                    </a:lnTo>
                    <a:lnTo>
                      <a:pt x="922655" y="2855"/>
                    </a:lnTo>
                    <a:lnTo>
                      <a:pt x="935037" y="5394"/>
                    </a:lnTo>
                    <a:lnTo>
                      <a:pt x="947102" y="8250"/>
                    </a:lnTo>
                    <a:lnTo>
                      <a:pt x="959167" y="11423"/>
                    </a:lnTo>
                    <a:lnTo>
                      <a:pt x="970915" y="15230"/>
                    </a:lnTo>
                    <a:lnTo>
                      <a:pt x="982345" y="19990"/>
                    </a:lnTo>
                    <a:lnTo>
                      <a:pt x="993775" y="25066"/>
                    </a:lnTo>
                    <a:lnTo>
                      <a:pt x="1004570" y="30778"/>
                    </a:lnTo>
                    <a:lnTo>
                      <a:pt x="1015047" y="36807"/>
                    </a:lnTo>
                    <a:lnTo>
                      <a:pt x="1025525" y="43153"/>
                    </a:lnTo>
                    <a:lnTo>
                      <a:pt x="1035050" y="50133"/>
                    </a:lnTo>
                    <a:lnTo>
                      <a:pt x="1044575" y="57748"/>
                    </a:lnTo>
                    <a:lnTo>
                      <a:pt x="1054100" y="65998"/>
                    </a:lnTo>
                    <a:lnTo>
                      <a:pt x="1062672" y="74248"/>
                    </a:lnTo>
                    <a:lnTo>
                      <a:pt x="1070927" y="83132"/>
                    </a:lnTo>
                    <a:lnTo>
                      <a:pt x="1078865" y="92017"/>
                    </a:lnTo>
                    <a:lnTo>
                      <a:pt x="1086485" y="101536"/>
                    </a:lnTo>
                    <a:lnTo>
                      <a:pt x="1093470" y="111372"/>
                    </a:lnTo>
                    <a:lnTo>
                      <a:pt x="1099820" y="121843"/>
                    </a:lnTo>
                    <a:lnTo>
                      <a:pt x="1105852" y="132314"/>
                    </a:lnTo>
                    <a:lnTo>
                      <a:pt x="1111568" y="143102"/>
                    </a:lnTo>
                    <a:lnTo>
                      <a:pt x="1116648" y="154208"/>
                    </a:lnTo>
                    <a:lnTo>
                      <a:pt x="1121410" y="165948"/>
                    </a:lnTo>
                    <a:lnTo>
                      <a:pt x="1125220" y="177688"/>
                    </a:lnTo>
                    <a:lnTo>
                      <a:pt x="1128712" y="189428"/>
                    </a:lnTo>
                    <a:lnTo>
                      <a:pt x="1131252" y="201803"/>
                    </a:lnTo>
                    <a:lnTo>
                      <a:pt x="1133792" y="213860"/>
                    </a:lnTo>
                    <a:lnTo>
                      <a:pt x="1135062" y="226870"/>
                    </a:lnTo>
                    <a:lnTo>
                      <a:pt x="1136332" y="239562"/>
                    </a:lnTo>
                    <a:lnTo>
                      <a:pt x="1136650" y="252571"/>
                    </a:lnTo>
                    <a:lnTo>
                      <a:pt x="1136332" y="265580"/>
                    </a:lnTo>
                    <a:lnTo>
                      <a:pt x="1135062" y="278272"/>
                    </a:lnTo>
                    <a:lnTo>
                      <a:pt x="1133792" y="290964"/>
                    </a:lnTo>
                    <a:lnTo>
                      <a:pt x="1131252" y="303339"/>
                    </a:lnTo>
                    <a:lnTo>
                      <a:pt x="1128712" y="315396"/>
                    </a:lnTo>
                    <a:lnTo>
                      <a:pt x="1125220" y="327454"/>
                    </a:lnTo>
                    <a:lnTo>
                      <a:pt x="1121410" y="339194"/>
                    </a:lnTo>
                    <a:lnTo>
                      <a:pt x="1116648" y="350617"/>
                    </a:lnTo>
                    <a:lnTo>
                      <a:pt x="1111568" y="361722"/>
                    </a:lnTo>
                    <a:lnTo>
                      <a:pt x="1105852" y="372828"/>
                    </a:lnTo>
                    <a:lnTo>
                      <a:pt x="1099820" y="383299"/>
                    </a:lnTo>
                    <a:lnTo>
                      <a:pt x="1093470" y="393452"/>
                    </a:lnTo>
                    <a:lnTo>
                      <a:pt x="1086485" y="403289"/>
                    </a:lnTo>
                    <a:lnTo>
                      <a:pt x="1078865" y="412808"/>
                    </a:lnTo>
                    <a:lnTo>
                      <a:pt x="1070927" y="422327"/>
                    </a:lnTo>
                    <a:lnTo>
                      <a:pt x="1062672" y="430894"/>
                    </a:lnTo>
                    <a:lnTo>
                      <a:pt x="1054100" y="439144"/>
                    </a:lnTo>
                    <a:lnTo>
                      <a:pt x="1044575" y="447076"/>
                    </a:lnTo>
                    <a:lnTo>
                      <a:pt x="1035050" y="454691"/>
                    </a:lnTo>
                    <a:lnTo>
                      <a:pt x="1025525" y="461672"/>
                    </a:lnTo>
                    <a:lnTo>
                      <a:pt x="1015047" y="468018"/>
                    </a:lnTo>
                    <a:lnTo>
                      <a:pt x="1004570" y="474047"/>
                    </a:lnTo>
                    <a:lnTo>
                      <a:pt x="993775" y="479758"/>
                    </a:lnTo>
                    <a:lnTo>
                      <a:pt x="982345" y="484835"/>
                    </a:lnTo>
                    <a:lnTo>
                      <a:pt x="970915" y="489594"/>
                    </a:lnTo>
                    <a:lnTo>
                      <a:pt x="959167" y="493402"/>
                    </a:lnTo>
                    <a:lnTo>
                      <a:pt x="947102" y="496892"/>
                    </a:lnTo>
                    <a:lnTo>
                      <a:pt x="935037" y="499748"/>
                    </a:lnTo>
                    <a:lnTo>
                      <a:pt x="922655" y="501969"/>
                    </a:lnTo>
                    <a:lnTo>
                      <a:pt x="909955" y="503238"/>
                    </a:lnTo>
                    <a:lnTo>
                      <a:pt x="897255" y="504507"/>
                    </a:lnTo>
                    <a:lnTo>
                      <a:pt x="883920" y="504825"/>
                    </a:lnTo>
                    <a:lnTo>
                      <a:pt x="631825" y="504825"/>
                    </a:lnTo>
                    <a:lnTo>
                      <a:pt x="618807" y="504507"/>
                    </a:lnTo>
                    <a:lnTo>
                      <a:pt x="605790" y="503238"/>
                    </a:lnTo>
                    <a:lnTo>
                      <a:pt x="593407" y="501969"/>
                    </a:lnTo>
                    <a:lnTo>
                      <a:pt x="581025" y="499748"/>
                    </a:lnTo>
                    <a:lnTo>
                      <a:pt x="568960" y="496892"/>
                    </a:lnTo>
                    <a:lnTo>
                      <a:pt x="556895" y="493402"/>
                    </a:lnTo>
                    <a:lnTo>
                      <a:pt x="545147" y="489594"/>
                    </a:lnTo>
                    <a:lnTo>
                      <a:pt x="533717" y="484835"/>
                    </a:lnTo>
                    <a:lnTo>
                      <a:pt x="522287" y="479758"/>
                    </a:lnTo>
                    <a:lnTo>
                      <a:pt x="511492" y="474047"/>
                    </a:lnTo>
                    <a:lnTo>
                      <a:pt x="500697" y="468018"/>
                    </a:lnTo>
                    <a:lnTo>
                      <a:pt x="490537" y="461672"/>
                    </a:lnTo>
                    <a:lnTo>
                      <a:pt x="481012" y="454691"/>
                    </a:lnTo>
                    <a:lnTo>
                      <a:pt x="471170" y="447076"/>
                    </a:lnTo>
                    <a:lnTo>
                      <a:pt x="461962" y="439144"/>
                    </a:lnTo>
                    <a:lnTo>
                      <a:pt x="453072" y="430894"/>
                    </a:lnTo>
                    <a:lnTo>
                      <a:pt x="444817" y="422327"/>
                    </a:lnTo>
                    <a:lnTo>
                      <a:pt x="437197" y="412808"/>
                    </a:lnTo>
                    <a:lnTo>
                      <a:pt x="429577" y="403289"/>
                    </a:lnTo>
                    <a:lnTo>
                      <a:pt x="422592" y="393452"/>
                    </a:lnTo>
                    <a:lnTo>
                      <a:pt x="415607" y="383299"/>
                    </a:lnTo>
                    <a:lnTo>
                      <a:pt x="409575" y="372828"/>
                    </a:lnTo>
                    <a:lnTo>
                      <a:pt x="404177" y="361722"/>
                    </a:lnTo>
                    <a:lnTo>
                      <a:pt x="399415" y="350617"/>
                    </a:lnTo>
                    <a:lnTo>
                      <a:pt x="394652" y="339194"/>
                    </a:lnTo>
                    <a:lnTo>
                      <a:pt x="390842" y="327454"/>
                    </a:lnTo>
                    <a:lnTo>
                      <a:pt x="387350" y="315396"/>
                    </a:lnTo>
                    <a:lnTo>
                      <a:pt x="384492" y="303339"/>
                    </a:lnTo>
                    <a:lnTo>
                      <a:pt x="382270" y="290964"/>
                    </a:lnTo>
                    <a:lnTo>
                      <a:pt x="380682" y="278272"/>
                    </a:lnTo>
                    <a:lnTo>
                      <a:pt x="379730" y="265580"/>
                    </a:lnTo>
                    <a:lnTo>
                      <a:pt x="379412" y="252571"/>
                    </a:lnTo>
                    <a:lnTo>
                      <a:pt x="379730" y="239562"/>
                    </a:lnTo>
                    <a:lnTo>
                      <a:pt x="380682" y="226870"/>
                    </a:lnTo>
                    <a:lnTo>
                      <a:pt x="382270" y="213860"/>
                    </a:lnTo>
                    <a:lnTo>
                      <a:pt x="384492" y="201803"/>
                    </a:lnTo>
                    <a:lnTo>
                      <a:pt x="387350" y="189428"/>
                    </a:lnTo>
                    <a:lnTo>
                      <a:pt x="390842" y="177688"/>
                    </a:lnTo>
                    <a:lnTo>
                      <a:pt x="394652" y="165948"/>
                    </a:lnTo>
                    <a:lnTo>
                      <a:pt x="399415" y="154208"/>
                    </a:lnTo>
                    <a:lnTo>
                      <a:pt x="404177" y="143102"/>
                    </a:lnTo>
                    <a:lnTo>
                      <a:pt x="409575" y="132314"/>
                    </a:lnTo>
                    <a:lnTo>
                      <a:pt x="415607" y="121843"/>
                    </a:lnTo>
                    <a:lnTo>
                      <a:pt x="422592" y="111372"/>
                    </a:lnTo>
                    <a:lnTo>
                      <a:pt x="429577" y="101536"/>
                    </a:lnTo>
                    <a:lnTo>
                      <a:pt x="437197" y="92017"/>
                    </a:lnTo>
                    <a:lnTo>
                      <a:pt x="444817" y="83132"/>
                    </a:lnTo>
                    <a:lnTo>
                      <a:pt x="453072" y="74248"/>
                    </a:lnTo>
                    <a:lnTo>
                      <a:pt x="461962" y="65998"/>
                    </a:lnTo>
                    <a:lnTo>
                      <a:pt x="471170" y="57748"/>
                    </a:lnTo>
                    <a:lnTo>
                      <a:pt x="481012" y="50133"/>
                    </a:lnTo>
                    <a:lnTo>
                      <a:pt x="490537" y="43153"/>
                    </a:lnTo>
                    <a:lnTo>
                      <a:pt x="500697" y="36807"/>
                    </a:lnTo>
                    <a:lnTo>
                      <a:pt x="511492" y="30778"/>
                    </a:lnTo>
                    <a:lnTo>
                      <a:pt x="522287" y="25066"/>
                    </a:lnTo>
                    <a:lnTo>
                      <a:pt x="533717" y="19990"/>
                    </a:lnTo>
                    <a:lnTo>
                      <a:pt x="545147" y="15230"/>
                    </a:lnTo>
                    <a:lnTo>
                      <a:pt x="556895" y="11423"/>
                    </a:lnTo>
                    <a:lnTo>
                      <a:pt x="568960" y="8250"/>
                    </a:lnTo>
                    <a:lnTo>
                      <a:pt x="581025" y="5394"/>
                    </a:lnTo>
                    <a:lnTo>
                      <a:pt x="593407" y="2855"/>
                    </a:lnTo>
                    <a:lnTo>
                      <a:pt x="605790" y="1586"/>
                    </a:lnTo>
                    <a:lnTo>
                      <a:pt x="618807" y="317"/>
                    </a:lnTo>
                    <a:lnTo>
                      <a:pt x="6318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7" name="图片 6" descr="卡通人物&#10;&#10;描述已自动生成">
            <a:extLst>
              <a:ext uri="{FF2B5EF4-FFF2-40B4-BE49-F238E27FC236}">
                <a16:creationId xmlns:a16="http://schemas.microsoft.com/office/drawing/2014/main" id="{80D6F315-A039-4D29-A4AC-209655848C3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01" y="3350168"/>
            <a:ext cx="4030879" cy="306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00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630B27C-6D65-4BDF-92BF-6A16A0E0C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一、概述</a:t>
            </a:r>
            <a:r>
              <a:rPr lang="en-US" altLang="zh-CN" dirty="0"/>
              <a:t>—</a:t>
            </a:r>
            <a:r>
              <a:rPr lang="zh-CN" altLang="en-US" dirty="0"/>
              <a:t>隔离原则</a:t>
            </a:r>
          </a:p>
          <a:p>
            <a:endParaRPr lang="zh-CN" altLang="en-US" dirty="0"/>
          </a:p>
        </p:txBody>
      </p:sp>
      <p:sp>
        <p:nvSpPr>
          <p:cNvPr id="4" name="灯片编号占位符 68">
            <a:extLst>
              <a:ext uri="{FF2B5EF4-FFF2-40B4-BE49-F238E27FC236}">
                <a16:creationId xmlns:a16="http://schemas.microsoft.com/office/drawing/2014/main" id="{FBC6358E-BF38-4AB1-BEC2-459DD7E50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29662" y="6356350"/>
            <a:ext cx="3462338" cy="501650"/>
          </a:xfrm>
        </p:spPr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B28C015-BB15-41DD-8ECD-BA5C9B82431E}"/>
              </a:ext>
            </a:extLst>
          </p:cNvPr>
          <p:cNvSpPr/>
          <p:nvPr/>
        </p:nvSpPr>
        <p:spPr>
          <a:xfrm>
            <a:off x="1000888" y="1958524"/>
            <a:ext cx="9955486" cy="28115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 w="317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  <a:effectLst>
            <a:outerShdw blurRad="241300" dist="1778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764" tIns="50880" rIns="101764" bIns="50880" anchor="ctr"/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隔离区域标识清楚，进出门、梯道、通风系统区域化，设过渡区进行更衣、换鞋，并配卫生、消毒设备。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隔离病室，门外或床头悬挂</a:t>
            </a:r>
            <a:r>
              <a:rPr lang="zh-CN" altLang="en-US" sz="2400" b="1" u="sng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提示卡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（正面预防隔离措施，反面适用的疾病种类），门口放置消毒液浸湿的脚垫，门口备隔离衣、口罩、鞋套及手消毒物品等。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940C1AD-DDFD-484C-B929-BDCF151C3154}"/>
              </a:ext>
            </a:extLst>
          </p:cNvPr>
          <p:cNvGrpSpPr/>
          <p:nvPr/>
        </p:nvGrpSpPr>
        <p:grpSpPr>
          <a:xfrm>
            <a:off x="1000888" y="807258"/>
            <a:ext cx="6961943" cy="891975"/>
            <a:chOff x="889302" y="824088"/>
            <a:chExt cx="6961943" cy="891975"/>
          </a:xfrm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02F04BD1-49A3-4297-885A-625F995225E5}"/>
                </a:ext>
              </a:extLst>
            </p:cNvPr>
            <p:cNvSpPr/>
            <p:nvPr/>
          </p:nvSpPr>
          <p:spPr>
            <a:xfrm>
              <a:off x="1536409" y="1083379"/>
              <a:ext cx="6314836" cy="433708"/>
            </a:xfrm>
            <a:prstGeom prst="roundRect">
              <a:avLst>
                <a:gd name="adj" fmla="val 20450"/>
              </a:avLst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r>
                <a:rPr lang="zh-CN" altLang="en-US" sz="2400" b="1" dirty="0">
                  <a:latin typeface="+mj-ea"/>
                  <a:ea typeface="+mj-ea"/>
                  <a:cs typeface="+mn-ea"/>
                  <a:sym typeface="+mn-lt"/>
                </a:rPr>
                <a:t>   隔离标志明确，卫生设施齐全。</a:t>
              </a: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C0FBBEA0-F5EA-454A-B648-F61B8BBACBA3}"/>
                </a:ext>
              </a:extLst>
            </p:cNvPr>
            <p:cNvSpPr/>
            <p:nvPr/>
          </p:nvSpPr>
          <p:spPr>
            <a:xfrm>
              <a:off x="1461619" y="824088"/>
              <a:ext cx="341216" cy="341216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50927" rIns="0" bIns="50927" anchor="ctr"/>
            <a:lstStyle/>
            <a:p>
              <a:pPr algn="ctr"/>
              <a:r>
                <a:rPr lang="en-US" altLang="zh-CN" dirty="0">
                  <a:solidFill>
                    <a:schemeClr val="accent1"/>
                  </a:solidFill>
                  <a:latin typeface="Impact" panose="020B0806030902050204" pitchFamily="34" charset="0"/>
                </a:rPr>
                <a:t>01</a:t>
              </a:r>
              <a:endParaRPr lang="zh-CN" altLang="en-US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D12E764-AFEB-41E8-AA32-19D9A9393C0B}"/>
                </a:ext>
              </a:extLst>
            </p:cNvPr>
            <p:cNvGrpSpPr/>
            <p:nvPr/>
          </p:nvGrpSpPr>
          <p:grpSpPr>
            <a:xfrm>
              <a:off x="889302" y="1013141"/>
              <a:ext cx="705702" cy="702922"/>
              <a:chOff x="2935695" y="4513500"/>
              <a:chExt cx="1260000" cy="1260000"/>
            </a:xfrm>
          </p:grpSpPr>
          <p:sp>
            <p:nvSpPr>
              <p:cNvPr id="17" name="MH_Other_4">
                <a:extLst>
                  <a:ext uri="{FF2B5EF4-FFF2-40B4-BE49-F238E27FC236}">
                    <a16:creationId xmlns:a16="http://schemas.microsoft.com/office/drawing/2014/main" id="{F4340F98-C59D-4634-921E-584821CD5455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2935695" y="4513500"/>
                <a:ext cx="1260000" cy="126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MH_Other_5">
                <a:extLst>
                  <a:ext uri="{FF2B5EF4-FFF2-40B4-BE49-F238E27FC236}">
                    <a16:creationId xmlns:a16="http://schemas.microsoft.com/office/drawing/2014/main" id="{00AC878D-17E9-42AF-BB30-722C3C49C91F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3112095" y="4689121"/>
                <a:ext cx="907200" cy="90875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2700"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KSO_Shape">
                <a:extLst>
                  <a:ext uri="{FF2B5EF4-FFF2-40B4-BE49-F238E27FC236}">
                    <a16:creationId xmlns:a16="http://schemas.microsoft.com/office/drawing/2014/main" id="{2B8C03E8-4018-4522-9AE3-AE84CB69ECF8}"/>
                  </a:ext>
                </a:extLst>
              </p:cNvPr>
              <p:cNvSpPr/>
              <p:nvPr/>
            </p:nvSpPr>
            <p:spPr bwMode="auto">
              <a:xfrm>
                <a:off x="3386602" y="4905239"/>
                <a:ext cx="358186" cy="476522"/>
              </a:xfrm>
              <a:custGeom>
                <a:avLst/>
                <a:gdLst>
                  <a:gd name="T0" fmla="*/ 726440 w 1514475"/>
                  <a:gd name="T1" fmla="*/ 1745744 h 2014538"/>
                  <a:gd name="T2" fmla="*/ 775652 w 1514475"/>
                  <a:gd name="T3" fmla="*/ 1767032 h 2014538"/>
                  <a:gd name="T4" fmla="*/ 815340 w 1514475"/>
                  <a:gd name="T5" fmla="*/ 1756229 h 2014538"/>
                  <a:gd name="T6" fmla="*/ 839788 w 1514475"/>
                  <a:gd name="T7" fmla="*/ 1730176 h 2014538"/>
                  <a:gd name="T8" fmla="*/ 1031558 w 1514475"/>
                  <a:gd name="T9" fmla="*/ 1521114 h 2014538"/>
                  <a:gd name="T10" fmla="*/ 1066482 w 1514475"/>
                  <a:gd name="T11" fmla="*/ 1549391 h 2014538"/>
                  <a:gd name="T12" fmla="*/ 1514475 w 1514475"/>
                  <a:gd name="T13" fmla="*/ 1698403 h 2014538"/>
                  <a:gd name="T14" fmla="*/ 1490028 w 1514475"/>
                  <a:gd name="T15" fmla="*/ 1821362 h 2014538"/>
                  <a:gd name="T16" fmla="*/ 1422400 w 1514475"/>
                  <a:gd name="T17" fmla="*/ 1921763 h 2014538"/>
                  <a:gd name="T18" fmla="*/ 1321752 w 1514475"/>
                  <a:gd name="T19" fmla="*/ 1989438 h 2014538"/>
                  <a:gd name="T20" fmla="*/ 1198880 w 1514475"/>
                  <a:gd name="T21" fmla="*/ 2014538 h 2014538"/>
                  <a:gd name="T22" fmla="*/ 236855 w 1514475"/>
                  <a:gd name="T23" fmla="*/ 2004371 h 2014538"/>
                  <a:gd name="T24" fmla="*/ 127000 w 1514475"/>
                  <a:gd name="T25" fmla="*/ 1951629 h 2014538"/>
                  <a:gd name="T26" fmla="*/ 45720 w 1514475"/>
                  <a:gd name="T27" fmla="*/ 1862349 h 2014538"/>
                  <a:gd name="T28" fmla="*/ 3810 w 1514475"/>
                  <a:gd name="T29" fmla="*/ 1746380 h 2014538"/>
                  <a:gd name="T30" fmla="*/ 373698 w 1514475"/>
                  <a:gd name="T31" fmla="*/ 1558287 h 2014538"/>
                  <a:gd name="T32" fmla="*/ 414338 w 1514475"/>
                  <a:gd name="T33" fmla="*/ 1542719 h 2014538"/>
                  <a:gd name="T34" fmla="*/ 438468 w 1514475"/>
                  <a:gd name="T35" fmla="*/ 1505545 h 2014538"/>
                  <a:gd name="T36" fmla="*/ 254000 w 1514475"/>
                  <a:gd name="T37" fmla="*/ 342265 h 2014538"/>
                  <a:gd name="T38" fmla="*/ 290830 w 1514475"/>
                  <a:gd name="T39" fmla="*/ 460375 h 2014538"/>
                  <a:gd name="T40" fmla="*/ 367348 w 1514475"/>
                  <a:gd name="T41" fmla="*/ 553085 h 2014538"/>
                  <a:gd name="T42" fmla="*/ 474345 w 1514475"/>
                  <a:gd name="T43" fmla="*/ 611188 h 2014538"/>
                  <a:gd name="T44" fmla="*/ 962978 w 1514475"/>
                  <a:gd name="T45" fmla="*/ 625158 h 2014538"/>
                  <a:gd name="T46" fmla="*/ 1083628 w 1514475"/>
                  <a:gd name="T47" fmla="*/ 594043 h 2014538"/>
                  <a:gd name="T48" fmla="*/ 1180148 w 1514475"/>
                  <a:gd name="T49" fmla="*/ 522288 h 2014538"/>
                  <a:gd name="T50" fmla="*/ 1243330 w 1514475"/>
                  <a:gd name="T51" fmla="*/ 418465 h 2014538"/>
                  <a:gd name="T52" fmla="*/ 1261745 w 1514475"/>
                  <a:gd name="T53" fmla="*/ 295275 h 2014538"/>
                  <a:gd name="T54" fmla="*/ 1322705 w 1514475"/>
                  <a:gd name="T55" fmla="*/ 272098 h 2014538"/>
                  <a:gd name="T56" fmla="*/ 1412875 w 1514475"/>
                  <a:gd name="T57" fmla="*/ 330518 h 2014538"/>
                  <a:gd name="T58" fmla="*/ 1478280 w 1514475"/>
                  <a:gd name="T59" fmla="*/ 415290 h 2014538"/>
                  <a:gd name="T60" fmla="*/ 1511618 w 1514475"/>
                  <a:gd name="T61" fmla="*/ 519748 h 2014538"/>
                  <a:gd name="T62" fmla="*/ 1011872 w 1514475"/>
                  <a:gd name="T63" fmla="*/ 1145541 h 2014538"/>
                  <a:gd name="T64" fmla="*/ 983615 w 1514475"/>
                  <a:gd name="T65" fmla="*/ 1109345 h 2014538"/>
                  <a:gd name="T66" fmla="*/ 933768 w 1514475"/>
                  <a:gd name="T67" fmla="*/ 1100773 h 2014538"/>
                  <a:gd name="T68" fmla="*/ 889000 w 1514475"/>
                  <a:gd name="T69" fmla="*/ 1130618 h 2014538"/>
                  <a:gd name="T70" fmla="*/ 685165 w 1514475"/>
                  <a:gd name="T71" fmla="*/ 818515 h 2014538"/>
                  <a:gd name="T72" fmla="*/ 641032 w 1514475"/>
                  <a:gd name="T73" fmla="*/ 788353 h 2014538"/>
                  <a:gd name="T74" fmla="*/ 593725 w 1514475"/>
                  <a:gd name="T75" fmla="*/ 794068 h 2014538"/>
                  <a:gd name="T76" fmla="*/ 565468 w 1514475"/>
                  <a:gd name="T77" fmla="*/ 819785 h 2014538"/>
                  <a:gd name="T78" fmla="*/ 0 w 1514475"/>
                  <a:gd name="T79" fmla="*/ 562610 h 2014538"/>
                  <a:gd name="T80" fmla="*/ 19685 w 1514475"/>
                  <a:gd name="T81" fmla="*/ 452438 h 2014538"/>
                  <a:gd name="T82" fmla="*/ 73978 w 1514475"/>
                  <a:gd name="T83" fmla="*/ 359410 h 2014538"/>
                  <a:gd name="T84" fmla="*/ 155892 w 1514475"/>
                  <a:gd name="T85" fmla="*/ 290513 h 2014538"/>
                  <a:gd name="T86" fmla="*/ 258128 w 1514475"/>
                  <a:gd name="T87" fmla="*/ 252413 h 2014538"/>
                  <a:gd name="T88" fmla="*/ 959167 w 1514475"/>
                  <a:gd name="T89" fmla="*/ 11423 h 2014538"/>
                  <a:gd name="T90" fmla="*/ 1044575 w 1514475"/>
                  <a:gd name="T91" fmla="*/ 57748 h 2014538"/>
                  <a:gd name="T92" fmla="*/ 1105852 w 1514475"/>
                  <a:gd name="T93" fmla="*/ 132314 h 2014538"/>
                  <a:gd name="T94" fmla="*/ 1135062 w 1514475"/>
                  <a:gd name="T95" fmla="*/ 226870 h 2014538"/>
                  <a:gd name="T96" fmla="*/ 1125220 w 1514475"/>
                  <a:gd name="T97" fmla="*/ 327454 h 2014538"/>
                  <a:gd name="T98" fmla="*/ 1078865 w 1514475"/>
                  <a:gd name="T99" fmla="*/ 412808 h 2014538"/>
                  <a:gd name="T100" fmla="*/ 1004570 w 1514475"/>
                  <a:gd name="T101" fmla="*/ 474047 h 2014538"/>
                  <a:gd name="T102" fmla="*/ 909955 w 1514475"/>
                  <a:gd name="T103" fmla="*/ 503238 h 2014538"/>
                  <a:gd name="T104" fmla="*/ 568960 w 1514475"/>
                  <a:gd name="T105" fmla="*/ 496892 h 2014538"/>
                  <a:gd name="T106" fmla="*/ 481012 w 1514475"/>
                  <a:gd name="T107" fmla="*/ 454691 h 2014538"/>
                  <a:gd name="T108" fmla="*/ 415607 w 1514475"/>
                  <a:gd name="T109" fmla="*/ 383299 h 2014538"/>
                  <a:gd name="T110" fmla="*/ 382270 w 1514475"/>
                  <a:gd name="T111" fmla="*/ 290964 h 2014538"/>
                  <a:gd name="T112" fmla="*/ 387350 w 1514475"/>
                  <a:gd name="T113" fmla="*/ 189428 h 2014538"/>
                  <a:gd name="T114" fmla="*/ 429577 w 1514475"/>
                  <a:gd name="T115" fmla="*/ 101536 h 2014538"/>
                  <a:gd name="T116" fmla="*/ 500697 w 1514475"/>
                  <a:gd name="T117" fmla="*/ 36807 h 2014538"/>
                  <a:gd name="T118" fmla="*/ 593407 w 1514475"/>
                  <a:gd name="T119" fmla="*/ 2855 h 2014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14475" h="2014538">
                    <a:moveTo>
                      <a:pt x="599122" y="1111250"/>
                    </a:moveTo>
                    <a:lnTo>
                      <a:pt x="707390" y="1708570"/>
                    </a:lnTo>
                    <a:lnTo>
                      <a:pt x="708978" y="1715878"/>
                    </a:lnTo>
                    <a:lnTo>
                      <a:pt x="711518" y="1722550"/>
                    </a:lnTo>
                    <a:lnTo>
                      <a:pt x="714375" y="1728905"/>
                    </a:lnTo>
                    <a:lnTo>
                      <a:pt x="717868" y="1734942"/>
                    </a:lnTo>
                    <a:lnTo>
                      <a:pt x="721678" y="1740661"/>
                    </a:lnTo>
                    <a:lnTo>
                      <a:pt x="726440" y="1745744"/>
                    </a:lnTo>
                    <a:lnTo>
                      <a:pt x="731202" y="1750510"/>
                    </a:lnTo>
                    <a:lnTo>
                      <a:pt x="736600" y="1754640"/>
                    </a:lnTo>
                    <a:lnTo>
                      <a:pt x="742315" y="1758135"/>
                    </a:lnTo>
                    <a:lnTo>
                      <a:pt x="748665" y="1760995"/>
                    </a:lnTo>
                    <a:lnTo>
                      <a:pt x="755332" y="1763537"/>
                    </a:lnTo>
                    <a:lnTo>
                      <a:pt x="761682" y="1765443"/>
                    </a:lnTo>
                    <a:lnTo>
                      <a:pt x="768350" y="1766714"/>
                    </a:lnTo>
                    <a:lnTo>
                      <a:pt x="775652" y="1767032"/>
                    </a:lnTo>
                    <a:lnTo>
                      <a:pt x="782638" y="1767032"/>
                    </a:lnTo>
                    <a:lnTo>
                      <a:pt x="789622" y="1766078"/>
                    </a:lnTo>
                    <a:lnTo>
                      <a:pt x="794385" y="1765125"/>
                    </a:lnTo>
                    <a:lnTo>
                      <a:pt x="799148" y="1763854"/>
                    </a:lnTo>
                    <a:lnTo>
                      <a:pt x="803275" y="1762266"/>
                    </a:lnTo>
                    <a:lnTo>
                      <a:pt x="807720" y="1760359"/>
                    </a:lnTo>
                    <a:lnTo>
                      <a:pt x="811848" y="1758135"/>
                    </a:lnTo>
                    <a:lnTo>
                      <a:pt x="815340" y="1756229"/>
                    </a:lnTo>
                    <a:lnTo>
                      <a:pt x="819468" y="1753687"/>
                    </a:lnTo>
                    <a:lnTo>
                      <a:pt x="822960" y="1750828"/>
                    </a:lnTo>
                    <a:lnTo>
                      <a:pt x="826135" y="1747650"/>
                    </a:lnTo>
                    <a:lnTo>
                      <a:pt x="829310" y="1744473"/>
                    </a:lnTo>
                    <a:lnTo>
                      <a:pt x="832168" y="1740978"/>
                    </a:lnTo>
                    <a:lnTo>
                      <a:pt x="835025" y="1737483"/>
                    </a:lnTo>
                    <a:lnTo>
                      <a:pt x="837565" y="1733988"/>
                    </a:lnTo>
                    <a:lnTo>
                      <a:pt x="839788" y="1730176"/>
                    </a:lnTo>
                    <a:lnTo>
                      <a:pt x="841692" y="1726045"/>
                    </a:lnTo>
                    <a:lnTo>
                      <a:pt x="843598" y="1721915"/>
                    </a:lnTo>
                    <a:lnTo>
                      <a:pt x="845820" y="1713972"/>
                    </a:lnTo>
                    <a:lnTo>
                      <a:pt x="958532" y="1366065"/>
                    </a:lnTo>
                    <a:lnTo>
                      <a:pt x="1024255" y="1505227"/>
                    </a:lnTo>
                    <a:lnTo>
                      <a:pt x="1026160" y="1510946"/>
                    </a:lnTo>
                    <a:lnTo>
                      <a:pt x="1028700" y="1516348"/>
                    </a:lnTo>
                    <a:lnTo>
                      <a:pt x="1031558" y="1521114"/>
                    </a:lnTo>
                    <a:lnTo>
                      <a:pt x="1034732" y="1525879"/>
                    </a:lnTo>
                    <a:lnTo>
                      <a:pt x="1038860" y="1530645"/>
                    </a:lnTo>
                    <a:lnTo>
                      <a:pt x="1042670" y="1534458"/>
                    </a:lnTo>
                    <a:lnTo>
                      <a:pt x="1046798" y="1537953"/>
                    </a:lnTo>
                    <a:lnTo>
                      <a:pt x="1051560" y="1541448"/>
                    </a:lnTo>
                    <a:lnTo>
                      <a:pt x="1056322" y="1544307"/>
                    </a:lnTo>
                    <a:lnTo>
                      <a:pt x="1061085" y="1547167"/>
                    </a:lnTo>
                    <a:lnTo>
                      <a:pt x="1066482" y="1549391"/>
                    </a:lnTo>
                    <a:lnTo>
                      <a:pt x="1071880" y="1551297"/>
                    </a:lnTo>
                    <a:lnTo>
                      <a:pt x="1077278" y="1552568"/>
                    </a:lnTo>
                    <a:lnTo>
                      <a:pt x="1082992" y="1553204"/>
                    </a:lnTo>
                    <a:lnTo>
                      <a:pt x="1088708" y="1554157"/>
                    </a:lnTo>
                    <a:lnTo>
                      <a:pt x="1094422" y="1554157"/>
                    </a:lnTo>
                    <a:lnTo>
                      <a:pt x="1096328" y="1554157"/>
                    </a:lnTo>
                    <a:lnTo>
                      <a:pt x="1514475" y="1552568"/>
                    </a:lnTo>
                    <a:lnTo>
                      <a:pt x="1514475" y="1698403"/>
                    </a:lnTo>
                    <a:lnTo>
                      <a:pt x="1514158" y="1714607"/>
                    </a:lnTo>
                    <a:lnTo>
                      <a:pt x="1513205" y="1730811"/>
                    </a:lnTo>
                    <a:lnTo>
                      <a:pt x="1510982" y="1746380"/>
                    </a:lnTo>
                    <a:lnTo>
                      <a:pt x="1508125" y="1762266"/>
                    </a:lnTo>
                    <a:lnTo>
                      <a:pt x="1504632" y="1777516"/>
                    </a:lnTo>
                    <a:lnTo>
                      <a:pt x="1500188" y="1792449"/>
                    </a:lnTo>
                    <a:lnTo>
                      <a:pt x="1495425" y="1807065"/>
                    </a:lnTo>
                    <a:lnTo>
                      <a:pt x="1490028" y="1821362"/>
                    </a:lnTo>
                    <a:lnTo>
                      <a:pt x="1483678" y="1835660"/>
                    </a:lnTo>
                    <a:lnTo>
                      <a:pt x="1476375" y="1849004"/>
                    </a:lnTo>
                    <a:lnTo>
                      <a:pt x="1469072" y="1862349"/>
                    </a:lnTo>
                    <a:lnTo>
                      <a:pt x="1460818" y="1875058"/>
                    </a:lnTo>
                    <a:lnTo>
                      <a:pt x="1451928" y="1887767"/>
                    </a:lnTo>
                    <a:lnTo>
                      <a:pt x="1442720" y="1899522"/>
                    </a:lnTo>
                    <a:lnTo>
                      <a:pt x="1432560" y="1910643"/>
                    </a:lnTo>
                    <a:lnTo>
                      <a:pt x="1422400" y="1921763"/>
                    </a:lnTo>
                    <a:lnTo>
                      <a:pt x="1411288" y="1932248"/>
                    </a:lnTo>
                    <a:lnTo>
                      <a:pt x="1399858" y="1942097"/>
                    </a:lnTo>
                    <a:lnTo>
                      <a:pt x="1387792" y="1951629"/>
                    </a:lnTo>
                    <a:lnTo>
                      <a:pt x="1375728" y="1960207"/>
                    </a:lnTo>
                    <a:lnTo>
                      <a:pt x="1362710" y="1968468"/>
                    </a:lnTo>
                    <a:lnTo>
                      <a:pt x="1349692" y="1976411"/>
                    </a:lnTo>
                    <a:lnTo>
                      <a:pt x="1335722" y="1983084"/>
                    </a:lnTo>
                    <a:lnTo>
                      <a:pt x="1321752" y="1989438"/>
                    </a:lnTo>
                    <a:lnTo>
                      <a:pt x="1307782" y="1995157"/>
                    </a:lnTo>
                    <a:lnTo>
                      <a:pt x="1293178" y="2000241"/>
                    </a:lnTo>
                    <a:lnTo>
                      <a:pt x="1277938" y="2004371"/>
                    </a:lnTo>
                    <a:lnTo>
                      <a:pt x="1262698" y="2008184"/>
                    </a:lnTo>
                    <a:lnTo>
                      <a:pt x="1247140" y="2010726"/>
                    </a:lnTo>
                    <a:lnTo>
                      <a:pt x="1231582" y="2012632"/>
                    </a:lnTo>
                    <a:lnTo>
                      <a:pt x="1215390" y="2014220"/>
                    </a:lnTo>
                    <a:lnTo>
                      <a:pt x="1198880" y="2014538"/>
                    </a:lnTo>
                    <a:lnTo>
                      <a:pt x="1155700" y="2014538"/>
                    </a:lnTo>
                    <a:lnTo>
                      <a:pt x="359092" y="2014538"/>
                    </a:lnTo>
                    <a:lnTo>
                      <a:pt x="315595" y="2014538"/>
                    </a:lnTo>
                    <a:lnTo>
                      <a:pt x="299720" y="2014220"/>
                    </a:lnTo>
                    <a:lnTo>
                      <a:pt x="283528" y="2012632"/>
                    </a:lnTo>
                    <a:lnTo>
                      <a:pt x="267652" y="2010726"/>
                    </a:lnTo>
                    <a:lnTo>
                      <a:pt x="251778" y="2008184"/>
                    </a:lnTo>
                    <a:lnTo>
                      <a:pt x="236855" y="2004371"/>
                    </a:lnTo>
                    <a:lnTo>
                      <a:pt x="221932" y="2000241"/>
                    </a:lnTo>
                    <a:lnTo>
                      <a:pt x="207010" y="1995157"/>
                    </a:lnTo>
                    <a:lnTo>
                      <a:pt x="192722" y="1989438"/>
                    </a:lnTo>
                    <a:lnTo>
                      <a:pt x="179070" y="1983084"/>
                    </a:lnTo>
                    <a:lnTo>
                      <a:pt x="165418" y="1976411"/>
                    </a:lnTo>
                    <a:lnTo>
                      <a:pt x="151765" y="1968468"/>
                    </a:lnTo>
                    <a:lnTo>
                      <a:pt x="139382" y="1960207"/>
                    </a:lnTo>
                    <a:lnTo>
                      <a:pt x="127000" y="1951629"/>
                    </a:lnTo>
                    <a:lnTo>
                      <a:pt x="114935" y="1942097"/>
                    </a:lnTo>
                    <a:lnTo>
                      <a:pt x="103505" y="1932248"/>
                    </a:lnTo>
                    <a:lnTo>
                      <a:pt x="92392" y="1921763"/>
                    </a:lnTo>
                    <a:lnTo>
                      <a:pt x="81915" y="1910643"/>
                    </a:lnTo>
                    <a:lnTo>
                      <a:pt x="72072" y="1899522"/>
                    </a:lnTo>
                    <a:lnTo>
                      <a:pt x="62865" y="1887767"/>
                    </a:lnTo>
                    <a:lnTo>
                      <a:pt x="53975" y="1875058"/>
                    </a:lnTo>
                    <a:lnTo>
                      <a:pt x="45720" y="1862349"/>
                    </a:lnTo>
                    <a:lnTo>
                      <a:pt x="38100" y="1849004"/>
                    </a:lnTo>
                    <a:lnTo>
                      <a:pt x="31115" y="1835660"/>
                    </a:lnTo>
                    <a:lnTo>
                      <a:pt x="24765" y="1821362"/>
                    </a:lnTo>
                    <a:lnTo>
                      <a:pt x="19368" y="1807065"/>
                    </a:lnTo>
                    <a:lnTo>
                      <a:pt x="14288" y="1792449"/>
                    </a:lnTo>
                    <a:lnTo>
                      <a:pt x="10160" y="1777516"/>
                    </a:lnTo>
                    <a:lnTo>
                      <a:pt x="6668" y="1762266"/>
                    </a:lnTo>
                    <a:lnTo>
                      <a:pt x="3810" y="1746380"/>
                    </a:lnTo>
                    <a:lnTo>
                      <a:pt x="1588" y="1730811"/>
                    </a:lnTo>
                    <a:lnTo>
                      <a:pt x="318" y="1714607"/>
                    </a:lnTo>
                    <a:lnTo>
                      <a:pt x="0" y="1698403"/>
                    </a:lnTo>
                    <a:lnTo>
                      <a:pt x="0" y="1556063"/>
                    </a:lnTo>
                    <a:lnTo>
                      <a:pt x="126048" y="1556063"/>
                    </a:lnTo>
                    <a:lnTo>
                      <a:pt x="360680" y="1557970"/>
                    </a:lnTo>
                    <a:lnTo>
                      <a:pt x="367030" y="1558605"/>
                    </a:lnTo>
                    <a:lnTo>
                      <a:pt x="373698" y="1558287"/>
                    </a:lnTo>
                    <a:lnTo>
                      <a:pt x="380048" y="1557652"/>
                    </a:lnTo>
                    <a:lnTo>
                      <a:pt x="386715" y="1556381"/>
                    </a:lnTo>
                    <a:lnTo>
                      <a:pt x="392748" y="1554792"/>
                    </a:lnTo>
                    <a:lnTo>
                      <a:pt x="398780" y="1552250"/>
                    </a:lnTo>
                    <a:lnTo>
                      <a:pt x="404495" y="1549391"/>
                    </a:lnTo>
                    <a:lnTo>
                      <a:pt x="410210" y="1546214"/>
                    </a:lnTo>
                    <a:lnTo>
                      <a:pt x="411162" y="1544625"/>
                    </a:lnTo>
                    <a:lnTo>
                      <a:pt x="414338" y="1542719"/>
                    </a:lnTo>
                    <a:lnTo>
                      <a:pt x="418782" y="1538588"/>
                    </a:lnTo>
                    <a:lnTo>
                      <a:pt x="422592" y="1534776"/>
                    </a:lnTo>
                    <a:lnTo>
                      <a:pt x="426085" y="1530645"/>
                    </a:lnTo>
                    <a:lnTo>
                      <a:pt x="429578" y="1526197"/>
                    </a:lnTo>
                    <a:lnTo>
                      <a:pt x="432435" y="1521114"/>
                    </a:lnTo>
                    <a:lnTo>
                      <a:pt x="434975" y="1516348"/>
                    </a:lnTo>
                    <a:lnTo>
                      <a:pt x="437198" y="1511264"/>
                    </a:lnTo>
                    <a:lnTo>
                      <a:pt x="438468" y="1505545"/>
                    </a:lnTo>
                    <a:lnTo>
                      <a:pt x="599122" y="1111250"/>
                    </a:lnTo>
                    <a:close/>
                    <a:moveTo>
                      <a:pt x="258128" y="252413"/>
                    </a:moveTo>
                    <a:lnTo>
                      <a:pt x="255905" y="266383"/>
                    </a:lnTo>
                    <a:lnTo>
                      <a:pt x="254000" y="280670"/>
                    </a:lnTo>
                    <a:lnTo>
                      <a:pt x="253048" y="295275"/>
                    </a:lnTo>
                    <a:lnTo>
                      <a:pt x="252730" y="309880"/>
                    </a:lnTo>
                    <a:lnTo>
                      <a:pt x="253048" y="326390"/>
                    </a:lnTo>
                    <a:lnTo>
                      <a:pt x="254000" y="342265"/>
                    </a:lnTo>
                    <a:lnTo>
                      <a:pt x="256222" y="358140"/>
                    </a:lnTo>
                    <a:lnTo>
                      <a:pt x="259080" y="373698"/>
                    </a:lnTo>
                    <a:lnTo>
                      <a:pt x="262572" y="388620"/>
                    </a:lnTo>
                    <a:lnTo>
                      <a:pt x="267018" y="403543"/>
                    </a:lnTo>
                    <a:lnTo>
                      <a:pt x="271462" y="418465"/>
                    </a:lnTo>
                    <a:lnTo>
                      <a:pt x="277178" y="432753"/>
                    </a:lnTo>
                    <a:lnTo>
                      <a:pt x="283528" y="446723"/>
                    </a:lnTo>
                    <a:lnTo>
                      <a:pt x="290830" y="460375"/>
                    </a:lnTo>
                    <a:lnTo>
                      <a:pt x="298132" y="473393"/>
                    </a:lnTo>
                    <a:lnTo>
                      <a:pt x="306388" y="486410"/>
                    </a:lnTo>
                    <a:lnTo>
                      <a:pt x="315278" y="498793"/>
                    </a:lnTo>
                    <a:lnTo>
                      <a:pt x="324485" y="510540"/>
                    </a:lnTo>
                    <a:lnTo>
                      <a:pt x="334645" y="522288"/>
                    </a:lnTo>
                    <a:lnTo>
                      <a:pt x="344805" y="533083"/>
                    </a:lnTo>
                    <a:lnTo>
                      <a:pt x="355918" y="543560"/>
                    </a:lnTo>
                    <a:lnTo>
                      <a:pt x="367348" y="553085"/>
                    </a:lnTo>
                    <a:lnTo>
                      <a:pt x="379095" y="562928"/>
                    </a:lnTo>
                    <a:lnTo>
                      <a:pt x="391478" y="571500"/>
                    </a:lnTo>
                    <a:lnTo>
                      <a:pt x="404495" y="579438"/>
                    </a:lnTo>
                    <a:lnTo>
                      <a:pt x="417512" y="587375"/>
                    </a:lnTo>
                    <a:lnTo>
                      <a:pt x="431165" y="594043"/>
                    </a:lnTo>
                    <a:lnTo>
                      <a:pt x="445452" y="600710"/>
                    </a:lnTo>
                    <a:lnTo>
                      <a:pt x="459740" y="606425"/>
                    </a:lnTo>
                    <a:lnTo>
                      <a:pt x="474345" y="611188"/>
                    </a:lnTo>
                    <a:lnTo>
                      <a:pt x="489268" y="615633"/>
                    </a:lnTo>
                    <a:lnTo>
                      <a:pt x="504508" y="619125"/>
                    </a:lnTo>
                    <a:lnTo>
                      <a:pt x="520065" y="621983"/>
                    </a:lnTo>
                    <a:lnTo>
                      <a:pt x="535940" y="623888"/>
                    </a:lnTo>
                    <a:lnTo>
                      <a:pt x="551815" y="625158"/>
                    </a:lnTo>
                    <a:lnTo>
                      <a:pt x="568008" y="625475"/>
                    </a:lnTo>
                    <a:lnTo>
                      <a:pt x="946785" y="625475"/>
                    </a:lnTo>
                    <a:lnTo>
                      <a:pt x="962978" y="625158"/>
                    </a:lnTo>
                    <a:lnTo>
                      <a:pt x="978852" y="623888"/>
                    </a:lnTo>
                    <a:lnTo>
                      <a:pt x="994410" y="621983"/>
                    </a:lnTo>
                    <a:lnTo>
                      <a:pt x="1010285" y="619125"/>
                    </a:lnTo>
                    <a:lnTo>
                      <a:pt x="1025525" y="615633"/>
                    </a:lnTo>
                    <a:lnTo>
                      <a:pt x="1040448" y="611188"/>
                    </a:lnTo>
                    <a:lnTo>
                      <a:pt x="1055052" y="606425"/>
                    </a:lnTo>
                    <a:lnTo>
                      <a:pt x="1069340" y="600710"/>
                    </a:lnTo>
                    <a:lnTo>
                      <a:pt x="1083628" y="594043"/>
                    </a:lnTo>
                    <a:lnTo>
                      <a:pt x="1097280" y="587375"/>
                    </a:lnTo>
                    <a:lnTo>
                      <a:pt x="1110298" y="579438"/>
                    </a:lnTo>
                    <a:lnTo>
                      <a:pt x="1122998" y="571500"/>
                    </a:lnTo>
                    <a:lnTo>
                      <a:pt x="1135698" y="562928"/>
                    </a:lnTo>
                    <a:lnTo>
                      <a:pt x="1147445" y="553085"/>
                    </a:lnTo>
                    <a:lnTo>
                      <a:pt x="1158875" y="543560"/>
                    </a:lnTo>
                    <a:lnTo>
                      <a:pt x="1169670" y="533083"/>
                    </a:lnTo>
                    <a:lnTo>
                      <a:pt x="1180148" y="522288"/>
                    </a:lnTo>
                    <a:lnTo>
                      <a:pt x="1189990" y="510540"/>
                    </a:lnTo>
                    <a:lnTo>
                      <a:pt x="1199515" y="498793"/>
                    </a:lnTo>
                    <a:lnTo>
                      <a:pt x="1208405" y="486410"/>
                    </a:lnTo>
                    <a:lnTo>
                      <a:pt x="1216342" y="473393"/>
                    </a:lnTo>
                    <a:lnTo>
                      <a:pt x="1223962" y="460375"/>
                    </a:lnTo>
                    <a:lnTo>
                      <a:pt x="1230948" y="446723"/>
                    </a:lnTo>
                    <a:lnTo>
                      <a:pt x="1237615" y="432753"/>
                    </a:lnTo>
                    <a:lnTo>
                      <a:pt x="1243330" y="418465"/>
                    </a:lnTo>
                    <a:lnTo>
                      <a:pt x="1248092" y="403543"/>
                    </a:lnTo>
                    <a:lnTo>
                      <a:pt x="1252220" y="388620"/>
                    </a:lnTo>
                    <a:lnTo>
                      <a:pt x="1255712" y="373698"/>
                    </a:lnTo>
                    <a:lnTo>
                      <a:pt x="1258570" y="358140"/>
                    </a:lnTo>
                    <a:lnTo>
                      <a:pt x="1260792" y="342265"/>
                    </a:lnTo>
                    <a:lnTo>
                      <a:pt x="1261745" y="326390"/>
                    </a:lnTo>
                    <a:lnTo>
                      <a:pt x="1262062" y="309880"/>
                    </a:lnTo>
                    <a:lnTo>
                      <a:pt x="1261745" y="295275"/>
                    </a:lnTo>
                    <a:lnTo>
                      <a:pt x="1260792" y="280670"/>
                    </a:lnTo>
                    <a:lnTo>
                      <a:pt x="1258888" y="266383"/>
                    </a:lnTo>
                    <a:lnTo>
                      <a:pt x="1256665" y="252413"/>
                    </a:lnTo>
                    <a:lnTo>
                      <a:pt x="1270318" y="255270"/>
                    </a:lnTo>
                    <a:lnTo>
                      <a:pt x="1283652" y="258763"/>
                    </a:lnTo>
                    <a:lnTo>
                      <a:pt x="1296988" y="262573"/>
                    </a:lnTo>
                    <a:lnTo>
                      <a:pt x="1309688" y="267335"/>
                    </a:lnTo>
                    <a:lnTo>
                      <a:pt x="1322705" y="272098"/>
                    </a:lnTo>
                    <a:lnTo>
                      <a:pt x="1335088" y="277813"/>
                    </a:lnTo>
                    <a:lnTo>
                      <a:pt x="1347152" y="283845"/>
                    </a:lnTo>
                    <a:lnTo>
                      <a:pt x="1358900" y="290513"/>
                    </a:lnTo>
                    <a:lnTo>
                      <a:pt x="1370330" y="297498"/>
                    </a:lnTo>
                    <a:lnTo>
                      <a:pt x="1381442" y="305435"/>
                    </a:lnTo>
                    <a:lnTo>
                      <a:pt x="1392555" y="313055"/>
                    </a:lnTo>
                    <a:lnTo>
                      <a:pt x="1402715" y="321628"/>
                    </a:lnTo>
                    <a:lnTo>
                      <a:pt x="1412875" y="330518"/>
                    </a:lnTo>
                    <a:lnTo>
                      <a:pt x="1422718" y="340043"/>
                    </a:lnTo>
                    <a:lnTo>
                      <a:pt x="1431925" y="349568"/>
                    </a:lnTo>
                    <a:lnTo>
                      <a:pt x="1440815" y="359410"/>
                    </a:lnTo>
                    <a:lnTo>
                      <a:pt x="1449070" y="370205"/>
                    </a:lnTo>
                    <a:lnTo>
                      <a:pt x="1457325" y="381000"/>
                    </a:lnTo>
                    <a:lnTo>
                      <a:pt x="1464628" y="391795"/>
                    </a:lnTo>
                    <a:lnTo>
                      <a:pt x="1471930" y="403543"/>
                    </a:lnTo>
                    <a:lnTo>
                      <a:pt x="1478280" y="415290"/>
                    </a:lnTo>
                    <a:lnTo>
                      <a:pt x="1484312" y="427355"/>
                    </a:lnTo>
                    <a:lnTo>
                      <a:pt x="1490028" y="440055"/>
                    </a:lnTo>
                    <a:lnTo>
                      <a:pt x="1495108" y="452438"/>
                    </a:lnTo>
                    <a:lnTo>
                      <a:pt x="1499552" y="465455"/>
                    </a:lnTo>
                    <a:lnTo>
                      <a:pt x="1503680" y="478790"/>
                    </a:lnTo>
                    <a:lnTo>
                      <a:pt x="1506855" y="492443"/>
                    </a:lnTo>
                    <a:lnTo>
                      <a:pt x="1509712" y="505778"/>
                    </a:lnTo>
                    <a:lnTo>
                      <a:pt x="1511618" y="519748"/>
                    </a:lnTo>
                    <a:lnTo>
                      <a:pt x="1513522" y="534035"/>
                    </a:lnTo>
                    <a:lnTo>
                      <a:pt x="1514158" y="548323"/>
                    </a:lnTo>
                    <a:lnTo>
                      <a:pt x="1514475" y="562610"/>
                    </a:lnTo>
                    <a:lnTo>
                      <a:pt x="1514475" y="947420"/>
                    </a:lnTo>
                    <a:lnTo>
                      <a:pt x="1514475" y="1415733"/>
                    </a:lnTo>
                    <a:lnTo>
                      <a:pt x="1136015" y="1417638"/>
                    </a:lnTo>
                    <a:lnTo>
                      <a:pt x="1019492" y="1162051"/>
                    </a:lnTo>
                    <a:lnTo>
                      <a:pt x="1011872" y="1145541"/>
                    </a:lnTo>
                    <a:lnTo>
                      <a:pt x="1007745" y="1136968"/>
                    </a:lnTo>
                    <a:lnTo>
                      <a:pt x="1002665" y="1129031"/>
                    </a:lnTo>
                    <a:lnTo>
                      <a:pt x="1000125" y="1125221"/>
                    </a:lnTo>
                    <a:lnTo>
                      <a:pt x="997268" y="1121728"/>
                    </a:lnTo>
                    <a:lnTo>
                      <a:pt x="994092" y="1118236"/>
                    </a:lnTo>
                    <a:lnTo>
                      <a:pt x="990918" y="1115061"/>
                    </a:lnTo>
                    <a:lnTo>
                      <a:pt x="987425" y="1111568"/>
                    </a:lnTo>
                    <a:lnTo>
                      <a:pt x="983615" y="1109345"/>
                    </a:lnTo>
                    <a:lnTo>
                      <a:pt x="979170" y="1106805"/>
                    </a:lnTo>
                    <a:lnTo>
                      <a:pt x="975042" y="1104583"/>
                    </a:lnTo>
                    <a:lnTo>
                      <a:pt x="967740" y="1102043"/>
                    </a:lnTo>
                    <a:lnTo>
                      <a:pt x="961072" y="1100773"/>
                    </a:lnTo>
                    <a:lnTo>
                      <a:pt x="954088" y="1099503"/>
                    </a:lnTo>
                    <a:lnTo>
                      <a:pt x="947102" y="1099185"/>
                    </a:lnTo>
                    <a:lnTo>
                      <a:pt x="940435" y="1099503"/>
                    </a:lnTo>
                    <a:lnTo>
                      <a:pt x="933768" y="1100773"/>
                    </a:lnTo>
                    <a:lnTo>
                      <a:pt x="926782" y="1102360"/>
                    </a:lnTo>
                    <a:lnTo>
                      <a:pt x="920432" y="1104583"/>
                    </a:lnTo>
                    <a:lnTo>
                      <a:pt x="914400" y="1107440"/>
                    </a:lnTo>
                    <a:lnTo>
                      <a:pt x="908368" y="1110933"/>
                    </a:lnTo>
                    <a:lnTo>
                      <a:pt x="902970" y="1115378"/>
                    </a:lnTo>
                    <a:lnTo>
                      <a:pt x="897890" y="1119506"/>
                    </a:lnTo>
                    <a:lnTo>
                      <a:pt x="893128" y="1124903"/>
                    </a:lnTo>
                    <a:lnTo>
                      <a:pt x="889000" y="1130618"/>
                    </a:lnTo>
                    <a:lnTo>
                      <a:pt x="885190" y="1136651"/>
                    </a:lnTo>
                    <a:lnTo>
                      <a:pt x="882332" y="1143001"/>
                    </a:lnTo>
                    <a:lnTo>
                      <a:pt x="796925" y="1405891"/>
                    </a:lnTo>
                    <a:lnTo>
                      <a:pt x="695325" y="844868"/>
                    </a:lnTo>
                    <a:lnTo>
                      <a:pt x="693738" y="837883"/>
                    </a:lnTo>
                    <a:lnTo>
                      <a:pt x="691515" y="830898"/>
                    </a:lnTo>
                    <a:lnTo>
                      <a:pt x="688658" y="824548"/>
                    </a:lnTo>
                    <a:lnTo>
                      <a:pt x="685165" y="818515"/>
                    </a:lnTo>
                    <a:lnTo>
                      <a:pt x="680720" y="813118"/>
                    </a:lnTo>
                    <a:lnTo>
                      <a:pt x="676592" y="808038"/>
                    </a:lnTo>
                    <a:lnTo>
                      <a:pt x="671512" y="803275"/>
                    </a:lnTo>
                    <a:lnTo>
                      <a:pt x="665798" y="799465"/>
                    </a:lnTo>
                    <a:lnTo>
                      <a:pt x="660082" y="795338"/>
                    </a:lnTo>
                    <a:lnTo>
                      <a:pt x="654050" y="792480"/>
                    </a:lnTo>
                    <a:lnTo>
                      <a:pt x="647700" y="789940"/>
                    </a:lnTo>
                    <a:lnTo>
                      <a:pt x="641032" y="788353"/>
                    </a:lnTo>
                    <a:lnTo>
                      <a:pt x="634048" y="786765"/>
                    </a:lnTo>
                    <a:lnTo>
                      <a:pt x="627380" y="786448"/>
                    </a:lnTo>
                    <a:lnTo>
                      <a:pt x="619760" y="786448"/>
                    </a:lnTo>
                    <a:lnTo>
                      <a:pt x="612775" y="787718"/>
                    </a:lnTo>
                    <a:lnTo>
                      <a:pt x="607695" y="788670"/>
                    </a:lnTo>
                    <a:lnTo>
                      <a:pt x="602615" y="789940"/>
                    </a:lnTo>
                    <a:lnTo>
                      <a:pt x="598170" y="791845"/>
                    </a:lnTo>
                    <a:lnTo>
                      <a:pt x="593725" y="794068"/>
                    </a:lnTo>
                    <a:lnTo>
                      <a:pt x="589598" y="796608"/>
                    </a:lnTo>
                    <a:lnTo>
                      <a:pt x="585470" y="798830"/>
                    </a:lnTo>
                    <a:lnTo>
                      <a:pt x="581342" y="801688"/>
                    </a:lnTo>
                    <a:lnTo>
                      <a:pt x="577850" y="805180"/>
                    </a:lnTo>
                    <a:lnTo>
                      <a:pt x="574358" y="808673"/>
                    </a:lnTo>
                    <a:lnTo>
                      <a:pt x="571182" y="812165"/>
                    </a:lnTo>
                    <a:lnTo>
                      <a:pt x="568325" y="815658"/>
                    </a:lnTo>
                    <a:lnTo>
                      <a:pt x="565468" y="819785"/>
                    </a:lnTo>
                    <a:lnTo>
                      <a:pt x="563245" y="823913"/>
                    </a:lnTo>
                    <a:lnTo>
                      <a:pt x="561022" y="828040"/>
                    </a:lnTo>
                    <a:lnTo>
                      <a:pt x="559118" y="832803"/>
                    </a:lnTo>
                    <a:lnTo>
                      <a:pt x="557530" y="837565"/>
                    </a:lnTo>
                    <a:lnTo>
                      <a:pt x="321945" y="1417638"/>
                    </a:lnTo>
                    <a:lnTo>
                      <a:pt x="0" y="1415733"/>
                    </a:lnTo>
                    <a:lnTo>
                      <a:pt x="0" y="947420"/>
                    </a:lnTo>
                    <a:lnTo>
                      <a:pt x="0" y="562610"/>
                    </a:lnTo>
                    <a:lnTo>
                      <a:pt x="318" y="548323"/>
                    </a:lnTo>
                    <a:lnTo>
                      <a:pt x="1270" y="534035"/>
                    </a:lnTo>
                    <a:lnTo>
                      <a:pt x="2858" y="519748"/>
                    </a:lnTo>
                    <a:lnTo>
                      <a:pt x="5080" y="505778"/>
                    </a:lnTo>
                    <a:lnTo>
                      <a:pt x="7938" y="492443"/>
                    </a:lnTo>
                    <a:lnTo>
                      <a:pt x="11112" y="478790"/>
                    </a:lnTo>
                    <a:lnTo>
                      <a:pt x="14922" y="465455"/>
                    </a:lnTo>
                    <a:lnTo>
                      <a:pt x="19685" y="452438"/>
                    </a:lnTo>
                    <a:lnTo>
                      <a:pt x="24765" y="440055"/>
                    </a:lnTo>
                    <a:lnTo>
                      <a:pt x="30480" y="427355"/>
                    </a:lnTo>
                    <a:lnTo>
                      <a:pt x="36512" y="415290"/>
                    </a:lnTo>
                    <a:lnTo>
                      <a:pt x="42862" y="403543"/>
                    </a:lnTo>
                    <a:lnTo>
                      <a:pt x="49848" y="391795"/>
                    </a:lnTo>
                    <a:lnTo>
                      <a:pt x="57468" y="381000"/>
                    </a:lnTo>
                    <a:lnTo>
                      <a:pt x="65722" y="370205"/>
                    </a:lnTo>
                    <a:lnTo>
                      <a:pt x="73978" y="359410"/>
                    </a:lnTo>
                    <a:lnTo>
                      <a:pt x="82868" y="349568"/>
                    </a:lnTo>
                    <a:lnTo>
                      <a:pt x="92075" y="340043"/>
                    </a:lnTo>
                    <a:lnTo>
                      <a:pt x="101918" y="330518"/>
                    </a:lnTo>
                    <a:lnTo>
                      <a:pt x="112078" y="321628"/>
                    </a:lnTo>
                    <a:lnTo>
                      <a:pt x="122238" y="313055"/>
                    </a:lnTo>
                    <a:lnTo>
                      <a:pt x="133350" y="305435"/>
                    </a:lnTo>
                    <a:lnTo>
                      <a:pt x="144462" y="297498"/>
                    </a:lnTo>
                    <a:lnTo>
                      <a:pt x="155892" y="290513"/>
                    </a:lnTo>
                    <a:lnTo>
                      <a:pt x="167640" y="283845"/>
                    </a:lnTo>
                    <a:lnTo>
                      <a:pt x="179705" y="277813"/>
                    </a:lnTo>
                    <a:lnTo>
                      <a:pt x="192088" y="272098"/>
                    </a:lnTo>
                    <a:lnTo>
                      <a:pt x="204788" y="267335"/>
                    </a:lnTo>
                    <a:lnTo>
                      <a:pt x="217805" y="262573"/>
                    </a:lnTo>
                    <a:lnTo>
                      <a:pt x="230822" y="258763"/>
                    </a:lnTo>
                    <a:lnTo>
                      <a:pt x="244475" y="255270"/>
                    </a:lnTo>
                    <a:lnTo>
                      <a:pt x="258128" y="252413"/>
                    </a:lnTo>
                    <a:close/>
                    <a:moveTo>
                      <a:pt x="631825" y="0"/>
                    </a:moveTo>
                    <a:lnTo>
                      <a:pt x="883920" y="0"/>
                    </a:lnTo>
                    <a:lnTo>
                      <a:pt x="897255" y="317"/>
                    </a:lnTo>
                    <a:lnTo>
                      <a:pt x="909955" y="1586"/>
                    </a:lnTo>
                    <a:lnTo>
                      <a:pt x="922655" y="2855"/>
                    </a:lnTo>
                    <a:lnTo>
                      <a:pt x="935037" y="5394"/>
                    </a:lnTo>
                    <a:lnTo>
                      <a:pt x="947102" y="8250"/>
                    </a:lnTo>
                    <a:lnTo>
                      <a:pt x="959167" y="11423"/>
                    </a:lnTo>
                    <a:lnTo>
                      <a:pt x="970915" y="15230"/>
                    </a:lnTo>
                    <a:lnTo>
                      <a:pt x="982345" y="19990"/>
                    </a:lnTo>
                    <a:lnTo>
                      <a:pt x="993775" y="25066"/>
                    </a:lnTo>
                    <a:lnTo>
                      <a:pt x="1004570" y="30778"/>
                    </a:lnTo>
                    <a:lnTo>
                      <a:pt x="1015047" y="36807"/>
                    </a:lnTo>
                    <a:lnTo>
                      <a:pt x="1025525" y="43153"/>
                    </a:lnTo>
                    <a:lnTo>
                      <a:pt x="1035050" y="50133"/>
                    </a:lnTo>
                    <a:lnTo>
                      <a:pt x="1044575" y="57748"/>
                    </a:lnTo>
                    <a:lnTo>
                      <a:pt x="1054100" y="65998"/>
                    </a:lnTo>
                    <a:lnTo>
                      <a:pt x="1062672" y="74248"/>
                    </a:lnTo>
                    <a:lnTo>
                      <a:pt x="1070927" y="83132"/>
                    </a:lnTo>
                    <a:lnTo>
                      <a:pt x="1078865" y="92017"/>
                    </a:lnTo>
                    <a:lnTo>
                      <a:pt x="1086485" y="101536"/>
                    </a:lnTo>
                    <a:lnTo>
                      <a:pt x="1093470" y="111372"/>
                    </a:lnTo>
                    <a:lnTo>
                      <a:pt x="1099820" y="121843"/>
                    </a:lnTo>
                    <a:lnTo>
                      <a:pt x="1105852" y="132314"/>
                    </a:lnTo>
                    <a:lnTo>
                      <a:pt x="1111568" y="143102"/>
                    </a:lnTo>
                    <a:lnTo>
                      <a:pt x="1116648" y="154208"/>
                    </a:lnTo>
                    <a:lnTo>
                      <a:pt x="1121410" y="165948"/>
                    </a:lnTo>
                    <a:lnTo>
                      <a:pt x="1125220" y="177688"/>
                    </a:lnTo>
                    <a:lnTo>
                      <a:pt x="1128712" y="189428"/>
                    </a:lnTo>
                    <a:lnTo>
                      <a:pt x="1131252" y="201803"/>
                    </a:lnTo>
                    <a:lnTo>
                      <a:pt x="1133792" y="213860"/>
                    </a:lnTo>
                    <a:lnTo>
                      <a:pt x="1135062" y="226870"/>
                    </a:lnTo>
                    <a:lnTo>
                      <a:pt x="1136332" y="239562"/>
                    </a:lnTo>
                    <a:lnTo>
                      <a:pt x="1136650" y="252571"/>
                    </a:lnTo>
                    <a:lnTo>
                      <a:pt x="1136332" y="265580"/>
                    </a:lnTo>
                    <a:lnTo>
                      <a:pt x="1135062" y="278272"/>
                    </a:lnTo>
                    <a:lnTo>
                      <a:pt x="1133792" y="290964"/>
                    </a:lnTo>
                    <a:lnTo>
                      <a:pt x="1131252" y="303339"/>
                    </a:lnTo>
                    <a:lnTo>
                      <a:pt x="1128712" y="315396"/>
                    </a:lnTo>
                    <a:lnTo>
                      <a:pt x="1125220" y="327454"/>
                    </a:lnTo>
                    <a:lnTo>
                      <a:pt x="1121410" y="339194"/>
                    </a:lnTo>
                    <a:lnTo>
                      <a:pt x="1116648" y="350617"/>
                    </a:lnTo>
                    <a:lnTo>
                      <a:pt x="1111568" y="361722"/>
                    </a:lnTo>
                    <a:lnTo>
                      <a:pt x="1105852" y="372828"/>
                    </a:lnTo>
                    <a:lnTo>
                      <a:pt x="1099820" y="383299"/>
                    </a:lnTo>
                    <a:lnTo>
                      <a:pt x="1093470" y="393452"/>
                    </a:lnTo>
                    <a:lnTo>
                      <a:pt x="1086485" y="403289"/>
                    </a:lnTo>
                    <a:lnTo>
                      <a:pt x="1078865" y="412808"/>
                    </a:lnTo>
                    <a:lnTo>
                      <a:pt x="1070927" y="422327"/>
                    </a:lnTo>
                    <a:lnTo>
                      <a:pt x="1062672" y="430894"/>
                    </a:lnTo>
                    <a:lnTo>
                      <a:pt x="1054100" y="439144"/>
                    </a:lnTo>
                    <a:lnTo>
                      <a:pt x="1044575" y="447076"/>
                    </a:lnTo>
                    <a:lnTo>
                      <a:pt x="1035050" y="454691"/>
                    </a:lnTo>
                    <a:lnTo>
                      <a:pt x="1025525" y="461672"/>
                    </a:lnTo>
                    <a:lnTo>
                      <a:pt x="1015047" y="468018"/>
                    </a:lnTo>
                    <a:lnTo>
                      <a:pt x="1004570" y="474047"/>
                    </a:lnTo>
                    <a:lnTo>
                      <a:pt x="993775" y="479758"/>
                    </a:lnTo>
                    <a:lnTo>
                      <a:pt x="982345" y="484835"/>
                    </a:lnTo>
                    <a:lnTo>
                      <a:pt x="970915" y="489594"/>
                    </a:lnTo>
                    <a:lnTo>
                      <a:pt x="959167" y="493402"/>
                    </a:lnTo>
                    <a:lnTo>
                      <a:pt x="947102" y="496892"/>
                    </a:lnTo>
                    <a:lnTo>
                      <a:pt x="935037" y="499748"/>
                    </a:lnTo>
                    <a:lnTo>
                      <a:pt x="922655" y="501969"/>
                    </a:lnTo>
                    <a:lnTo>
                      <a:pt x="909955" y="503238"/>
                    </a:lnTo>
                    <a:lnTo>
                      <a:pt x="897255" y="504507"/>
                    </a:lnTo>
                    <a:lnTo>
                      <a:pt x="883920" y="504825"/>
                    </a:lnTo>
                    <a:lnTo>
                      <a:pt x="631825" y="504825"/>
                    </a:lnTo>
                    <a:lnTo>
                      <a:pt x="618807" y="504507"/>
                    </a:lnTo>
                    <a:lnTo>
                      <a:pt x="605790" y="503238"/>
                    </a:lnTo>
                    <a:lnTo>
                      <a:pt x="593407" y="501969"/>
                    </a:lnTo>
                    <a:lnTo>
                      <a:pt x="581025" y="499748"/>
                    </a:lnTo>
                    <a:lnTo>
                      <a:pt x="568960" y="496892"/>
                    </a:lnTo>
                    <a:lnTo>
                      <a:pt x="556895" y="493402"/>
                    </a:lnTo>
                    <a:lnTo>
                      <a:pt x="545147" y="489594"/>
                    </a:lnTo>
                    <a:lnTo>
                      <a:pt x="533717" y="484835"/>
                    </a:lnTo>
                    <a:lnTo>
                      <a:pt x="522287" y="479758"/>
                    </a:lnTo>
                    <a:lnTo>
                      <a:pt x="511492" y="474047"/>
                    </a:lnTo>
                    <a:lnTo>
                      <a:pt x="500697" y="468018"/>
                    </a:lnTo>
                    <a:lnTo>
                      <a:pt x="490537" y="461672"/>
                    </a:lnTo>
                    <a:lnTo>
                      <a:pt x="481012" y="454691"/>
                    </a:lnTo>
                    <a:lnTo>
                      <a:pt x="471170" y="447076"/>
                    </a:lnTo>
                    <a:lnTo>
                      <a:pt x="461962" y="439144"/>
                    </a:lnTo>
                    <a:lnTo>
                      <a:pt x="453072" y="430894"/>
                    </a:lnTo>
                    <a:lnTo>
                      <a:pt x="444817" y="422327"/>
                    </a:lnTo>
                    <a:lnTo>
                      <a:pt x="437197" y="412808"/>
                    </a:lnTo>
                    <a:lnTo>
                      <a:pt x="429577" y="403289"/>
                    </a:lnTo>
                    <a:lnTo>
                      <a:pt x="422592" y="393452"/>
                    </a:lnTo>
                    <a:lnTo>
                      <a:pt x="415607" y="383299"/>
                    </a:lnTo>
                    <a:lnTo>
                      <a:pt x="409575" y="372828"/>
                    </a:lnTo>
                    <a:lnTo>
                      <a:pt x="404177" y="361722"/>
                    </a:lnTo>
                    <a:lnTo>
                      <a:pt x="399415" y="350617"/>
                    </a:lnTo>
                    <a:lnTo>
                      <a:pt x="394652" y="339194"/>
                    </a:lnTo>
                    <a:lnTo>
                      <a:pt x="390842" y="327454"/>
                    </a:lnTo>
                    <a:lnTo>
                      <a:pt x="387350" y="315396"/>
                    </a:lnTo>
                    <a:lnTo>
                      <a:pt x="384492" y="303339"/>
                    </a:lnTo>
                    <a:lnTo>
                      <a:pt x="382270" y="290964"/>
                    </a:lnTo>
                    <a:lnTo>
                      <a:pt x="380682" y="278272"/>
                    </a:lnTo>
                    <a:lnTo>
                      <a:pt x="379730" y="265580"/>
                    </a:lnTo>
                    <a:lnTo>
                      <a:pt x="379412" y="252571"/>
                    </a:lnTo>
                    <a:lnTo>
                      <a:pt x="379730" y="239562"/>
                    </a:lnTo>
                    <a:lnTo>
                      <a:pt x="380682" y="226870"/>
                    </a:lnTo>
                    <a:lnTo>
                      <a:pt x="382270" y="213860"/>
                    </a:lnTo>
                    <a:lnTo>
                      <a:pt x="384492" y="201803"/>
                    </a:lnTo>
                    <a:lnTo>
                      <a:pt x="387350" y="189428"/>
                    </a:lnTo>
                    <a:lnTo>
                      <a:pt x="390842" y="177688"/>
                    </a:lnTo>
                    <a:lnTo>
                      <a:pt x="394652" y="165948"/>
                    </a:lnTo>
                    <a:lnTo>
                      <a:pt x="399415" y="154208"/>
                    </a:lnTo>
                    <a:lnTo>
                      <a:pt x="404177" y="143102"/>
                    </a:lnTo>
                    <a:lnTo>
                      <a:pt x="409575" y="132314"/>
                    </a:lnTo>
                    <a:lnTo>
                      <a:pt x="415607" y="121843"/>
                    </a:lnTo>
                    <a:lnTo>
                      <a:pt x="422592" y="111372"/>
                    </a:lnTo>
                    <a:lnTo>
                      <a:pt x="429577" y="101536"/>
                    </a:lnTo>
                    <a:lnTo>
                      <a:pt x="437197" y="92017"/>
                    </a:lnTo>
                    <a:lnTo>
                      <a:pt x="444817" y="83132"/>
                    </a:lnTo>
                    <a:lnTo>
                      <a:pt x="453072" y="74248"/>
                    </a:lnTo>
                    <a:lnTo>
                      <a:pt x="461962" y="65998"/>
                    </a:lnTo>
                    <a:lnTo>
                      <a:pt x="471170" y="57748"/>
                    </a:lnTo>
                    <a:lnTo>
                      <a:pt x="481012" y="50133"/>
                    </a:lnTo>
                    <a:lnTo>
                      <a:pt x="490537" y="43153"/>
                    </a:lnTo>
                    <a:lnTo>
                      <a:pt x="500697" y="36807"/>
                    </a:lnTo>
                    <a:lnTo>
                      <a:pt x="511492" y="30778"/>
                    </a:lnTo>
                    <a:lnTo>
                      <a:pt x="522287" y="25066"/>
                    </a:lnTo>
                    <a:lnTo>
                      <a:pt x="533717" y="19990"/>
                    </a:lnTo>
                    <a:lnTo>
                      <a:pt x="545147" y="15230"/>
                    </a:lnTo>
                    <a:lnTo>
                      <a:pt x="556895" y="11423"/>
                    </a:lnTo>
                    <a:lnTo>
                      <a:pt x="568960" y="8250"/>
                    </a:lnTo>
                    <a:lnTo>
                      <a:pt x="581025" y="5394"/>
                    </a:lnTo>
                    <a:lnTo>
                      <a:pt x="593407" y="2855"/>
                    </a:lnTo>
                    <a:lnTo>
                      <a:pt x="605790" y="1586"/>
                    </a:lnTo>
                    <a:lnTo>
                      <a:pt x="618807" y="317"/>
                    </a:lnTo>
                    <a:lnTo>
                      <a:pt x="6318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2459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图片 9" descr="图片包含 人, 男人, 白色, 房间&#10;&#10;描述已自动生成">
            <a:extLst>
              <a:ext uri="{FF2B5EF4-FFF2-40B4-BE49-F238E27FC236}">
                <a16:creationId xmlns:a16="http://schemas.microsoft.com/office/drawing/2014/main" id="{72104E7E-1C81-4ACC-8CAB-FAB7DDFDA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1128076"/>
            <a:ext cx="3122143" cy="150643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图片 7" descr="图片包含 男人, 站, 穿着, 镜子&#10;&#10;描述已自动生成">
            <a:extLst>
              <a:ext uri="{FF2B5EF4-FFF2-40B4-BE49-F238E27FC236}">
                <a16:creationId xmlns:a16="http://schemas.microsoft.com/office/drawing/2014/main" id="{E0F90003-264B-4B1E-B42E-2FFDE13C2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4025358"/>
            <a:ext cx="3104943" cy="191730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图片 3" descr="图片包含 室内, 人, 站, 男人&#10;&#10;描述已自动生成">
            <a:extLst>
              <a:ext uri="{FF2B5EF4-FFF2-40B4-BE49-F238E27FC236}">
                <a16:creationId xmlns:a16="http://schemas.microsoft.com/office/drawing/2014/main" id="{A7B645D4-AFEF-4F8A-B99D-A51366FAA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76" y="1470530"/>
            <a:ext cx="3252903" cy="393099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图片 5" descr="图片包含 室内, 人, 建筑, 蓝色&#10;&#10;描述已自动生成">
            <a:extLst>
              <a:ext uri="{FF2B5EF4-FFF2-40B4-BE49-F238E27FC236}">
                <a16:creationId xmlns:a16="http://schemas.microsoft.com/office/drawing/2014/main" id="{80FF109A-ADC6-40DB-8DEA-43A0DD394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1734279"/>
            <a:ext cx="3252903" cy="340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52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D901715-6625-4D8E-9765-FF9E66315BF8}"/>
              </a:ext>
            </a:extLst>
          </p:cNvPr>
          <p:cNvGrpSpPr/>
          <p:nvPr/>
        </p:nvGrpSpPr>
        <p:grpSpPr>
          <a:xfrm>
            <a:off x="633172" y="1008790"/>
            <a:ext cx="3581646" cy="4828540"/>
            <a:chOff x="848114" y="717550"/>
            <a:chExt cx="3581646" cy="4828540"/>
          </a:xfrm>
        </p:grpSpPr>
        <p:sp>
          <p:nvSpPr>
            <p:cNvPr id="3" name="圆角矩形 66">
              <a:extLst>
                <a:ext uri="{FF2B5EF4-FFF2-40B4-BE49-F238E27FC236}">
                  <a16:creationId xmlns:a16="http://schemas.microsoft.com/office/drawing/2014/main" id="{FCEDAD68-CB32-4824-81DB-4E82915AC0A7}"/>
                </a:ext>
              </a:extLst>
            </p:cNvPr>
            <p:cNvSpPr/>
            <p:nvPr/>
          </p:nvSpPr>
          <p:spPr>
            <a:xfrm>
              <a:off x="848114" y="2556802"/>
              <a:ext cx="1019407" cy="120856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医院感染的预防和控制</a:t>
              </a:r>
            </a:p>
          </p:txBody>
        </p:sp>
        <p:sp>
          <p:nvSpPr>
            <p:cNvPr id="4" name="左大括号 3">
              <a:extLst>
                <a:ext uri="{FF2B5EF4-FFF2-40B4-BE49-F238E27FC236}">
                  <a16:creationId xmlns:a16="http://schemas.microsoft.com/office/drawing/2014/main" id="{0194EC1C-4CAF-4482-BB8F-875791F6751F}"/>
                </a:ext>
              </a:extLst>
            </p:cNvPr>
            <p:cNvSpPr/>
            <p:nvPr/>
          </p:nvSpPr>
          <p:spPr>
            <a:xfrm>
              <a:off x="2261235" y="1034415"/>
              <a:ext cx="76200" cy="4241165"/>
            </a:xfrm>
            <a:prstGeom prst="leftBrace">
              <a:avLst>
                <a:gd name="adj1" fmla="val 8333"/>
                <a:gd name="adj2" fmla="val 50274"/>
              </a:avLst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19050">
                  <a:solidFill>
                    <a:schemeClr val="tx1"/>
                  </a:solidFill>
                </a:ln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圆角矩形 76">
              <a:extLst>
                <a:ext uri="{FF2B5EF4-FFF2-40B4-BE49-F238E27FC236}">
                  <a16:creationId xmlns:a16="http://schemas.microsoft.com/office/drawing/2014/main" id="{99A58493-F809-49D2-BCC6-EFDEE3A2812F}"/>
                </a:ext>
              </a:extLst>
            </p:cNvPr>
            <p:cNvSpPr/>
            <p:nvPr/>
          </p:nvSpPr>
          <p:spPr>
            <a:xfrm>
              <a:off x="2728676" y="3059157"/>
              <a:ext cx="1645689" cy="63812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无菌技术</a:t>
              </a:r>
            </a:p>
          </p:txBody>
        </p:sp>
        <p:sp>
          <p:nvSpPr>
            <p:cNvPr id="6" name="圆角矩形 102">
              <a:extLst>
                <a:ext uri="{FF2B5EF4-FFF2-40B4-BE49-F238E27FC236}">
                  <a16:creationId xmlns:a16="http://schemas.microsoft.com/office/drawing/2014/main" id="{C1910915-42EE-4571-9A66-2285881F6CB1}"/>
                </a:ext>
              </a:extLst>
            </p:cNvPr>
            <p:cNvSpPr/>
            <p:nvPr/>
          </p:nvSpPr>
          <p:spPr>
            <a:xfrm>
              <a:off x="2726055" y="4969510"/>
              <a:ext cx="1673225" cy="57658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隔离技术</a:t>
              </a:r>
            </a:p>
          </p:txBody>
        </p: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1D73EDF0-D973-499E-8B0B-7A4E3B7BC497}"/>
                </a:ext>
              </a:extLst>
            </p:cNvPr>
            <p:cNvCxnSpPr/>
            <p:nvPr/>
          </p:nvCxnSpPr>
          <p:spPr>
            <a:xfrm>
              <a:off x="2329180" y="1033145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FF84BBF5-7BFB-4B3F-8218-622097D56C40}"/>
                </a:ext>
              </a:extLst>
            </p:cNvPr>
            <p:cNvCxnSpPr/>
            <p:nvPr/>
          </p:nvCxnSpPr>
          <p:spPr>
            <a:xfrm>
              <a:off x="2299970" y="2149475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AC96CE96-193C-4208-A8BB-76DBAD0B958C}"/>
                </a:ext>
              </a:extLst>
            </p:cNvPr>
            <p:cNvCxnSpPr/>
            <p:nvPr/>
          </p:nvCxnSpPr>
          <p:spPr>
            <a:xfrm>
              <a:off x="2292350" y="3363595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E7EE24B6-961F-4672-B629-0B45214A772F}"/>
                </a:ext>
              </a:extLst>
            </p:cNvPr>
            <p:cNvCxnSpPr/>
            <p:nvPr/>
          </p:nvCxnSpPr>
          <p:spPr>
            <a:xfrm>
              <a:off x="2296795" y="5262245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7BC2A8C6-4267-4C8B-947D-74C0F89AD792}"/>
                </a:ext>
              </a:extLst>
            </p:cNvPr>
            <p:cNvCxnSpPr/>
            <p:nvPr/>
          </p:nvCxnSpPr>
          <p:spPr>
            <a:xfrm>
              <a:off x="1867535" y="3155950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圆角矩形 74">
              <a:extLst>
                <a:ext uri="{FF2B5EF4-FFF2-40B4-BE49-F238E27FC236}">
                  <a16:creationId xmlns:a16="http://schemas.microsoft.com/office/drawing/2014/main" id="{B794DF7C-1E76-4C91-A755-85FF7F631993}"/>
                </a:ext>
              </a:extLst>
            </p:cNvPr>
            <p:cNvSpPr/>
            <p:nvPr/>
          </p:nvSpPr>
          <p:spPr>
            <a:xfrm>
              <a:off x="2722245" y="1831975"/>
              <a:ext cx="1677035" cy="63817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清洁、消毒、灭菌</a:t>
              </a:r>
            </a:p>
          </p:txBody>
        </p:sp>
        <p:sp>
          <p:nvSpPr>
            <p:cNvPr id="13" name="圆角矩形 68">
              <a:extLst>
                <a:ext uri="{FF2B5EF4-FFF2-40B4-BE49-F238E27FC236}">
                  <a16:creationId xmlns:a16="http://schemas.microsoft.com/office/drawing/2014/main" id="{DFFC0C8B-6097-4D01-8254-DD8689AAA83A}"/>
                </a:ext>
              </a:extLst>
            </p:cNvPr>
            <p:cNvSpPr/>
            <p:nvPr/>
          </p:nvSpPr>
          <p:spPr>
            <a:xfrm>
              <a:off x="2720975" y="717550"/>
              <a:ext cx="1708785" cy="63817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医院感染</a:t>
              </a:r>
            </a:p>
          </p:txBody>
        </p:sp>
      </p:grp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E0BB43FB-0A80-489E-9773-714318E0D7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本章框架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56AEA3F-07F9-489A-B5D3-A12409A71FCD}"/>
              </a:ext>
            </a:extLst>
          </p:cNvPr>
          <p:cNvGrpSpPr/>
          <p:nvPr/>
        </p:nvGrpSpPr>
        <p:grpSpPr>
          <a:xfrm>
            <a:off x="4166489" y="800735"/>
            <a:ext cx="5968365" cy="3503295"/>
            <a:chOff x="4371975" y="615315"/>
            <a:chExt cx="5968365" cy="3503295"/>
          </a:xfrm>
        </p:grpSpPr>
        <p:sp>
          <p:nvSpPr>
            <p:cNvPr id="16" name="圆角矩形 105">
              <a:extLst>
                <a:ext uri="{FF2B5EF4-FFF2-40B4-BE49-F238E27FC236}">
                  <a16:creationId xmlns:a16="http://schemas.microsoft.com/office/drawing/2014/main" id="{55A770E9-367B-4635-A086-9E6E9C66CCB6}"/>
                </a:ext>
              </a:extLst>
            </p:cNvPr>
            <p:cNvSpPr/>
            <p:nvPr/>
          </p:nvSpPr>
          <p:spPr>
            <a:xfrm>
              <a:off x="5310505" y="615315"/>
              <a:ext cx="1663700" cy="2997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院感发生条件</a:t>
              </a:r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26B1C0B4-840D-476F-99DE-0C7AE0E2F979}"/>
                </a:ext>
              </a:extLst>
            </p:cNvPr>
            <p:cNvCxnSpPr/>
            <p:nvPr/>
          </p:nvCxnSpPr>
          <p:spPr>
            <a:xfrm flipH="1">
              <a:off x="4864735" y="765810"/>
              <a:ext cx="4445" cy="54991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圆角矩形 111">
              <a:extLst>
                <a:ext uri="{FF2B5EF4-FFF2-40B4-BE49-F238E27FC236}">
                  <a16:creationId xmlns:a16="http://schemas.microsoft.com/office/drawing/2014/main" id="{B1BDA7B1-552B-4D7E-A1E6-FBA9129E2A45}"/>
                </a:ext>
              </a:extLst>
            </p:cNvPr>
            <p:cNvSpPr/>
            <p:nvPr/>
          </p:nvSpPr>
          <p:spPr>
            <a:xfrm>
              <a:off x="5310505" y="1161415"/>
              <a:ext cx="2110740" cy="30162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院感的预防和控制</a:t>
              </a:r>
            </a:p>
          </p:txBody>
        </p:sp>
        <p:sp>
          <p:nvSpPr>
            <p:cNvPr id="19" name="圆角矩形 114">
              <a:extLst>
                <a:ext uri="{FF2B5EF4-FFF2-40B4-BE49-F238E27FC236}">
                  <a16:creationId xmlns:a16="http://schemas.microsoft.com/office/drawing/2014/main" id="{47DB0E23-98D7-431D-B5C0-CFE19AF2931C}"/>
                </a:ext>
              </a:extLst>
            </p:cNvPr>
            <p:cNvSpPr/>
            <p:nvPr/>
          </p:nvSpPr>
          <p:spPr>
            <a:xfrm>
              <a:off x="5292648" y="1706125"/>
              <a:ext cx="2063758" cy="31906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物理消毒灭菌法</a:t>
              </a:r>
            </a:p>
          </p:txBody>
        </p:sp>
        <p:sp>
          <p:nvSpPr>
            <p:cNvPr id="20" name="圆角矩形 115">
              <a:extLst>
                <a:ext uri="{FF2B5EF4-FFF2-40B4-BE49-F238E27FC236}">
                  <a16:creationId xmlns:a16="http://schemas.microsoft.com/office/drawing/2014/main" id="{3D2F7A9A-668A-4F38-AA0A-447C8CCC2129}"/>
                </a:ext>
              </a:extLst>
            </p:cNvPr>
            <p:cNvSpPr/>
            <p:nvPr/>
          </p:nvSpPr>
          <p:spPr>
            <a:xfrm>
              <a:off x="5300378" y="2396650"/>
              <a:ext cx="2056028" cy="3041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化学消毒灭菌法</a:t>
              </a:r>
            </a:p>
          </p:txBody>
        </p: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4FACE2D4-C704-4A4F-8614-5559154F53BE}"/>
                </a:ext>
              </a:extLst>
            </p:cNvPr>
            <p:cNvCxnSpPr/>
            <p:nvPr/>
          </p:nvCxnSpPr>
          <p:spPr>
            <a:xfrm>
              <a:off x="4844040" y="1853945"/>
              <a:ext cx="9427" cy="688302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圆角矩形 122">
              <a:extLst>
                <a:ext uri="{FF2B5EF4-FFF2-40B4-BE49-F238E27FC236}">
                  <a16:creationId xmlns:a16="http://schemas.microsoft.com/office/drawing/2014/main" id="{D0E81DE4-4FDB-4C40-8721-FFFB7DF32510}"/>
                </a:ext>
              </a:extLst>
            </p:cNvPr>
            <p:cNvSpPr/>
            <p:nvPr/>
          </p:nvSpPr>
          <p:spPr>
            <a:xfrm>
              <a:off x="5244387" y="3547485"/>
              <a:ext cx="1501253" cy="33507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基本操作法</a:t>
              </a: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0CC875F3-21AE-4945-86A0-D774767BC93C}"/>
                </a:ext>
              </a:extLst>
            </p:cNvPr>
            <p:cNvCxnSpPr/>
            <p:nvPr/>
          </p:nvCxnSpPr>
          <p:spPr>
            <a:xfrm>
              <a:off x="4431030" y="1048385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A9D70BB7-EEBD-4475-A4ED-F54462E6C760}"/>
                </a:ext>
              </a:extLst>
            </p:cNvPr>
            <p:cNvCxnSpPr/>
            <p:nvPr/>
          </p:nvCxnSpPr>
          <p:spPr>
            <a:xfrm>
              <a:off x="4868545" y="763905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CE8880C3-DA85-486F-91C2-6F4D3C134694}"/>
                </a:ext>
              </a:extLst>
            </p:cNvPr>
            <p:cNvCxnSpPr/>
            <p:nvPr/>
          </p:nvCxnSpPr>
          <p:spPr>
            <a:xfrm>
              <a:off x="4869180" y="1311275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AF4B2B3E-725A-4D33-BD30-8931B2B1E3A1}"/>
                </a:ext>
              </a:extLst>
            </p:cNvPr>
            <p:cNvCxnSpPr/>
            <p:nvPr/>
          </p:nvCxnSpPr>
          <p:spPr>
            <a:xfrm>
              <a:off x="4399280" y="2139315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09F12C7F-AF36-4C6F-91D5-231BF16F50C8}"/>
                </a:ext>
              </a:extLst>
            </p:cNvPr>
            <p:cNvCxnSpPr/>
            <p:nvPr/>
          </p:nvCxnSpPr>
          <p:spPr>
            <a:xfrm>
              <a:off x="4850130" y="1854200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9199E10C-CB0B-46AB-83CE-246ADF423783}"/>
                </a:ext>
              </a:extLst>
            </p:cNvPr>
            <p:cNvCxnSpPr/>
            <p:nvPr/>
          </p:nvCxnSpPr>
          <p:spPr>
            <a:xfrm>
              <a:off x="4853305" y="2540635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659B0E9D-3430-4274-9C0F-64BF95D13183}"/>
                </a:ext>
              </a:extLst>
            </p:cNvPr>
            <p:cNvCxnSpPr/>
            <p:nvPr/>
          </p:nvCxnSpPr>
          <p:spPr>
            <a:xfrm>
              <a:off x="4371975" y="3365500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2CA123DC-D317-4B21-B1DB-0B9F1F95F08D}"/>
                </a:ext>
              </a:extLst>
            </p:cNvPr>
            <p:cNvCxnSpPr/>
            <p:nvPr/>
          </p:nvCxnSpPr>
          <p:spPr>
            <a:xfrm>
              <a:off x="4795145" y="3023615"/>
              <a:ext cx="9427" cy="688302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2CA2A241-1EBE-447F-BA23-B055A4C7680C}"/>
                </a:ext>
              </a:extLst>
            </p:cNvPr>
            <p:cNvCxnSpPr/>
            <p:nvPr/>
          </p:nvCxnSpPr>
          <p:spPr>
            <a:xfrm>
              <a:off x="4792980" y="3034030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E5317CF1-37C8-4916-B393-18E574F919F0}"/>
                </a:ext>
              </a:extLst>
            </p:cNvPr>
            <p:cNvCxnSpPr/>
            <p:nvPr/>
          </p:nvCxnSpPr>
          <p:spPr>
            <a:xfrm>
              <a:off x="4805680" y="3710305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96C7EB1B-B192-46ED-85CB-776F2434E18E}"/>
                </a:ext>
              </a:extLst>
            </p:cNvPr>
            <p:cNvCxnSpPr/>
            <p:nvPr/>
          </p:nvCxnSpPr>
          <p:spPr>
            <a:xfrm flipV="1">
              <a:off x="6743700" y="3734435"/>
              <a:ext cx="1049020" cy="508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8740ECA3-0DD7-4600-8CDD-D099B33400AF}"/>
                </a:ext>
              </a:extLst>
            </p:cNvPr>
            <p:cNvCxnSpPr/>
            <p:nvPr/>
          </p:nvCxnSpPr>
          <p:spPr>
            <a:xfrm flipH="1">
              <a:off x="7793355" y="1594485"/>
              <a:ext cx="1270" cy="235775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87066BAF-FE67-4FF4-872F-A7B2B4EE05B0}"/>
                </a:ext>
              </a:extLst>
            </p:cNvPr>
            <p:cNvCxnSpPr/>
            <p:nvPr/>
          </p:nvCxnSpPr>
          <p:spPr>
            <a:xfrm>
              <a:off x="7780020" y="1588135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D8BA9806-15EC-46C1-8B83-8825911D3428}"/>
                </a:ext>
              </a:extLst>
            </p:cNvPr>
            <p:cNvCxnSpPr/>
            <p:nvPr/>
          </p:nvCxnSpPr>
          <p:spPr>
            <a:xfrm>
              <a:off x="7805420" y="2105660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3118B62A-4A19-4980-B975-B26D377163E9}"/>
                </a:ext>
              </a:extLst>
            </p:cNvPr>
            <p:cNvCxnSpPr/>
            <p:nvPr/>
          </p:nvCxnSpPr>
          <p:spPr>
            <a:xfrm>
              <a:off x="7809230" y="3034030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B745656B-15AC-4BA6-AE79-2917E1EA202B}"/>
                </a:ext>
              </a:extLst>
            </p:cNvPr>
            <p:cNvCxnSpPr/>
            <p:nvPr/>
          </p:nvCxnSpPr>
          <p:spPr>
            <a:xfrm>
              <a:off x="7791450" y="2556510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圆角矩形 41">
              <a:extLst>
                <a:ext uri="{FF2B5EF4-FFF2-40B4-BE49-F238E27FC236}">
                  <a16:creationId xmlns:a16="http://schemas.microsoft.com/office/drawing/2014/main" id="{D1ABC616-5745-416C-BFF8-2A80CDC208A4}"/>
                </a:ext>
              </a:extLst>
            </p:cNvPr>
            <p:cNvSpPr/>
            <p:nvPr/>
          </p:nvSpPr>
          <p:spPr>
            <a:xfrm>
              <a:off x="8220710" y="1410335"/>
              <a:ext cx="2079625" cy="3352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无菌持物钳使用</a:t>
              </a:r>
            </a:p>
          </p:txBody>
        </p:sp>
        <p:sp>
          <p:nvSpPr>
            <p:cNvPr id="40" name="圆角矩形 42">
              <a:extLst>
                <a:ext uri="{FF2B5EF4-FFF2-40B4-BE49-F238E27FC236}">
                  <a16:creationId xmlns:a16="http://schemas.microsoft.com/office/drawing/2014/main" id="{368C11EA-DFF8-41F0-B345-B47EFAF474C8}"/>
                </a:ext>
              </a:extLst>
            </p:cNvPr>
            <p:cNvSpPr/>
            <p:nvPr/>
          </p:nvSpPr>
          <p:spPr>
            <a:xfrm>
              <a:off x="8209280" y="1945640"/>
              <a:ext cx="2121535" cy="3352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无菌容器使用</a:t>
              </a:r>
            </a:p>
          </p:txBody>
        </p:sp>
        <p:sp>
          <p:nvSpPr>
            <p:cNvPr id="41" name="圆角矩形 43">
              <a:extLst>
                <a:ext uri="{FF2B5EF4-FFF2-40B4-BE49-F238E27FC236}">
                  <a16:creationId xmlns:a16="http://schemas.microsoft.com/office/drawing/2014/main" id="{D202C673-1BF8-45FF-AFBE-55FD1548519A}"/>
                </a:ext>
              </a:extLst>
            </p:cNvPr>
            <p:cNvSpPr/>
            <p:nvPr/>
          </p:nvSpPr>
          <p:spPr>
            <a:xfrm>
              <a:off x="8209280" y="2397125"/>
              <a:ext cx="2117725" cy="3352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取用无菌溶液</a:t>
              </a:r>
            </a:p>
          </p:txBody>
        </p:sp>
        <p:sp>
          <p:nvSpPr>
            <p:cNvPr id="42" name="圆角矩形 44">
              <a:extLst>
                <a:ext uri="{FF2B5EF4-FFF2-40B4-BE49-F238E27FC236}">
                  <a16:creationId xmlns:a16="http://schemas.microsoft.com/office/drawing/2014/main" id="{3F122C48-1E4C-4620-A8E9-CCBABC0B424F}"/>
                </a:ext>
              </a:extLst>
            </p:cNvPr>
            <p:cNvSpPr/>
            <p:nvPr/>
          </p:nvSpPr>
          <p:spPr>
            <a:xfrm>
              <a:off x="8209280" y="2877820"/>
              <a:ext cx="2130425" cy="3352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无菌包使用</a:t>
              </a:r>
            </a:p>
          </p:txBody>
        </p:sp>
        <p:sp>
          <p:nvSpPr>
            <p:cNvPr id="43" name="圆角矩形 46">
              <a:extLst>
                <a:ext uri="{FF2B5EF4-FFF2-40B4-BE49-F238E27FC236}">
                  <a16:creationId xmlns:a16="http://schemas.microsoft.com/office/drawing/2014/main" id="{5F88D07C-69DD-4C48-A6C5-E4FE9701C4C8}"/>
                </a:ext>
              </a:extLst>
            </p:cNvPr>
            <p:cNvSpPr/>
            <p:nvPr/>
          </p:nvSpPr>
          <p:spPr>
            <a:xfrm>
              <a:off x="8209280" y="3783330"/>
              <a:ext cx="2131060" cy="3352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戴脱无菌手套</a:t>
              </a:r>
            </a:p>
          </p:txBody>
        </p: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4D1A3F4C-71F1-4FE4-8F57-9227F6A7ACEE}"/>
                </a:ext>
              </a:extLst>
            </p:cNvPr>
            <p:cNvCxnSpPr/>
            <p:nvPr/>
          </p:nvCxnSpPr>
          <p:spPr>
            <a:xfrm>
              <a:off x="7805420" y="3501390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BFC80143-3DCB-4199-90A3-14192108CD93}"/>
                </a:ext>
              </a:extLst>
            </p:cNvPr>
            <p:cNvCxnSpPr/>
            <p:nvPr/>
          </p:nvCxnSpPr>
          <p:spPr>
            <a:xfrm>
              <a:off x="7791450" y="3950335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圆角矩形 85">
              <a:extLst>
                <a:ext uri="{FF2B5EF4-FFF2-40B4-BE49-F238E27FC236}">
                  <a16:creationId xmlns:a16="http://schemas.microsoft.com/office/drawing/2014/main" id="{9AF1F31C-8562-4EA2-9116-1943D60A112B}"/>
                </a:ext>
              </a:extLst>
            </p:cNvPr>
            <p:cNvSpPr/>
            <p:nvPr/>
          </p:nvSpPr>
          <p:spPr>
            <a:xfrm>
              <a:off x="5198110" y="2884805"/>
              <a:ext cx="2097405" cy="31559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无菌技术操作原则</a:t>
              </a:r>
            </a:p>
          </p:txBody>
        </p:sp>
        <p:sp>
          <p:nvSpPr>
            <p:cNvPr id="47" name="圆角矩形 45">
              <a:extLst>
                <a:ext uri="{FF2B5EF4-FFF2-40B4-BE49-F238E27FC236}">
                  <a16:creationId xmlns:a16="http://schemas.microsoft.com/office/drawing/2014/main" id="{4F792095-F0B3-4EEE-B031-0E33946CCEE1}"/>
                </a:ext>
              </a:extLst>
            </p:cNvPr>
            <p:cNvSpPr/>
            <p:nvPr/>
          </p:nvSpPr>
          <p:spPr>
            <a:xfrm>
              <a:off x="8209280" y="3335020"/>
              <a:ext cx="2121535" cy="3352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铺无菌盘</a:t>
              </a: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C7B86AAE-0C41-4476-868B-83DFFF90F23C}"/>
              </a:ext>
            </a:extLst>
          </p:cNvPr>
          <p:cNvGrpSpPr/>
          <p:nvPr/>
        </p:nvGrpSpPr>
        <p:grpSpPr>
          <a:xfrm>
            <a:off x="4214818" y="4485403"/>
            <a:ext cx="5963285" cy="1828800"/>
            <a:chOff x="4389120" y="4372610"/>
            <a:chExt cx="5963285" cy="1828800"/>
          </a:xfrm>
        </p:grpSpPr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9522146F-6A05-4E09-B91C-769607674CE7}"/>
                </a:ext>
              </a:extLst>
            </p:cNvPr>
            <p:cNvCxnSpPr/>
            <p:nvPr/>
          </p:nvCxnSpPr>
          <p:spPr>
            <a:xfrm>
              <a:off x="4818380" y="4514215"/>
              <a:ext cx="13335" cy="150812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0D7FDF42-9E36-465E-B24F-F6663F6D5CA9}"/>
                </a:ext>
              </a:extLst>
            </p:cNvPr>
            <p:cNvCxnSpPr/>
            <p:nvPr/>
          </p:nvCxnSpPr>
          <p:spPr>
            <a:xfrm>
              <a:off x="4819650" y="5020310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F0256522-B4D5-4E2F-B9AB-8CFEFCB62737}"/>
                </a:ext>
              </a:extLst>
            </p:cNvPr>
            <p:cNvCxnSpPr/>
            <p:nvPr/>
          </p:nvCxnSpPr>
          <p:spPr>
            <a:xfrm>
              <a:off x="4817110" y="5546090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B4512A59-0443-4527-9C9E-2CC39D20BE66}"/>
                </a:ext>
              </a:extLst>
            </p:cNvPr>
            <p:cNvCxnSpPr/>
            <p:nvPr/>
          </p:nvCxnSpPr>
          <p:spPr>
            <a:xfrm>
              <a:off x="4389120" y="5252085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圆角矩形 30">
              <a:extLst>
                <a:ext uri="{FF2B5EF4-FFF2-40B4-BE49-F238E27FC236}">
                  <a16:creationId xmlns:a16="http://schemas.microsoft.com/office/drawing/2014/main" id="{975A3B48-1F26-437A-AFD9-F5C5C31E413E}"/>
                </a:ext>
              </a:extLst>
            </p:cNvPr>
            <p:cNvSpPr/>
            <p:nvPr/>
          </p:nvSpPr>
          <p:spPr>
            <a:xfrm>
              <a:off x="5264150" y="4874895"/>
              <a:ext cx="2097405" cy="31559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隔离种类及措施</a:t>
              </a:r>
            </a:p>
          </p:txBody>
        </p:sp>
        <p:sp>
          <p:nvSpPr>
            <p:cNvPr id="54" name="圆角矩形 31">
              <a:extLst>
                <a:ext uri="{FF2B5EF4-FFF2-40B4-BE49-F238E27FC236}">
                  <a16:creationId xmlns:a16="http://schemas.microsoft.com/office/drawing/2014/main" id="{3B3ED5CD-6491-4EED-9DBE-667F7221E188}"/>
                </a:ext>
              </a:extLst>
            </p:cNvPr>
            <p:cNvSpPr/>
            <p:nvPr/>
          </p:nvSpPr>
          <p:spPr>
            <a:xfrm>
              <a:off x="5255182" y="5390255"/>
              <a:ext cx="1501253" cy="33507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基本操作法</a:t>
              </a:r>
            </a:p>
          </p:txBody>
        </p: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6138F15A-8B49-42C7-9280-1BD072D3C9DC}"/>
                </a:ext>
              </a:extLst>
            </p:cNvPr>
            <p:cNvCxnSpPr/>
            <p:nvPr/>
          </p:nvCxnSpPr>
          <p:spPr>
            <a:xfrm flipH="1">
              <a:off x="7797165" y="4604385"/>
              <a:ext cx="10160" cy="143573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7135EB5E-9642-4CB6-8513-EFFE5C6EA08C}"/>
                </a:ext>
              </a:extLst>
            </p:cNvPr>
            <p:cNvCxnSpPr/>
            <p:nvPr/>
          </p:nvCxnSpPr>
          <p:spPr>
            <a:xfrm>
              <a:off x="7792720" y="4598035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EC734CC6-88C4-483B-BB2D-D5D82587986F}"/>
                </a:ext>
              </a:extLst>
            </p:cNvPr>
            <p:cNvCxnSpPr/>
            <p:nvPr/>
          </p:nvCxnSpPr>
          <p:spPr>
            <a:xfrm>
              <a:off x="7818120" y="5115560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288E4F18-4556-4088-AD1E-67ADF7E3F54F}"/>
                </a:ext>
              </a:extLst>
            </p:cNvPr>
            <p:cNvCxnSpPr/>
            <p:nvPr/>
          </p:nvCxnSpPr>
          <p:spPr>
            <a:xfrm>
              <a:off x="7800340" y="6033135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BF9084BB-3492-4DC7-BC42-9AD9D72B9A34}"/>
                </a:ext>
              </a:extLst>
            </p:cNvPr>
            <p:cNvCxnSpPr/>
            <p:nvPr/>
          </p:nvCxnSpPr>
          <p:spPr>
            <a:xfrm>
              <a:off x="7804150" y="5566410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圆角矩形 36">
              <a:extLst>
                <a:ext uri="{FF2B5EF4-FFF2-40B4-BE49-F238E27FC236}">
                  <a16:creationId xmlns:a16="http://schemas.microsoft.com/office/drawing/2014/main" id="{6C958823-B02B-4224-AF81-28BDCF1593B8}"/>
                </a:ext>
              </a:extLst>
            </p:cNvPr>
            <p:cNvSpPr/>
            <p:nvPr/>
          </p:nvSpPr>
          <p:spPr>
            <a:xfrm>
              <a:off x="8208645" y="4441825"/>
              <a:ext cx="2143125" cy="3352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rPr>
                <a:t>帽子、口罩的使用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圆角矩形 37">
              <a:extLst>
                <a:ext uri="{FF2B5EF4-FFF2-40B4-BE49-F238E27FC236}">
                  <a16:creationId xmlns:a16="http://schemas.microsoft.com/office/drawing/2014/main" id="{F0408B81-FEA3-4D77-BE01-0963E537BEE6}"/>
                </a:ext>
              </a:extLst>
            </p:cNvPr>
            <p:cNvSpPr/>
            <p:nvPr/>
          </p:nvSpPr>
          <p:spPr>
            <a:xfrm>
              <a:off x="8208645" y="4955540"/>
              <a:ext cx="2134870" cy="3352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rPr>
                <a:t>手的清洗与消毒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圆角矩形 40">
              <a:extLst>
                <a:ext uri="{FF2B5EF4-FFF2-40B4-BE49-F238E27FC236}">
                  <a16:creationId xmlns:a16="http://schemas.microsoft.com/office/drawing/2014/main" id="{E9E563AA-41FC-4BCF-BFD6-ACA3182C5D91}"/>
                </a:ext>
              </a:extLst>
            </p:cNvPr>
            <p:cNvSpPr/>
            <p:nvPr/>
          </p:nvSpPr>
          <p:spPr>
            <a:xfrm>
              <a:off x="8209280" y="5407025"/>
              <a:ext cx="2130425" cy="3352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rPr>
                <a:t>避污纸的使用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圆角矩形 47">
              <a:extLst>
                <a:ext uri="{FF2B5EF4-FFF2-40B4-BE49-F238E27FC236}">
                  <a16:creationId xmlns:a16="http://schemas.microsoft.com/office/drawing/2014/main" id="{F6023729-E9F0-4780-A2A6-725FCDD07470}"/>
                </a:ext>
              </a:extLst>
            </p:cNvPr>
            <p:cNvSpPr/>
            <p:nvPr/>
          </p:nvSpPr>
          <p:spPr>
            <a:xfrm>
              <a:off x="8208645" y="5866130"/>
              <a:ext cx="2143760" cy="3352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rPr>
                <a:t>穿脱隔离衣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1E1EF59F-35FF-411D-B113-9D1EC0A2B8C3}"/>
                </a:ext>
              </a:extLst>
            </p:cNvPr>
            <p:cNvCxnSpPr/>
            <p:nvPr/>
          </p:nvCxnSpPr>
          <p:spPr>
            <a:xfrm flipV="1">
              <a:off x="6758305" y="5542915"/>
              <a:ext cx="1049020" cy="508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3155486F-47BB-4C16-93B0-CCC31D1B9A15}"/>
                </a:ext>
              </a:extLst>
            </p:cNvPr>
            <p:cNvCxnSpPr/>
            <p:nvPr/>
          </p:nvCxnSpPr>
          <p:spPr>
            <a:xfrm>
              <a:off x="4819650" y="4525010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圆角矩形 54">
              <a:extLst>
                <a:ext uri="{FF2B5EF4-FFF2-40B4-BE49-F238E27FC236}">
                  <a16:creationId xmlns:a16="http://schemas.microsoft.com/office/drawing/2014/main" id="{CD3061AA-55B5-416E-B161-0156A8C6864C}"/>
                </a:ext>
              </a:extLst>
            </p:cNvPr>
            <p:cNvSpPr/>
            <p:nvPr/>
          </p:nvSpPr>
          <p:spPr>
            <a:xfrm>
              <a:off x="5264150" y="4372610"/>
              <a:ext cx="2097405" cy="31559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隔离技术操作原则</a:t>
              </a:r>
            </a:p>
          </p:txBody>
        </p: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AF9F95BD-8436-4D6A-B528-3464EF29CE2D}"/>
                </a:ext>
              </a:extLst>
            </p:cNvPr>
            <p:cNvCxnSpPr/>
            <p:nvPr/>
          </p:nvCxnSpPr>
          <p:spPr>
            <a:xfrm>
              <a:off x="4826635" y="6020435"/>
              <a:ext cx="429260" cy="190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圆角矩形 58">
              <a:extLst>
                <a:ext uri="{FF2B5EF4-FFF2-40B4-BE49-F238E27FC236}">
                  <a16:creationId xmlns:a16="http://schemas.microsoft.com/office/drawing/2014/main" id="{09662255-F6EE-4F0F-8D13-74BF5EF1C8C4}"/>
                </a:ext>
              </a:extLst>
            </p:cNvPr>
            <p:cNvSpPr/>
            <p:nvPr/>
          </p:nvSpPr>
          <p:spPr>
            <a:xfrm>
              <a:off x="5280582" y="5856345"/>
              <a:ext cx="1501253" cy="33507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职业防护</a:t>
              </a:r>
            </a:p>
          </p:txBody>
        </p:sp>
      </p:grpSp>
      <p:sp>
        <p:nvSpPr>
          <p:cNvPr id="69" name="灯片编号占位符 68">
            <a:extLst>
              <a:ext uri="{FF2B5EF4-FFF2-40B4-BE49-F238E27FC236}">
                <a16:creationId xmlns:a16="http://schemas.microsoft.com/office/drawing/2014/main" id="{52EB2DC6-2643-4484-8B59-52007CFB26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0380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630B27C-6D65-4BDF-92BF-6A16A0E0C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一、概述</a:t>
            </a:r>
            <a:r>
              <a:rPr lang="en-US" altLang="zh-CN" dirty="0"/>
              <a:t>—</a:t>
            </a:r>
            <a:r>
              <a:rPr lang="zh-CN" altLang="en-US" dirty="0"/>
              <a:t>隔离原则</a:t>
            </a:r>
          </a:p>
          <a:p>
            <a:endParaRPr lang="zh-CN" altLang="en-US" dirty="0"/>
          </a:p>
        </p:txBody>
      </p:sp>
      <p:sp>
        <p:nvSpPr>
          <p:cNvPr id="4" name="灯片编号占位符 68">
            <a:extLst>
              <a:ext uri="{FF2B5EF4-FFF2-40B4-BE49-F238E27FC236}">
                <a16:creationId xmlns:a16="http://schemas.microsoft.com/office/drawing/2014/main" id="{FBC6358E-BF38-4AB1-BEC2-459DD7E50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29662" y="6356350"/>
            <a:ext cx="3462338" cy="501650"/>
          </a:xfrm>
        </p:spPr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B28C015-BB15-41DD-8ECD-BA5C9B82431E}"/>
              </a:ext>
            </a:extLst>
          </p:cNvPr>
          <p:cNvSpPr/>
          <p:nvPr/>
        </p:nvSpPr>
        <p:spPr>
          <a:xfrm>
            <a:off x="1000888" y="2085859"/>
            <a:ext cx="9955486" cy="372590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 w="317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  <a:effectLst>
            <a:outerShdw blurRad="241300" dist="1778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764" tIns="50880" rIns="101764" bIns="50880" anchor="ctr"/>
          <a:lstStyle/>
          <a:p>
            <a:pPr marL="285750" indent="-28575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病人及病人接触过的物品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不得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进入清洁区。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病人或穿隔离衣的工作人员通过走廊时，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不得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接触墙壁、家具等。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各类标本应该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指定位置存放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污染物品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未经消毒处理，不得带到他处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工作人员进入污染区时，按规定采取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保护措施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，物品齐备，操作有计划地集中进行。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离开隔离病区，脱隔离衣、鞋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—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消毒手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—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脱帽子、口罩。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严格执行探视制度。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EF7269-CDD0-4BC9-B516-1A28247103AA}"/>
              </a:ext>
            </a:extLst>
          </p:cNvPr>
          <p:cNvGrpSpPr/>
          <p:nvPr/>
        </p:nvGrpSpPr>
        <p:grpSpPr>
          <a:xfrm>
            <a:off x="934180" y="936903"/>
            <a:ext cx="7020538" cy="891975"/>
            <a:chOff x="889302" y="824088"/>
            <a:chExt cx="7020538" cy="891975"/>
          </a:xfrm>
        </p:grpSpPr>
        <p:sp>
          <p:nvSpPr>
            <p:cNvPr id="20" name="圆角矩形 16">
              <a:extLst>
                <a:ext uri="{FF2B5EF4-FFF2-40B4-BE49-F238E27FC236}">
                  <a16:creationId xmlns:a16="http://schemas.microsoft.com/office/drawing/2014/main" id="{D3087C69-84F0-4EE7-804F-4089FC1386AE}"/>
                </a:ext>
              </a:extLst>
            </p:cNvPr>
            <p:cNvSpPr/>
            <p:nvPr/>
          </p:nvSpPr>
          <p:spPr>
            <a:xfrm>
              <a:off x="1595004" y="1076976"/>
              <a:ext cx="6314836" cy="433708"/>
            </a:xfrm>
            <a:prstGeom prst="roundRect">
              <a:avLst>
                <a:gd name="adj" fmla="val 20450"/>
              </a:avLst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r>
                <a:rPr lang="zh-CN" altLang="en-US" sz="2400" b="1" dirty="0">
                  <a:latin typeface="+mj-ea"/>
                  <a:ea typeface="+mj-ea"/>
                  <a:cs typeface="+mn-ea"/>
                  <a:sym typeface="+mn-lt"/>
                </a:rPr>
                <a:t>  严格执行服务流程，加强三区管理。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E55D628D-D961-4FE5-94FE-AD482BAFD5B6}"/>
                </a:ext>
              </a:extLst>
            </p:cNvPr>
            <p:cNvSpPr/>
            <p:nvPr/>
          </p:nvSpPr>
          <p:spPr>
            <a:xfrm>
              <a:off x="1461619" y="824088"/>
              <a:ext cx="341216" cy="341216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50927" rIns="0" bIns="50927" anchor="ctr"/>
            <a:lstStyle/>
            <a:p>
              <a:pPr algn="ctr"/>
              <a:r>
                <a:rPr lang="en-US" altLang="zh-CN" dirty="0">
                  <a:solidFill>
                    <a:schemeClr val="accent1"/>
                  </a:solidFill>
                  <a:latin typeface="Impact" panose="020B0806030902050204" pitchFamily="34" charset="0"/>
                </a:rPr>
                <a:t>02</a:t>
              </a:r>
              <a:endParaRPr lang="zh-CN" altLang="en-US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61031525-C7D2-43F6-A97C-6260D688FA7D}"/>
                </a:ext>
              </a:extLst>
            </p:cNvPr>
            <p:cNvGrpSpPr/>
            <p:nvPr/>
          </p:nvGrpSpPr>
          <p:grpSpPr>
            <a:xfrm>
              <a:off x="889302" y="1013141"/>
              <a:ext cx="705702" cy="702922"/>
              <a:chOff x="2935695" y="4513500"/>
              <a:chExt cx="1260000" cy="1260000"/>
            </a:xfrm>
          </p:grpSpPr>
          <p:sp>
            <p:nvSpPr>
              <p:cNvPr id="23" name="MH_Other_4">
                <a:extLst>
                  <a:ext uri="{FF2B5EF4-FFF2-40B4-BE49-F238E27FC236}">
                    <a16:creationId xmlns:a16="http://schemas.microsoft.com/office/drawing/2014/main" id="{0E199DAF-5E2C-4330-9473-2B3F83B5EAEA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2935695" y="4513500"/>
                <a:ext cx="1260000" cy="126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MH_Other_5">
                <a:extLst>
                  <a:ext uri="{FF2B5EF4-FFF2-40B4-BE49-F238E27FC236}">
                    <a16:creationId xmlns:a16="http://schemas.microsoft.com/office/drawing/2014/main" id="{32F3F5BC-3318-4820-A2F4-358198715E47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3112095" y="4689121"/>
                <a:ext cx="907200" cy="90875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2700"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KSO_Shape">
                <a:extLst>
                  <a:ext uri="{FF2B5EF4-FFF2-40B4-BE49-F238E27FC236}">
                    <a16:creationId xmlns:a16="http://schemas.microsoft.com/office/drawing/2014/main" id="{EABEC73E-7FC4-4902-B971-116EC55B2AD8}"/>
                  </a:ext>
                </a:extLst>
              </p:cNvPr>
              <p:cNvSpPr/>
              <p:nvPr/>
            </p:nvSpPr>
            <p:spPr bwMode="auto">
              <a:xfrm>
                <a:off x="3386602" y="4905239"/>
                <a:ext cx="358186" cy="476522"/>
              </a:xfrm>
              <a:custGeom>
                <a:avLst/>
                <a:gdLst>
                  <a:gd name="T0" fmla="*/ 726440 w 1514475"/>
                  <a:gd name="T1" fmla="*/ 1745744 h 2014538"/>
                  <a:gd name="T2" fmla="*/ 775652 w 1514475"/>
                  <a:gd name="T3" fmla="*/ 1767032 h 2014538"/>
                  <a:gd name="T4" fmla="*/ 815340 w 1514475"/>
                  <a:gd name="T5" fmla="*/ 1756229 h 2014538"/>
                  <a:gd name="T6" fmla="*/ 839788 w 1514475"/>
                  <a:gd name="T7" fmla="*/ 1730176 h 2014538"/>
                  <a:gd name="T8" fmla="*/ 1031558 w 1514475"/>
                  <a:gd name="T9" fmla="*/ 1521114 h 2014538"/>
                  <a:gd name="T10" fmla="*/ 1066482 w 1514475"/>
                  <a:gd name="T11" fmla="*/ 1549391 h 2014538"/>
                  <a:gd name="T12" fmla="*/ 1514475 w 1514475"/>
                  <a:gd name="T13" fmla="*/ 1698403 h 2014538"/>
                  <a:gd name="T14" fmla="*/ 1490028 w 1514475"/>
                  <a:gd name="T15" fmla="*/ 1821362 h 2014538"/>
                  <a:gd name="T16" fmla="*/ 1422400 w 1514475"/>
                  <a:gd name="T17" fmla="*/ 1921763 h 2014538"/>
                  <a:gd name="T18" fmla="*/ 1321752 w 1514475"/>
                  <a:gd name="T19" fmla="*/ 1989438 h 2014538"/>
                  <a:gd name="T20" fmla="*/ 1198880 w 1514475"/>
                  <a:gd name="T21" fmla="*/ 2014538 h 2014538"/>
                  <a:gd name="T22" fmla="*/ 236855 w 1514475"/>
                  <a:gd name="T23" fmla="*/ 2004371 h 2014538"/>
                  <a:gd name="T24" fmla="*/ 127000 w 1514475"/>
                  <a:gd name="T25" fmla="*/ 1951629 h 2014538"/>
                  <a:gd name="T26" fmla="*/ 45720 w 1514475"/>
                  <a:gd name="T27" fmla="*/ 1862349 h 2014538"/>
                  <a:gd name="T28" fmla="*/ 3810 w 1514475"/>
                  <a:gd name="T29" fmla="*/ 1746380 h 2014538"/>
                  <a:gd name="T30" fmla="*/ 373698 w 1514475"/>
                  <a:gd name="T31" fmla="*/ 1558287 h 2014538"/>
                  <a:gd name="T32" fmla="*/ 414338 w 1514475"/>
                  <a:gd name="T33" fmla="*/ 1542719 h 2014538"/>
                  <a:gd name="T34" fmla="*/ 438468 w 1514475"/>
                  <a:gd name="T35" fmla="*/ 1505545 h 2014538"/>
                  <a:gd name="T36" fmla="*/ 254000 w 1514475"/>
                  <a:gd name="T37" fmla="*/ 342265 h 2014538"/>
                  <a:gd name="T38" fmla="*/ 290830 w 1514475"/>
                  <a:gd name="T39" fmla="*/ 460375 h 2014538"/>
                  <a:gd name="T40" fmla="*/ 367348 w 1514475"/>
                  <a:gd name="T41" fmla="*/ 553085 h 2014538"/>
                  <a:gd name="T42" fmla="*/ 474345 w 1514475"/>
                  <a:gd name="T43" fmla="*/ 611188 h 2014538"/>
                  <a:gd name="T44" fmla="*/ 962978 w 1514475"/>
                  <a:gd name="T45" fmla="*/ 625158 h 2014538"/>
                  <a:gd name="T46" fmla="*/ 1083628 w 1514475"/>
                  <a:gd name="T47" fmla="*/ 594043 h 2014538"/>
                  <a:gd name="T48" fmla="*/ 1180148 w 1514475"/>
                  <a:gd name="T49" fmla="*/ 522288 h 2014538"/>
                  <a:gd name="T50" fmla="*/ 1243330 w 1514475"/>
                  <a:gd name="T51" fmla="*/ 418465 h 2014538"/>
                  <a:gd name="T52" fmla="*/ 1261745 w 1514475"/>
                  <a:gd name="T53" fmla="*/ 295275 h 2014538"/>
                  <a:gd name="T54" fmla="*/ 1322705 w 1514475"/>
                  <a:gd name="T55" fmla="*/ 272098 h 2014538"/>
                  <a:gd name="T56" fmla="*/ 1412875 w 1514475"/>
                  <a:gd name="T57" fmla="*/ 330518 h 2014538"/>
                  <a:gd name="T58" fmla="*/ 1478280 w 1514475"/>
                  <a:gd name="T59" fmla="*/ 415290 h 2014538"/>
                  <a:gd name="T60" fmla="*/ 1511618 w 1514475"/>
                  <a:gd name="T61" fmla="*/ 519748 h 2014538"/>
                  <a:gd name="T62" fmla="*/ 1011872 w 1514475"/>
                  <a:gd name="T63" fmla="*/ 1145541 h 2014538"/>
                  <a:gd name="T64" fmla="*/ 983615 w 1514475"/>
                  <a:gd name="T65" fmla="*/ 1109345 h 2014538"/>
                  <a:gd name="T66" fmla="*/ 933768 w 1514475"/>
                  <a:gd name="T67" fmla="*/ 1100773 h 2014538"/>
                  <a:gd name="T68" fmla="*/ 889000 w 1514475"/>
                  <a:gd name="T69" fmla="*/ 1130618 h 2014538"/>
                  <a:gd name="T70" fmla="*/ 685165 w 1514475"/>
                  <a:gd name="T71" fmla="*/ 818515 h 2014538"/>
                  <a:gd name="T72" fmla="*/ 641032 w 1514475"/>
                  <a:gd name="T73" fmla="*/ 788353 h 2014538"/>
                  <a:gd name="T74" fmla="*/ 593725 w 1514475"/>
                  <a:gd name="T75" fmla="*/ 794068 h 2014538"/>
                  <a:gd name="T76" fmla="*/ 565468 w 1514475"/>
                  <a:gd name="T77" fmla="*/ 819785 h 2014538"/>
                  <a:gd name="T78" fmla="*/ 0 w 1514475"/>
                  <a:gd name="T79" fmla="*/ 562610 h 2014538"/>
                  <a:gd name="T80" fmla="*/ 19685 w 1514475"/>
                  <a:gd name="T81" fmla="*/ 452438 h 2014538"/>
                  <a:gd name="T82" fmla="*/ 73978 w 1514475"/>
                  <a:gd name="T83" fmla="*/ 359410 h 2014538"/>
                  <a:gd name="T84" fmla="*/ 155892 w 1514475"/>
                  <a:gd name="T85" fmla="*/ 290513 h 2014538"/>
                  <a:gd name="T86" fmla="*/ 258128 w 1514475"/>
                  <a:gd name="T87" fmla="*/ 252413 h 2014538"/>
                  <a:gd name="T88" fmla="*/ 959167 w 1514475"/>
                  <a:gd name="T89" fmla="*/ 11423 h 2014538"/>
                  <a:gd name="T90" fmla="*/ 1044575 w 1514475"/>
                  <a:gd name="T91" fmla="*/ 57748 h 2014538"/>
                  <a:gd name="T92" fmla="*/ 1105852 w 1514475"/>
                  <a:gd name="T93" fmla="*/ 132314 h 2014538"/>
                  <a:gd name="T94" fmla="*/ 1135062 w 1514475"/>
                  <a:gd name="T95" fmla="*/ 226870 h 2014538"/>
                  <a:gd name="T96" fmla="*/ 1125220 w 1514475"/>
                  <a:gd name="T97" fmla="*/ 327454 h 2014538"/>
                  <a:gd name="T98" fmla="*/ 1078865 w 1514475"/>
                  <a:gd name="T99" fmla="*/ 412808 h 2014538"/>
                  <a:gd name="T100" fmla="*/ 1004570 w 1514475"/>
                  <a:gd name="T101" fmla="*/ 474047 h 2014538"/>
                  <a:gd name="T102" fmla="*/ 909955 w 1514475"/>
                  <a:gd name="T103" fmla="*/ 503238 h 2014538"/>
                  <a:gd name="T104" fmla="*/ 568960 w 1514475"/>
                  <a:gd name="T105" fmla="*/ 496892 h 2014538"/>
                  <a:gd name="T106" fmla="*/ 481012 w 1514475"/>
                  <a:gd name="T107" fmla="*/ 454691 h 2014538"/>
                  <a:gd name="T108" fmla="*/ 415607 w 1514475"/>
                  <a:gd name="T109" fmla="*/ 383299 h 2014538"/>
                  <a:gd name="T110" fmla="*/ 382270 w 1514475"/>
                  <a:gd name="T111" fmla="*/ 290964 h 2014538"/>
                  <a:gd name="T112" fmla="*/ 387350 w 1514475"/>
                  <a:gd name="T113" fmla="*/ 189428 h 2014538"/>
                  <a:gd name="T114" fmla="*/ 429577 w 1514475"/>
                  <a:gd name="T115" fmla="*/ 101536 h 2014538"/>
                  <a:gd name="T116" fmla="*/ 500697 w 1514475"/>
                  <a:gd name="T117" fmla="*/ 36807 h 2014538"/>
                  <a:gd name="T118" fmla="*/ 593407 w 1514475"/>
                  <a:gd name="T119" fmla="*/ 2855 h 2014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14475" h="2014538">
                    <a:moveTo>
                      <a:pt x="599122" y="1111250"/>
                    </a:moveTo>
                    <a:lnTo>
                      <a:pt x="707390" y="1708570"/>
                    </a:lnTo>
                    <a:lnTo>
                      <a:pt x="708978" y="1715878"/>
                    </a:lnTo>
                    <a:lnTo>
                      <a:pt x="711518" y="1722550"/>
                    </a:lnTo>
                    <a:lnTo>
                      <a:pt x="714375" y="1728905"/>
                    </a:lnTo>
                    <a:lnTo>
                      <a:pt x="717868" y="1734942"/>
                    </a:lnTo>
                    <a:lnTo>
                      <a:pt x="721678" y="1740661"/>
                    </a:lnTo>
                    <a:lnTo>
                      <a:pt x="726440" y="1745744"/>
                    </a:lnTo>
                    <a:lnTo>
                      <a:pt x="731202" y="1750510"/>
                    </a:lnTo>
                    <a:lnTo>
                      <a:pt x="736600" y="1754640"/>
                    </a:lnTo>
                    <a:lnTo>
                      <a:pt x="742315" y="1758135"/>
                    </a:lnTo>
                    <a:lnTo>
                      <a:pt x="748665" y="1760995"/>
                    </a:lnTo>
                    <a:lnTo>
                      <a:pt x="755332" y="1763537"/>
                    </a:lnTo>
                    <a:lnTo>
                      <a:pt x="761682" y="1765443"/>
                    </a:lnTo>
                    <a:lnTo>
                      <a:pt x="768350" y="1766714"/>
                    </a:lnTo>
                    <a:lnTo>
                      <a:pt x="775652" y="1767032"/>
                    </a:lnTo>
                    <a:lnTo>
                      <a:pt x="782638" y="1767032"/>
                    </a:lnTo>
                    <a:lnTo>
                      <a:pt x="789622" y="1766078"/>
                    </a:lnTo>
                    <a:lnTo>
                      <a:pt x="794385" y="1765125"/>
                    </a:lnTo>
                    <a:lnTo>
                      <a:pt x="799148" y="1763854"/>
                    </a:lnTo>
                    <a:lnTo>
                      <a:pt x="803275" y="1762266"/>
                    </a:lnTo>
                    <a:lnTo>
                      <a:pt x="807720" y="1760359"/>
                    </a:lnTo>
                    <a:lnTo>
                      <a:pt x="811848" y="1758135"/>
                    </a:lnTo>
                    <a:lnTo>
                      <a:pt x="815340" y="1756229"/>
                    </a:lnTo>
                    <a:lnTo>
                      <a:pt x="819468" y="1753687"/>
                    </a:lnTo>
                    <a:lnTo>
                      <a:pt x="822960" y="1750828"/>
                    </a:lnTo>
                    <a:lnTo>
                      <a:pt x="826135" y="1747650"/>
                    </a:lnTo>
                    <a:lnTo>
                      <a:pt x="829310" y="1744473"/>
                    </a:lnTo>
                    <a:lnTo>
                      <a:pt x="832168" y="1740978"/>
                    </a:lnTo>
                    <a:lnTo>
                      <a:pt x="835025" y="1737483"/>
                    </a:lnTo>
                    <a:lnTo>
                      <a:pt x="837565" y="1733988"/>
                    </a:lnTo>
                    <a:lnTo>
                      <a:pt x="839788" y="1730176"/>
                    </a:lnTo>
                    <a:lnTo>
                      <a:pt x="841692" y="1726045"/>
                    </a:lnTo>
                    <a:lnTo>
                      <a:pt x="843598" y="1721915"/>
                    </a:lnTo>
                    <a:lnTo>
                      <a:pt x="845820" y="1713972"/>
                    </a:lnTo>
                    <a:lnTo>
                      <a:pt x="958532" y="1366065"/>
                    </a:lnTo>
                    <a:lnTo>
                      <a:pt x="1024255" y="1505227"/>
                    </a:lnTo>
                    <a:lnTo>
                      <a:pt x="1026160" y="1510946"/>
                    </a:lnTo>
                    <a:lnTo>
                      <a:pt x="1028700" y="1516348"/>
                    </a:lnTo>
                    <a:lnTo>
                      <a:pt x="1031558" y="1521114"/>
                    </a:lnTo>
                    <a:lnTo>
                      <a:pt x="1034732" y="1525879"/>
                    </a:lnTo>
                    <a:lnTo>
                      <a:pt x="1038860" y="1530645"/>
                    </a:lnTo>
                    <a:lnTo>
                      <a:pt x="1042670" y="1534458"/>
                    </a:lnTo>
                    <a:lnTo>
                      <a:pt x="1046798" y="1537953"/>
                    </a:lnTo>
                    <a:lnTo>
                      <a:pt x="1051560" y="1541448"/>
                    </a:lnTo>
                    <a:lnTo>
                      <a:pt x="1056322" y="1544307"/>
                    </a:lnTo>
                    <a:lnTo>
                      <a:pt x="1061085" y="1547167"/>
                    </a:lnTo>
                    <a:lnTo>
                      <a:pt x="1066482" y="1549391"/>
                    </a:lnTo>
                    <a:lnTo>
                      <a:pt x="1071880" y="1551297"/>
                    </a:lnTo>
                    <a:lnTo>
                      <a:pt x="1077278" y="1552568"/>
                    </a:lnTo>
                    <a:lnTo>
                      <a:pt x="1082992" y="1553204"/>
                    </a:lnTo>
                    <a:lnTo>
                      <a:pt x="1088708" y="1554157"/>
                    </a:lnTo>
                    <a:lnTo>
                      <a:pt x="1094422" y="1554157"/>
                    </a:lnTo>
                    <a:lnTo>
                      <a:pt x="1096328" y="1554157"/>
                    </a:lnTo>
                    <a:lnTo>
                      <a:pt x="1514475" y="1552568"/>
                    </a:lnTo>
                    <a:lnTo>
                      <a:pt x="1514475" y="1698403"/>
                    </a:lnTo>
                    <a:lnTo>
                      <a:pt x="1514158" y="1714607"/>
                    </a:lnTo>
                    <a:lnTo>
                      <a:pt x="1513205" y="1730811"/>
                    </a:lnTo>
                    <a:lnTo>
                      <a:pt x="1510982" y="1746380"/>
                    </a:lnTo>
                    <a:lnTo>
                      <a:pt x="1508125" y="1762266"/>
                    </a:lnTo>
                    <a:lnTo>
                      <a:pt x="1504632" y="1777516"/>
                    </a:lnTo>
                    <a:lnTo>
                      <a:pt x="1500188" y="1792449"/>
                    </a:lnTo>
                    <a:lnTo>
                      <a:pt x="1495425" y="1807065"/>
                    </a:lnTo>
                    <a:lnTo>
                      <a:pt x="1490028" y="1821362"/>
                    </a:lnTo>
                    <a:lnTo>
                      <a:pt x="1483678" y="1835660"/>
                    </a:lnTo>
                    <a:lnTo>
                      <a:pt x="1476375" y="1849004"/>
                    </a:lnTo>
                    <a:lnTo>
                      <a:pt x="1469072" y="1862349"/>
                    </a:lnTo>
                    <a:lnTo>
                      <a:pt x="1460818" y="1875058"/>
                    </a:lnTo>
                    <a:lnTo>
                      <a:pt x="1451928" y="1887767"/>
                    </a:lnTo>
                    <a:lnTo>
                      <a:pt x="1442720" y="1899522"/>
                    </a:lnTo>
                    <a:lnTo>
                      <a:pt x="1432560" y="1910643"/>
                    </a:lnTo>
                    <a:lnTo>
                      <a:pt x="1422400" y="1921763"/>
                    </a:lnTo>
                    <a:lnTo>
                      <a:pt x="1411288" y="1932248"/>
                    </a:lnTo>
                    <a:lnTo>
                      <a:pt x="1399858" y="1942097"/>
                    </a:lnTo>
                    <a:lnTo>
                      <a:pt x="1387792" y="1951629"/>
                    </a:lnTo>
                    <a:lnTo>
                      <a:pt x="1375728" y="1960207"/>
                    </a:lnTo>
                    <a:lnTo>
                      <a:pt x="1362710" y="1968468"/>
                    </a:lnTo>
                    <a:lnTo>
                      <a:pt x="1349692" y="1976411"/>
                    </a:lnTo>
                    <a:lnTo>
                      <a:pt x="1335722" y="1983084"/>
                    </a:lnTo>
                    <a:lnTo>
                      <a:pt x="1321752" y="1989438"/>
                    </a:lnTo>
                    <a:lnTo>
                      <a:pt x="1307782" y="1995157"/>
                    </a:lnTo>
                    <a:lnTo>
                      <a:pt x="1293178" y="2000241"/>
                    </a:lnTo>
                    <a:lnTo>
                      <a:pt x="1277938" y="2004371"/>
                    </a:lnTo>
                    <a:lnTo>
                      <a:pt x="1262698" y="2008184"/>
                    </a:lnTo>
                    <a:lnTo>
                      <a:pt x="1247140" y="2010726"/>
                    </a:lnTo>
                    <a:lnTo>
                      <a:pt x="1231582" y="2012632"/>
                    </a:lnTo>
                    <a:lnTo>
                      <a:pt x="1215390" y="2014220"/>
                    </a:lnTo>
                    <a:lnTo>
                      <a:pt x="1198880" y="2014538"/>
                    </a:lnTo>
                    <a:lnTo>
                      <a:pt x="1155700" y="2014538"/>
                    </a:lnTo>
                    <a:lnTo>
                      <a:pt x="359092" y="2014538"/>
                    </a:lnTo>
                    <a:lnTo>
                      <a:pt x="315595" y="2014538"/>
                    </a:lnTo>
                    <a:lnTo>
                      <a:pt x="299720" y="2014220"/>
                    </a:lnTo>
                    <a:lnTo>
                      <a:pt x="283528" y="2012632"/>
                    </a:lnTo>
                    <a:lnTo>
                      <a:pt x="267652" y="2010726"/>
                    </a:lnTo>
                    <a:lnTo>
                      <a:pt x="251778" y="2008184"/>
                    </a:lnTo>
                    <a:lnTo>
                      <a:pt x="236855" y="2004371"/>
                    </a:lnTo>
                    <a:lnTo>
                      <a:pt x="221932" y="2000241"/>
                    </a:lnTo>
                    <a:lnTo>
                      <a:pt x="207010" y="1995157"/>
                    </a:lnTo>
                    <a:lnTo>
                      <a:pt x="192722" y="1989438"/>
                    </a:lnTo>
                    <a:lnTo>
                      <a:pt x="179070" y="1983084"/>
                    </a:lnTo>
                    <a:lnTo>
                      <a:pt x="165418" y="1976411"/>
                    </a:lnTo>
                    <a:lnTo>
                      <a:pt x="151765" y="1968468"/>
                    </a:lnTo>
                    <a:lnTo>
                      <a:pt x="139382" y="1960207"/>
                    </a:lnTo>
                    <a:lnTo>
                      <a:pt x="127000" y="1951629"/>
                    </a:lnTo>
                    <a:lnTo>
                      <a:pt x="114935" y="1942097"/>
                    </a:lnTo>
                    <a:lnTo>
                      <a:pt x="103505" y="1932248"/>
                    </a:lnTo>
                    <a:lnTo>
                      <a:pt x="92392" y="1921763"/>
                    </a:lnTo>
                    <a:lnTo>
                      <a:pt x="81915" y="1910643"/>
                    </a:lnTo>
                    <a:lnTo>
                      <a:pt x="72072" y="1899522"/>
                    </a:lnTo>
                    <a:lnTo>
                      <a:pt x="62865" y="1887767"/>
                    </a:lnTo>
                    <a:lnTo>
                      <a:pt x="53975" y="1875058"/>
                    </a:lnTo>
                    <a:lnTo>
                      <a:pt x="45720" y="1862349"/>
                    </a:lnTo>
                    <a:lnTo>
                      <a:pt x="38100" y="1849004"/>
                    </a:lnTo>
                    <a:lnTo>
                      <a:pt x="31115" y="1835660"/>
                    </a:lnTo>
                    <a:lnTo>
                      <a:pt x="24765" y="1821362"/>
                    </a:lnTo>
                    <a:lnTo>
                      <a:pt x="19368" y="1807065"/>
                    </a:lnTo>
                    <a:lnTo>
                      <a:pt x="14288" y="1792449"/>
                    </a:lnTo>
                    <a:lnTo>
                      <a:pt x="10160" y="1777516"/>
                    </a:lnTo>
                    <a:lnTo>
                      <a:pt x="6668" y="1762266"/>
                    </a:lnTo>
                    <a:lnTo>
                      <a:pt x="3810" y="1746380"/>
                    </a:lnTo>
                    <a:lnTo>
                      <a:pt x="1588" y="1730811"/>
                    </a:lnTo>
                    <a:lnTo>
                      <a:pt x="318" y="1714607"/>
                    </a:lnTo>
                    <a:lnTo>
                      <a:pt x="0" y="1698403"/>
                    </a:lnTo>
                    <a:lnTo>
                      <a:pt x="0" y="1556063"/>
                    </a:lnTo>
                    <a:lnTo>
                      <a:pt x="126048" y="1556063"/>
                    </a:lnTo>
                    <a:lnTo>
                      <a:pt x="360680" y="1557970"/>
                    </a:lnTo>
                    <a:lnTo>
                      <a:pt x="367030" y="1558605"/>
                    </a:lnTo>
                    <a:lnTo>
                      <a:pt x="373698" y="1558287"/>
                    </a:lnTo>
                    <a:lnTo>
                      <a:pt x="380048" y="1557652"/>
                    </a:lnTo>
                    <a:lnTo>
                      <a:pt x="386715" y="1556381"/>
                    </a:lnTo>
                    <a:lnTo>
                      <a:pt x="392748" y="1554792"/>
                    </a:lnTo>
                    <a:lnTo>
                      <a:pt x="398780" y="1552250"/>
                    </a:lnTo>
                    <a:lnTo>
                      <a:pt x="404495" y="1549391"/>
                    </a:lnTo>
                    <a:lnTo>
                      <a:pt x="410210" y="1546214"/>
                    </a:lnTo>
                    <a:lnTo>
                      <a:pt x="411162" y="1544625"/>
                    </a:lnTo>
                    <a:lnTo>
                      <a:pt x="414338" y="1542719"/>
                    </a:lnTo>
                    <a:lnTo>
                      <a:pt x="418782" y="1538588"/>
                    </a:lnTo>
                    <a:lnTo>
                      <a:pt x="422592" y="1534776"/>
                    </a:lnTo>
                    <a:lnTo>
                      <a:pt x="426085" y="1530645"/>
                    </a:lnTo>
                    <a:lnTo>
                      <a:pt x="429578" y="1526197"/>
                    </a:lnTo>
                    <a:lnTo>
                      <a:pt x="432435" y="1521114"/>
                    </a:lnTo>
                    <a:lnTo>
                      <a:pt x="434975" y="1516348"/>
                    </a:lnTo>
                    <a:lnTo>
                      <a:pt x="437198" y="1511264"/>
                    </a:lnTo>
                    <a:lnTo>
                      <a:pt x="438468" y="1505545"/>
                    </a:lnTo>
                    <a:lnTo>
                      <a:pt x="599122" y="1111250"/>
                    </a:lnTo>
                    <a:close/>
                    <a:moveTo>
                      <a:pt x="258128" y="252413"/>
                    </a:moveTo>
                    <a:lnTo>
                      <a:pt x="255905" y="266383"/>
                    </a:lnTo>
                    <a:lnTo>
                      <a:pt x="254000" y="280670"/>
                    </a:lnTo>
                    <a:lnTo>
                      <a:pt x="253048" y="295275"/>
                    </a:lnTo>
                    <a:lnTo>
                      <a:pt x="252730" y="309880"/>
                    </a:lnTo>
                    <a:lnTo>
                      <a:pt x="253048" y="326390"/>
                    </a:lnTo>
                    <a:lnTo>
                      <a:pt x="254000" y="342265"/>
                    </a:lnTo>
                    <a:lnTo>
                      <a:pt x="256222" y="358140"/>
                    </a:lnTo>
                    <a:lnTo>
                      <a:pt x="259080" y="373698"/>
                    </a:lnTo>
                    <a:lnTo>
                      <a:pt x="262572" y="388620"/>
                    </a:lnTo>
                    <a:lnTo>
                      <a:pt x="267018" y="403543"/>
                    </a:lnTo>
                    <a:lnTo>
                      <a:pt x="271462" y="418465"/>
                    </a:lnTo>
                    <a:lnTo>
                      <a:pt x="277178" y="432753"/>
                    </a:lnTo>
                    <a:lnTo>
                      <a:pt x="283528" y="446723"/>
                    </a:lnTo>
                    <a:lnTo>
                      <a:pt x="290830" y="460375"/>
                    </a:lnTo>
                    <a:lnTo>
                      <a:pt x="298132" y="473393"/>
                    </a:lnTo>
                    <a:lnTo>
                      <a:pt x="306388" y="486410"/>
                    </a:lnTo>
                    <a:lnTo>
                      <a:pt x="315278" y="498793"/>
                    </a:lnTo>
                    <a:lnTo>
                      <a:pt x="324485" y="510540"/>
                    </a:lnTo>
                    <a:lnTo>
                      <a:pt x="334645" y="522288"/>
                    </a:lnTo>
                    <a:lnTo>
                      <a:pt x="344805" y="533083"/>
                    </a:lnTo>
                    <a:lnTo>
                      <a:pt x="355918" y="543560"/>
                    </a:lnTo>
                    <a:lnTo>
                      <a:pt x="367348" y="553085"/>
                    </a:lnTo>
                    <a:lnTo>
                      <a:pt x="379095" y="562928"/>
                    </a:lnTo>
                    <a:lnTo>
                      <a:pt x="391478" y="571500"/>
                    </a:lnTo>
                    <a:lnTo>
                      <a:pt x="404495" y="579438"/>
                    </a:lnTo>
                    <a:lnTo>
                      <a:pt x="417512" y="587375"/>
                    </a:lnTo>
                    <a:lnTo>
                      <a:pt x="431165" y="594043"/>
                    </a:lnTo>
                    <a:lnTo>
                      <a:pt x="445452" y="600710"/>
                    </a:lnTo>
                    <a:lnTo>
                      <a:pt x="459740" y="606425"/>
                    </a:lnTo>
                    <a:lnTo>
                      <a:pt x="474345" y="611188"/>
                    </a:lnTo>
                    <a:lnTo>
                      <a:pt x="489268" y="615633"/>
                    </a:lnTo>
                    <a:lnTo>
                      <a:pt x="504508" y="619125"/>
                    </a:lnTo>
                    <a:lnTo>
                      <a:pt x="520065" y="621983"/>
                    </a:lnTo>
                    <a:lnTo>
                      <a:pt x="535940" y="623888"/>
                    </a:lnTo>
                    <a:lnTo>
                      <a:pt x="551815" y="625158"/>
                    </a:lnTo>
                    <a:lnTo>
                      <a:pt x="568008" y="625475"/>
                    </a:lnTo>
                    <a:lnTo>
                      <a:pt x="946785" y="625475"/>
                    </a:lnTo>
                    <a:lnTo>
                      <a:pt x="962978" y="625158"/>
                    </a:lnTo>
                    <a:lnTo>
                      <a:pt x="978852" y="623888"/>
                    </a:lnTo>
                    <a:lnTo>
                      <a:pt x="994410" y="621983"/>
                    </a:lnTo>
                    <a:lnTo>
                      <a:pt x="1010285" y="619125"/>
                    </a:lnTo>
                    <a:lnTo>
                      <a:pt x="1025525" y="615633"/>
                    </a:lnTo>
                    <a:lnTo>
                      <a:pt x="1040448" y="611188"/>
                    </a:lnTo>
                    <a:lnTo>
                      <a:pt x="1055052" y="606425"/>
                    </a:lnTo>
                    <a:lnTo>
                      <a:pt x="1069340" y="600710"/>
                    </a:lnTo>
                    <a:lnTo>
                      <a:pt x="1083628" y="594043"/>
                    </a:lnTo>
                    <a:lnTo>
                      <a:pt x="1097280" y="587375"/>
                    </a:lnTo>
                    <a:lnTo>
                      <a:pt x="1110298" y="579438"/>
                    </a:lnTo>
                    <a:lnTo>
                      <a:pt x="1122998" y="571500"/>
                    </a:lnTo>
                    <a:lnTo>
                      <a:pt x="1135698" y="562928"/>
                    </a:lnTo>
                    <a:lnTo>
                      <a:pt x="1147445" y="553085"/>
                    </a:lnTo>
                    <a:lnTo>
                      <a:pt x="1158875" y="543560"/>
                    </a:lnTo>
                    <a:lnTo>
                      <a:pt x="1169670" y="533083"/>
                    </a:lnTo>
                    <a:lnTo>
                      <a:pt x="1180148" y="522288"/>
                    </a:lnTo>
                    <a:lnTo>
                      <a:pt x="1189990" y="510540"/>
                    </a:lnTo>
                    <a:lnTo>
                      <a:pt x="1199515" y="498793"/>
                    </a:lnTo>
                    <a:lnTo>
                      <a:pt x="1208405" y="486410"/>
                    </a:lnTo>
                    <a:lnTo>
                      <a:pt x="1216342" y="473393"/>
                    </a:lnTo>
                    <a:lnTo>
                      <a:pt x="1223962" y="460375"/>
                    </a:lnTo>
                    <a:lnTo>
                      <a:pt x="1230948" y="446723"/>
                    </a:lnTo>
                    <a:lnTo>
                      <a:pt x="1237615" y="432753"/>
                    </a:lnTo>
                    <a:lnTo>
                      <a:pt x="1243330" y="418465"/>
                    </a:lnTo>
                    <a:lnTo>
                      <a:pt x="1248092" y="403543"/>
                    </a:lnTo>
                    <a:lnTo>
                      <a:pt x="1252220" y="388620"/>
                    </a:lnTo>
                    <a:lnTo>
                      <a:pt x="1255712" y="373698"/>
                    </a:lnTo>
                    <a:lnTo>
                      <a:pt x="1258570" y="358140"/>
                    </a:lnTo>
                    <a:lnTo>
                      <a:pt x="1260792" y="342265"/>
                    </a:lnTo>
                    <a:lnTo>
                      <a:pt x="1261745" y="326390"/>
                    </a:lnTo>
                    <a:lnTo>
                      <a:pt x="1262062" y="309880"/>
                    </a:lnTo>
                    <a:lnTo>
                      <a:pt x="1261745" y="295275"/>
                    </a:lnTo>
                    <a:lnTo>
                      <a:pt x="1260792" y="280670"/>
                    </a:lnTo>
                    <a:lnTo>
                      <a:pt x="1258888" y="266383"/>
                    </a:lnTo>
                    <a:lnTo>
                      <a:pt x="1256665" y="252413"/>
                    </a:lnTo>
                    <a:lnTo>
                      <a:pt x="1270318" y="255270"/>
                    </a:lnTo>
                    <a:lnTo>
                      <a:pt x="1283652" y="258763"/>
                    </a:lnTo>
                    <a:lnTo>
                      <a:pt x="1296988" y="262573"/>
                    </a:lnTo>
                    <a:lnTo>
                      <a:pt x="1309688" y="267335"/>
                    </a:lnTo>
                    <a:lnTo>
                      <a:pt x="1322705" y="272098"/>
                    </a:lnTo>
                    <a:lnTo>
                      <a:pt x="1335088" y="277813"/>
                    </a:lnTo>
                    <a:lnTo>
                      <a:pt x="1347152" y="283845"/>
                    </a:lnTo>
                    <a:lnTo>
                      <a:pt x="1358900" y="290513"/>
                    </a:lnTo>
                    <a:lnTo>
                      <a:pt x="1370330" y="297498"/>
                    </a:lnTo>
                    <a:lnTo>
                      <a:pt x="1381442" y="305435"/>
                    </a:lnTo>
                    <a:lnTo>
                      <a:pt x="1392555" y="313055"/>
                    </a:lnTo>
                    <a:lnTo>
                      <a:pt x="1402715" y="321628"/>
                    </a:lnTo>
                    <a:lnTo>
                      <a:pt x="1412875" y="330518"/>
                    </a:lnTo>
                    <a:lnTo>
                      <a:pt x="1422718" y="340043"/>
                    </a:lnTo>
                    <a:lnTo>
                      <a:pt x="1431925" y="349568"/>
                    </a:lnTo>
                    <a:lnTo>
                      <a:pt x="1440815" y="359410"/>
                    </a:lnTo>
                    <a:lnTo>
                      <a:pt x="1449070" y="370205"/>
                    </a:lnTo>
                    <a:lnTo>
                      <a:pt x="1457325" y="381000"/>
                    </a:lnTo>
                    <a:lnTo>
                      <a:pt x="1464628" y="391795"/>
                    </a:lnTo>
                    <a:lnTo>
                      <a:pt x="1471930" y="403543"/>
                    </a:lnTo>
                    <a:lnTo>
                      <a:pt x="1478280" y="415290"/>
                    </a:lnTo>
                    <a:lnTo>
                      <a:pt x="1484312" y="427355"/>
                    </a:lnTo>
                    <a:lnTo>
                      <a:pt x="1490028" y="440055"/>
                    </a:lnTo>
                    <a:lnTo>
                      <a:pt x="1495108" y="452438"/>
                    </a:lnTo>
                    <a:lnTo>
                      <a:pt x="1499552" y="465455"/>
                    </a:lnTo>
                    <a:lnTo>
                      <a:pt x="1503680" y="478790"/>
                    </a:lnTo>
                    <a:lnTo>
                      <a:pt x="1506855" y="492443"/>
                    </a:lnTo>
                    <a:lnTo>
                      <a:pt x="1509712" y="505778"/>
                    </a:lnTo>
                    <a:lnTo>
                      <a:pt x="1511618" y="519748"/>
                    </a:lnTo>
                    <a:lnTo>
                      <a:pt x="1513522" y="534035"/>
                    </a:lnTo>
                    <a:lnTo>
                      <a:pt x="1514158" y="548323"/>
                    </a:lnTo>
                    <a:lnTo>
                      <a:pt x="1514475" y="562610"/>
                    </a:lnTo>
                    <a:lnTo>
                      <a:pt x="1514475" y="947420"/>
                    </a:lnTo>
                    <a:lnTo>
                      <a:pt x="1514475" y="1415733"/>
                    </a:lnTo>
                    <a:lnTo>
                      <a:pt x="1136015" y="1417638"/>
                    </a:lnTo>
                    <a:lnTo>
                      <a:pt x="1019492" y="1162051"/>
                    </a:lnTo>
                    <a:lnTo>
                      <a:pt x="1011872" y="1145541"/>
                    </a:lnTo>
                    <a:lnTo>
                      <a:pt x="1007745" y="1136968"/>
                    </a:lnTo>
                    <a:lnTo>
                      <a:pt x="1002665" y="1129031"/>
                    </a:lnTo>
                    <a:lnTo>
                      <a:pt x="1000125" y="1125221"/>
                    </a:lnTo>
                    <a:lnTo>
                      <a:pt x="997268" y="1121728"/>
                    </a:lnTo>
                    <a:lnTo>
                      <a:pt x="994092" y="1118236"/>
                    </a:lnTo>
                    <a:lnTo>
                      <a:pt x="990918" y="1115061"/>
                    </a:lnTo>
                    <a:lnTo>
                      <a:pt x="987425" y="1111568"/>
                    </a:lnTo>
                    <a:lnTo>
                      <a:pt x="983615" y="1109345"/>
                    </a:lnTo>
                    <a:lnTo>
                      <a:pt x="979170" y="1106805"/>
                    </a:lnTo>
                    <a:lnTo>
                      <a:pt x="975042" y="1104583"/>
                    </a:lnTo>
                    <a:lnTo>
                      <a:pt x="967740" y="1102043"/>
                    </a:lnTo>
                    <a:lnTo>
                      <a:pt x="961072" y="1100773"/>
                    </a:lnTo>
                    <a:lnTo>
                      <a:pt x="954088" y="1099503"/>
                    </a:lnTo>
                    <a:lnTo>
                      <a:pt x="947102" y="1099185"/>
                    </a:lnTo>
                    <a:lnTo>
                      <a:pt x="940435" y="1099503"/>
                    </a:lnTo>
                    <a:lnTo>
                      <a:pt x="933768" y="1100773"/>
                    </a:lnTo>
                    <a:lnTo>
                      <a:pt x="926782" y="1102360"/>
                    </a:lnTo>
                    <a:lnTo>
                      <a:pt x="920432" y="1104583"/>
                    </a:lnTo>
                    <a:lnTo>
                      <a:pt x="914400" y="1107440"/>
                    </a:lnTo>
                    <a:lnTo>
                      <a:pt x="908368" y="1110933"/>
                    </a:lnTo>
                    <a:lnTo>
                      <a:pt x="902970" y="1115378"/>
                    </a:lnTo>
                    <a:lnTo>
                      <a:pt x="897890" y="1119506"/>
                    </a:lnTo>
                    <a:lnTo>
                      <a:pt x="893128" y="1124903"/>
                    </a:lnTo>
                    <a:lnTo>
                      <a:pt x="889000" y="1130618"/>
                    </a:lnTo>
                    <a:lnTo>
                      <a:pt x="885190" y="1136651"/>
                    </a:lnTo>
                    <a:lnTo>
                      <a:pt x="882332" y="1143001"/>
                    </a:lnTo>
                    <a:lnTo>
                      <a:pt x="796925" y="1405891"/>
                    </a:lnTo>
                    <a:lnTo>
                      <a:pt x="695325" y="844868"/>
                    </a:lnTo>
                    <a:lnTo>
                      <a:pt x="693738" y="837883"/>
                    </a:lnTo>
                    <a:lnTo>
                      <a:pt x="691515" y="830898"/>
                    </a:lnTo>
                    <a:lnTo>
                      <a:pt x="688658" y="824548"/>
                    </a:lnTo>
                    <a:lnTo>
                      <a:pt x="685165" y="818515"/>
                    </a:lnTo>
                    <a:lnTo>
                      <a:pt x="680720" y="813118"/>
                    </a:lnTo>
                    <a:lnTo>
                      <a:pt x="676592" y="808038"/>
                    </a:lnTo>
                    <a:lnTo>
                      <a:pt x="671512" y="803275"/>
                    </a:lnTo>
                    <a:lnTo>
                      <a:pt x="665798" y="799465"/>
                    </a:lnTo>
                    <a:lnTo>
                      <a:pt x="660082" y="795338"/>
                    </a:lnTo>
                    <a:lnTo>
                      <a:pt x="654050" y="792480"/>
                    </a:lnTo>
                    <a:lnTo>
                      <a:pt x="647700" y="789940"/>
                    </a:lnTo>
                    <a:lnTo>
                      <a:pt x="641032" y="788353"/>
                    </a:lnTo>
                    <a:lnTo>
                      <a:pt x="634048" y="786765"/>
                    </a:lnTo>
                    <a:lnTo>
                      <a:pt x="627380" y="786448"/>
                    </a:lnTo>
                    <a:lnTo>
                      <a:pt x="619760" y="786448"/>
                    </a:lnTo>
                    <a:lnTo>
                      <a:pt x="612775" y="787718"/>
                    </a:lnTo>
                    <a:lnTo>
                      <a:pt x="607695" y="788670"/>
                    </a:lnTo>
                    <a:lnTo>
                      <a:pt x="602615" y="789940"/>
                    </a:lnTo>
                    <a:lnTo>
                      <a:pt x="598170" y="791845"/>
                    </a:lnTo>
                    <a:lnTo>
                      <a:pt x="593725" y="794068"/>
                    </a:lnTo>
                    <a:lnTo>
                      <a:pt x="589598" y="796608"/>
                    </a:lnTo>
                    <a:lnTo>
                      <a:pt x="585470" y="798830"/>
                    </a:lnTo>
                    <a:lnTo>
                      <a:pt x="581342" y="801688"/>
                    </a:lnTo>
                    <a:lnTo>
                      <a:pt x="577850" y="805180"/>
                    </a:lnTo>
                    <a:lnTo>
                      <a:pt x="574358" y="808673"/>
                    </a:lnTo>
                    <a:lnTo>
                      <a:pt x="571182" y="812165"/>
                    </a:lnTo>
                    <a:lnTo>
                      <a:pt x="568325" y="815658"/>
                    </a:lnTo>
                    <a:lnTo>
                      <a:pt x="565468" y="819785"/>
                    </a:lnTo>
                    <a:lnTo>
                      <a:pt x="563245" y="823913"/>
                    </a:lnTo>
                    <a:lnTo>
                      <a:pt x="561022" y="828040"/>
                    </a:lnTo>
                    <a:lnTo>
                      <a:pt x="559118" y="832803"/>
                    </a:lnTo>
                    <a:lnTo>
                      <a:pt x="557530" y="837565"/>
                    </a:lnTo>
                    <a:lnTo>
                      <a:pt x="321945" y="1417638"/>
                    </a:lnTo>
                    <a:lnTo>
                      <a:pt x="0" y="1415733"/>
                    </a:lnTo>
                    <a:lnTo>
                      <a:pt x="0" y="947420"/>
                    </a:lnTo>
                    <a:lnTo>
                      <a:pt x="0" y="562610"/>
                    </a:lnTo>
                    <a:lnTo>
                      <a:pt x="318" y="548323"/>
                    </a:lnTo>
                    <a:lnTo>
                      <a:pt x="1270" y="534035"/>
                    </a:lnTo>
                    <a:lnTo>
                      <a:pt x="2858" y="519748"/>
                    </a:lnTo>
                    <a:lnTo>
                      <a:pt x="5080" y="505778"/>
                    </a:lnTo>
                    <a:lnTo>
                      <a:pt x="7938" y="492443"/>
                    </a:lnTo>
                    <a:lnTo>
                      <a:pt x="11112" y="478790"/>
                    </a:lnTo>
                    <a:lnTo>
                      <a:pt x="14922" y="465455"/>
                    </a:lnTo>
                    <a:lnTo>
                      <a:pt x="19685" y="452438"/>
                    </a:lnTo>
                    <a:lnTo>
                      <a:pt x="24765" y="440055"/>
                    </a:lnTo>
                    <a:lnTo>
                      <a:pt x="30480" y="427355"/>
                    </a:lnTo>
                    <a:lnTo>
                      <a:pt x="36512" y="415290"/>
                    </a:lnTo>
                    <a:lnTo>
                      <a:pt x="42862" y="403543"/>
                    </a:lnTo>
                    <a:lnTo>
                      <a:pt x="49848" y="391795"/>
                    </a:lnTo>
                    <a:lnTo>
                      <a:pt x="57468" y="381000"/>
                    </a:lnTo>
                    <a:lnTo>
                      <a:pt x="65722" y="370205"/>
                    </a:lnTo>
                    <a:lnTo>
                      <a:pt x="73978" y="359410"/>
                    </a:lnTo>
                    <a:lnTo>
                      <a:pt x="82868" y="349568"/>
                    </a:lnTo>
                    <a:lnTo>
                      <a:pt x="92075" y="340043"/>
                    </a:lnTo>
                    <a:lnTo>
                      <a:pt x="101918" y="330518"/>
                    </a:lnTo>
                    <a:lnTo>
                      <a:pt x="112078" y="321628"/>
                    </a:lnTo>
                    <a:lnTo>
                      <a:pt x="122238" y="313055"/>
                    </a:lnTo>
                    <a:lnTo>
                      <a:pt x="133350" y="305435"/>
                    </a:lnTo>
                    <a:lnTo>
                      <a:pt x="144462" y="297498"/>
                    </a:lnTo>
                    <a:lnTo>
                      <a:pt x="155892" y="290513"/>
                    </a:lnTo>
                    <a:lnTo>
                      <a:pt x="167640" y="283845"/>
                    </a:lnTo>
                    <a:lnTo>
                      <a:pt x="179705" y="277813"/>
                    </a:lnTo>
                    <a:lnTo>
                      <a:pt x="192088" y="272098"/>
                    </a:lnTo>
                    <a:lnTo>
                      <a:pt x="204788" y="267335"/>
                    </a:lnTo>
                    <a:lnTo>
                      <a:pt x="217805" y="262573"/>
                    </a:lnTo>
                    <a:lnTo>
                      <a:pt x="230822" y="258763"/>
                    </a:lnTo>
                    <a:lnTo>
                      <a:pt x="244475" y="255270"/>
                    </a:lnTo>
                    <a:lnTo>
                      <a:pt x="258128" y="252413"/>
                    </a:lnTo>
                    <a:close/>
                    <a:moveTo>
                      <a:pt x="631825" y="0"/>
                    </a:moveTo>
                    <a:lnTo>
                      <a:pt x="883920" y="0"/>
                    </a:lnTo>
                    <a:lnTo>
                      <a:pt x="897255" y="317"/>
                    </a:lnTo>
                    <a:lnTo>
                      <a:pt x="909955" y="1586"/>
                    </a:lnTo>
                    <a:lnTo>
                      <a:pt x="922655" y="2855"/>
                    </a:lnTo>
                    <a:lnTo>
                      <a:pt x="935037" y="5394"/>
                    </a:lnTo>
                    <a:lnTo>
                      <a:pt x="947102" y="8250"/>
                    </a:lnTo>
                    <a:lnTo>
                      <a:pt x="959167" y="11423"/>
                    </a:lnTo>
                    <a:lnTo>
                      <a:pt x="970915" y="15230"/>
                    </a:lnTo>
                    <a:lnTo>
                      <a:pt x="982345" y="19990"/>
                    </a:lnTo>
                    <a:lnTo>
                      <a:pt x="993775" y="25066"/>
                    </a:lnTo>
                    <a:lnTo>
                      <a:pt x="1004570" y="30778"/>
                    </a:lnTo>
                    <a:lnTo>
                      <a:pt x="1015047" y="36807"/>
                    </a:lnTo>
                    <a:lnTo>
                      <a:pt x="1025525" y="43153"/>
                    </a:lnTo>
                    <a:lnTo>
                      <a:pt x="1035050" y="50133"/>
                    </a:lnTo>
                    <a:lnTo>
                      <a:pt x="1044575" y="57748"/>
                    </a:lnTo>
                    <a:lnTo>
                      <a:pt x="1054100" y="65998"/>
                    </a:lnTo>
                    <a:lnTo>
                      <a:pt x="1062672" y="74248"/>
                    </a:lnTo>
                    <a:lnTo>
                      <a:pt x="1070927" y="83132"/>
                    </a:lnTo>
                    <a:lnTo>
                      <a:pt x="1078865" y="92017"/>
                    </a:lnTo>
                    <a:lnTo>
                      <a:pt x="1086485" y="101536"/>
                    </a:lnTo>
                    <a:lnTo>
                      <a:pt x="1093470" y="111372"/>
                    </a:lnTo>
                    <a:lnTo>
                      <a:pt x="1099820" y="121843"/>
                    </a:lnTo>
                    <a:lnTo>
                      <a:pt x="1105852" y="132314"/>
                    </a:lnTo>
                    <a:lnTo>
                      <a:pt x="1111568" y="143102"/>
                    </a:lnTo>
                    <a:lnTo>
                      <a:pt x="1116648" y="154208"/>
                    </a:lnTo>
                    <a:lnTo>
                      <a:pt x="1121410" y="165948"/>
                    </a:lnTo>
                    <a:lnTo>
                      <a:pt x="1125220" y="177688"/>
                    </a:lnTo>
                    <a:lnTo>
                      <a:pt x="1128712" y="189428"/>
                    </a:lnTo>
                    <a:lnTo>
                      <a:pt x="1131252" y="201803"/>
                    </a:lnTo>
                    <a:lnTo>
                      <a:pt x="1133792" y="213860"/>
                    </a:lnTo>
                    <a:lnTo>
                      <a:pt x="1135062" y="226870"/>
                    </a:lnTo>
                    <a:lnTo>
                      <a:pt x="1136332" y="239562"/>
                    </a:lnTo>
                    <a:lnTo>
                      <a:pt x="1136650" y="252571"/>
                    </a:lnTo>
                    <a:lnTo>
                      <a:pt x="1136332" y="265580"/>
                    </a:lnTo>
                    <a:lnTo>
                      <a:pt x="1135062" y="278272"/>
                    </a:lnTo>
                    <a:lnTo>
                      <a:pt x="1133792" y="290964"/>
                    </a:lnTo>
                    <a:lnTo>
                      <a:pt x="1131252" y="303339"/>
                    </a:lnTo>
                    <a:lnTo>
                      <a:pt x="1128712" y="315396"/>
                    </a:lnTo>
                    <a:lnTo>
                      <a:pt x="1125220" y="327454"/>
                    </a:lnTo>
                    <a:lnTo>
                      <a:pt x="1121410" y="339194"/>
                    </a:lnTo>
                    <a:lnTo>
                      <a:pt x="1116648" y="350617"/>
                    </a:lnTo>
                    <a:lnTo>
                      <a:pt x="1111568" y="361722"/>
                    </a:lnTo>
                    <a:lnTo>
                      <a:pt x="1105852" y="372828"/>
                    </a:lnTo>
                    <a:lnTo>
                      <a:pt x="1099820" y="383299"/>
                    </a:lnTo>
                    <a:lnTo>
                      <a:pt x="1093470" y="393452"/>
                    </a:lnTo>
                    <a:lnTo>
                      <a:pt x="1086485" y="403289"/>
                    </a:lnTo>
                    <a:lnTo>
                      <a:pt x="1078865" y="412808"/>
                    </a:lnTo>
                    <a:lnTo>
                      <a:pt x="1070927" y="422327"/>
                    </a:lnTo>
                    <a:lnTo>
                      <a:pt x="1062672" y="430894"/>
                    </a:lnTo>
                    <a:lnTo>
                      <a:pt x="1054100" y="439144"/>
                    </a:lnTo>
                    <a:lnTo>
                      <a:pt x="1044575" y="447076"/>
                    </a:lnTo>
                    <a:lnTo>
                      <a:pt x="1035050" y="454691"/>
                    </a:lnTo>
                    <a:lnTo>
                      <a:pt x="1025525" y="461672"/>
                    </a:lnTo>
                    <a:lnTo>
                      <a:pt x="1015047" y="468018"/>
                    </a:lnTo>
                    <a:lnTo>
                      <a:pt x="1004570" y="474047"/>
                    </a:lnTo>
                    <a:lnTo>
                      <a:pt x="993775" y="479758"/>
                    </a:lnTo>
                    <a:lnTo>
                      <a:pt x="982345" y="484835"/>
                    </a:lnTo>
                    <a:lnTo>
                      <a:pt x="970915" y="489594"/>
                    </a:lnTo>
                    <a:lnTo>
                      <a:pt x="959167" y="493402"/>
                    </a:lnTo>
                    <a:lnTo>
                      <a:pt x="947102" y="496892"/>
                    </a:lnTo>
                    <a:lnTo>
                      <a:pt x="935037" y="499748"/>
                    </a:lnTo>
                    <a:lnTo>
                      <a:pt x="922655" y="501969"/>
                    </a:lnTo>
                    <a:lnTo>
                      <a:pt x="909955" y="503238"/>
                    </a:lnTo>
                    <a:lnTo>
                      <a:pt x="897255" y="504507"/>
                    </a:lnTo>
                    <a:lnTo>
                      <a:pt x="883920" y="504825"/>
                    </a:lnTo>
                    <a:lnTo>
                      <a:pt x="631825" y="504825"/>
                    </a:lnTo>
                    <a:lnTo>
                      <a:pt x="618807" y="504507"/>
                    </a:lnTo>
                    <a:lnTo>
                      <a:pt x="605790" y="503238"/>
                    </a:lnTo>
                    <a:lnTo>
                      <a:pt x="593407" y="501969"/>
                    </a:lnTo>
                    <a:lnTo>
                      <a:pt x="581025" y="499748"/>
                    </a:lnTo>
                    <a:lnTo>
                      <a:pt x="568960" y="496892"/>
                    </a:lnTo>
                    <a:lnTo>
                      <a:pt x="556895" y="493402"/>
                    </a:lnTo>
                    <a:lnTo>
                      <a:pt x="545147" y="489594"/>
                    </a:lnTo>
                    <a:lnTo>
                      <a:pt x="533717" y="484835"/>
                    </a:lnTo>
                    <a:lnTo>
                      <a:pt x="522287" y="479758"/>
                    </a:lnTo>
                    <a:lnTo>
                      <a:pt x="511492" y="474047"/>
                    </a:lnTo>
                    <a:lnTo>
                      <a:pt x="500697" y="468018"/>
                    </a:lnTo>
                    <a:lnTo>
                      <a:pt x="490537" y="461672"/>
                    </a:lnTo>
                    <a:lnTo>
                      <a:pt x="481012" y="454691"/>
                    </a:lnTo>
                    <a:lnTo>
                      <a:pt x="471170" y="447076"/>
                    </a:lnTo>
                    <a:lnTo>
                      <a:pt x="461962" y="439144"/>
                    </a:lnTo>
                    <a:lnTo>
                      <a:pt x="453072" y="430894"/>
                    </a:lnTo>
                    <a:lnTo>
                      <a:pt x="444817" y="422327"/>
                    </a:lnTo>
                    <a:lnTo>
                      <a:pt x="437197" y="412808"/>
                    </a:lnTo>
                    <a:lnTo>
                      <a:pt x="429577" y="403289"/>
                    </a:lnTo>
                    <a:lnTo>
                      <a:pt x="422592" y="393452"/>
                    </a:lnTo>
                    <a:lnTo>
                      <a:pt x="415607" y="383299"/>
                    </a:lnTo>
                    <a:lnTo>
                      <a:pt x="409575" y="372828"/>
                    </a:lnTo>
                    <a:lnTo>
                      <a:pt x="404177" y="361722"/>
                    </a:lnTo>
                    <a:lnTo>
                      <a:pt x="399415" y="350617"/>
                    </a:lnTo>
                    <a:lnTo>
                      <a:pt x="394652" y="339194"/>
                    </a:lnTo>
                    <a:lnTo>
                      <a:pt x="390842" y="327454"/>
                    </a:lnTo>
                    <a:lnTo>
                      <a:pt x="387350" y="315396"/>
                    </a:lnTo>
                    <a:lnTo>
                      <a:pt x="384492" y="303339"/>
                    </a:lnTo>
                    <a:lnTo>
                      <a:pt x="382270" y="290964"/>
                    </a:lnTo>
                    <a:lnTo>
                      <a:pt x="380682" y="278272"/>
                    </a:lnTo>
                    <a:lnTo>
                      <a:pt x="379730" y="265580"/>
                    </a:lnTo>
                    <a:lnTo>
                      <a:pt x="379412" y="252571"/>
                    </a:lnTo>
                    <a:lnTo>
                      <a:pt x="379730" y="239562"/>
                    </a:lnTo>
                    <a:lnTo>
                      <a:pt x="380682" y="226870"/>
                    </a:lnTo>
                    <a:lnTo>
                      <a:pt x="382270" y="213860"/>
                    </a:lnTo>
                    <a:lnTo>
                      <a:pt x="384492" y="201803"/>
                    </a:lnTo>
                    <a:lnTo>
                      <a:pt x="387350" y="189428"/>
                    </a:lnTo>
                    <a:lnTo>
                      <a:pt x="390842" y="177688"/>
                    </a:lnTo>
                    <a:lnTo>
                      <a:pt x="394652" y="165948"/>
                    </a:lnTo>
                    <a:lnTo>
                      <a:pt x="399415" y="154208"/>
                    </a:lnTo>
                    <a:lnTo>
                      <a:pt x="404177" y="143102"/>
                    </a:lnTo>
                    <a:lnTo>
                      <a:pt x="409575" y="132314"/>
                    </a:lnTo>
                    <a:lnTo>
                      <a:pt x="415607" y="121843"/>
                    </a:lnTo>
                    <a:lnTo>
                      <a:pt x="422592" y="111372"/>
                    </a:lnTo>
                    <a:lnTo>
                      <a:pt x="429577" y="101536"/>
                    </a:lnTo>
                    <a:lnTo>
                      <a:pt x="437197" y="92017"/>
                    </a:lnTo>
                    <a:lnTo>
                      <a:pt x="444817" y="83132"/>
                    </a:lnTo>
                    <a:lnTo>
                      <a:pt x="453072" y="74248"/>
                    </a:lnTo>
                    <a:lnTo>
                      <a:pt x="461962" y="65998"/>
                    </a:lnTo>
                    <a:lnTo>
                      <a:pt x="471170" y="57748"/>
                    </a:lnTo>
                    <a:lnTo>
                      <a:pt x="481012" y="50133"/>
                    </a:lnTo>
                    <a:lnTo>
                      <a:pt x="490537" y="43153"/>
                    </a:lnTo>
                    <a:lnTo>
                      <a:pt x="500697" y="36807"/>
                    </a:lnTo>
                    <a:lnTo>
                      <a:pt x="511492" y="30778"/>
                    </a:lnTo>
                    <a:lnTo>
                      <a:pt x="522287" y="25066"/>
                    </a:lnTo>
                    <a:lnTo>
                      <a:pt x="533717" y="19990"/>
                    </a:lnTo>
                    <a:lnTo>
                      <a:pt x="545147" y="15230"/>
                    </a:lnTo>
                    <a:lnTo>
                      <a:pt x="556895" y="11423"/>
                    </a:lnTo>
                    <a:lnTo>
                      <a:pt x="568960" y="8250"/>
                    </a:lnTo>
                    <a:lnTo>
                      <a:pt x="581025" y="5394"/>
                    </a:lnTo>
                    <a:lnTo>
                      <a:pt x="593407" y="2855"/>
                    </a:lnTo>
                    <a:lnTo>
                      <a:pt x="605790" y="1586"/>
                    </a:lnTo>
                    <a:lnTo>
                      <a:pt x="618807" y="317"/>
                    </a:lnTo>
                    <a:lnTo>
                      <a:pt x="6318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3743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630B27C-6D65-4BDF-92BF-6A16A0E0C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一、概述</a:t>
            </a:r>
            <a:r>
              <a:rPr lang="en-US" altLang="zh-CN" dirty="0"/>
              <a:t>—</a:t>
            </a:r>
            <a:r>
              <a:rPr lang="zh-CN" altLang="en-US" dirty="0"/>
              <a:t>隔离原则</a:t>
            </a:r>
          </a:p>
          <a:p>
            <a:endParaRPr lang="zh-CN" altLang="en-US" dirty="0"/>
          </a:p>
        </p:txBody>
      </p:sp>
      <p:sp>
        <p:nvSpPr>
          <p:cNvPr id="4" name="灯片编号占位符 68">
            <a:extLst>
              <a:ext uri="{FF2B5EF4-FFF2-40B4-BE49-F238E27FC236}">
                <a16:creationId xmlns:a16="http://schemas.microsoft.com/office/drawing/2014/main" id="{FBC6358E-BF38-4AB1-BEC2-459DD7E50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29662" y="6356350"/>
            <a:ext cx="3462338" cy="501650"/>
          </a:xfrm>
        </p:spPr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B28C015-BB15-41DD-8ECD-BA5C9B82431E}"/>
              </a:ext>
            </a:extLst>
          </p:cNvPr>
          <p:cNvSpPr/>
          <p:nvPr/>
        </p:nvSpPr>
        <p:spPr>
          <a:xfrm>
            <a:off x="1000888" y="2085859"/>
            <a:ext cx="9955486" cy="388069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 w="317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  <a:effectLst>
            <a:outerShdw blurRad="241300" dist="1778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764" tIns="50880" rIns="101764" bIns="50880" anchor="ctr"/>
          <a:lstStyle/>
          <a:p>
            <a:pPr marL="285750" indent="-28575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隔离室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每日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空气消毒和物品表面消毒，根据隔离类型确定消毒频次。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病人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接触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过的物品或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落地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物品均视为污染，消毒后方可给他人使用。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病人随身物品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消毒后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才能交予家人。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生活用品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专人专用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，每周消毒。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病人的分泌物、排泄物等均应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消毒后排放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病人床上用品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消毒后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清洗。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送出病室处理的物品分类置于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黄色污物袋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内，袋外有明显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标记</a:t>
            </a:r>
            <a:r>
              <a:rPr lang="zh-CN" altLang="en-US" sz="2400" dirty="0">
                <a:solidFill>
                  <a:schemeClr val="tx1"/>
                </a:solidFill>
                <a:latin typeface="+mn-ea"/>
                <a:sym typeface="+mn-lt"/>
              </a:rPr>
              <a:t>。</a:t>
            </a:r>
            <a:endParaRPr lang="en-US" altLang="zh-CN" sz="2400" dirty="0">
              <a:solidFill>
                <a:schemeClr val="tx1"/>
              </a:solidFill>
              <a:latin typeface="+mn-ea"/>
              <a:sym typeface="+mn-lt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754EE12-7ABF-4380-B5BB-5B0BE98B508B}"/>
              </a:ext>
            </a:extLst>
          </p:cNvPr>
          <p:cNvGrpSpPr/>
          <p:nvPr/>
        </p:nvGrpSpPr>
        <p:grpSpPr>
          <a:xfrm>
            <a:off x="1077008" y="891445"/>
            <a:ext cx="7020538" cy="891975"/>
            <a:chOff x="889302" y="824088"/>
            <a:chExt cx="7020538" cy="891975"/>
          </a:xfrm>
        </p:grpSpPr>
        <p:sp>
          <p:nvSpPr>
            <p:cNvPr id="20" name="圆角矩形 16">
              <a:extLst>
                <a:ext uri="{FF2B5EF4-FFF2-40B4-BE49-F238E27FC236}">
                  <a16:creationId xmlns:a16="http://schemas.microsoft.com/office/drawing/2014/main" id="{F6C8087E-F9BF-4011-A8D4-BBF34B3D7DA0}"/>
                </a:ext>
              </a:extLst>
            </p:cNvPr>
            <p:cNvSpPr/>
            <p:nvPr/>
          </p:nvSpPr>
          <p:spPr>
            <a:xfrm>
              <a:off x="1595004" y="1076976"/>
              <a:ext cx="6314836" cy="433708"/>
            </a:xfrm>
            <a:prstGeom prst="roundRect">
              <a:avLst>
                <a:gd name="adj" fmla="val 20450"/>
              </a:avLst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r>
                <a:rPr lang="zh-CN" altLang="en-US" sz="2400" b="1" dirty="0">
                  <a:cs typeface="+mn-ea"/>
                  <a:sym typeface="+mn-lt"/>
                </a:rPr>
                <a:t>  </a:t>
              </a:r>
              <a:r>
                <a:rPr lang="zh-CN" altLang="en-US" sz="2400" b="1" dirty="0">
                  <a:latin typeface="+mj-ea"/>
                  <a:ea typeface="+mj-ea"/>
                  <a:cs typeface="+mn-ea"/>
                  <a:sym typeface="+mn-lt"/>
                </a:rPr>
                <a:t>隔离病室环境定期消毒，物品处置规范。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AE76C60-D503-4884-8674-FAD9AFDD56FD}"/>
                </a:ext>
              </a:extLst>
            </p:cNvPr>
            <p:cNvSpPr/>
            <p:nvPr/>
          </p:nvSpPr>
          <p:spPr>
            <a:xfrm>
              <a:off x="1461619" y="824088"/>
              <a:ext cx="341216" cy="341216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50927" rIns="0" bIns="50927" anchor="ctr"/>
            <a:lstStyle/>
            <a:p>
              <a:pPr algn="ctr"/>
              <a:r>
                <a:rPr lang="en-US" altLang="zh-CN" dirty="0">
                  <a:solidFill>
                    <a:schemeClr val="accent1"/>
                  </a:solidFill>
                  <a:latin typeface="Impact" panose="020B0806030902050204" pitchFamily="34" charset="0"/>
                </a:rPr>
                <a:t>03</a:t>
              </a:r>
              <a:endParaRPr lang="zh-CN" altLang="en-US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B3F26C74-E4BC-43E0-A50C-CA020F3ECA4D}"/>
                </a:ext>
              </a:extLst>
            </p:cNvPr>
            <p:cNvGrpSpPr/>
            <p:nvPr/>
          </p:nvGrpSpPr>
          <p:grpSpPr>
            <a:xfrm>
              <a:off x="889302" y="1013141"/>
              <a:ext cx="705702" cy="702922"/>
              <a:chOff x="2935695" y="4513500"/>
              <a:chExt cx="1260000" cy="1260000"/>
            </a:xfrm>
          </p:grpSpPr>
          <p:sp>
            <p:nvSpPr>
              <p:cNvPr id="23" name="MH_Other_4">
                <a:extLst>
                  <a:ext uri="{FF2B5EF4-FFF2-40B4-BE49-F238E27FC236}">
                    <a16:creationId xmlns:a16="http://schemas.microsoft.com/office/drawing/2014/main" id="{63AA193E-6962-45AC-B4AB-50FDCDD1BFD3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2935695" y="4513500"/>
                <a:ext cx="1260000" cy="126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MH_Other_5">
                <a:extLst>
                  <a:ext uri="{FF2B5EF4-FFF2-40B4-BE49-F238E27FC236}">
                    <a16:creationId xmlns:a16="http://schemas.microsoft.com/office/drawing/2014/main" id="{E0291479-74DB-4DAB-B5AA-BA15CD1173A2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3112095" y="4689121"/>
                <a:ext cx="907200" cy="90875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2700"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KSO_Shape">
                <a:extLst>
                  <a:ext uri="{FF2B5EF4-FFF2-40B4-BE49-F238E27FC236}">
                    <a16:creationId xmlns:a16="http://schemas.microsoft.com/office/drawing/2014/main" id="{5CAC4F02-4730-499A-82C6-A0972AAE1F33}"/>
                  </a:ext>
                </a:extLst>
              </p:cNvPr>
              <p:cNvSpPr/>
              <p:nvPr/>
            </p:nvSpPr>
            <p:spPr bwMode="auto">
              <a:xfrm>
                <a:off x="3386602" y="4905239"/>
                <a:ext cx="358186" cy="476522"/>
              </a:xfrm>
              <a:custGeom>
                <a:avLst/>
                <a:gdLst>
                  <a:gd name="T0" fmla="*/ 726440 w 1514475"/>
                  <a:gd name="T1" fmla="*/ 1745744 h 2014538"/>
                  <a:gd name="T2" fmla="*/ 775652 w 1514475"/>
                  <a:gd name="T3" fmla="*/ 1767032 h 2014538"/>
                  <a:gd name="T4" fmla="*/ 815340 w 1514475"/>
                  <a:gd name="T5" fmla="*/ 1756229 h 2014538"/>
                  <a:gd name="T6" fmla="*/ 839788 w 1514475"/>
                  <a:gd name="T7" fmla="*/ 1730176 h 2014538"/>
                  <a:gd name="T8" fmla="*/ 1031558 w 1514475"/>
                  <a:gd name="T9" fmla="*/ 1521114 h 2014538"/>
                  <a:gd name="T10" fmla="*/ 1066482 w 1514475"/>
                  <a:gd name="T11" fmla="*/ 1549391 h 2014538"/>
                  <a:gd name="T12" fmla="*/ 1514475 w 1514475"/>
                  <a:gd name="T13" fmla="*/ 1698403 h 2014538"/>
                  <a:gd name="T14" fmla="*/ 1490028 w 1514475"/>
                  <a:gd name="T15" fmla="*/ 1821362 h 2014538"/>
                  <a:gd name="T16" fmla="*/ 1422400 w 1514475"/>
                  <a:gd name="T17" fmla="*/ 1921763 h 2014538"/>
                  <a:gd name="T18" fmla="*/ 1321752 w 1514475"/>
                  <a:gd name="T19" fmla="*/ 1989438 h 2014538"/>
                  <a:gd name="T20" fmla="*/ 1198880 w 1514475"/>
                  <a:gd name="T21" fmla="*/ 2014538 h 2014538"/>
                  <a:gd name="T22" fmla="*/ 236855 w 1514475"/>
                  <a:gd name="T23" fmla="*/ 2004371 h 2014538"/>
                  <a:gd name="T24" fmla="*/ 127000 w 1514475"/>
                  <a:gd name="T25" fmla="*/ 1951629 h 2014538"/>
                  <a:gd name="T26" fmla="*/ 45720 w 1514475"/>
                  <a:gd name="T27" fmla="*/ 1862349 h 2014538"/>
                  <a:gd name="T28" fmla="*/ 3810 w 1514475"/>
                  <a:gd name="T29" fmla="*/ 1746380 h 2014538"/>
                  <a:gd name="T30" fmla="*/ 373698 w 1514475"/>
                  <a:gd name="T31" fmla="*/ 1558287 h 2014538"/>
                  <a:gd name="T32" fmla="*/ 414338 w 1514475"/>
                  <a:gd name="T33" fmla="*/ 1542719 h 2014538"/>
                  <a:gd name="T34" fmla="*/ 438468 w 1514475"/>
                  <a:gd name="T35" fmla="*/ 1505545 h 2014538"/>
                  <a:gd name="T36" fmla="*/ 254000 w 1514475"/>
                  <a:gd name="T37" fmla="*/ 342265 h 2014538"/>
                  <a:gd name="T38" fmla="*/ 290830 w 1514475"/>
                  <a:gd name="T39" fmla="*/ 460375 h 2014538"/>
                  <a:gd name="T40" fmla="*/ 367348 w 1514475"/>
                  <a:gd name="T41" fmla="*/ 553085 h 2014538"/>
                  <a:gd name="T42" fmla="*/ 474345 w 1514475"/>
                  <a:gd name="T43" fmla="*/ 611188 h 2014538"/>
                  <a:gd name="T44" fmla="*/ 962978 w 1514475"/>
                  <a:gd name="T45" fmla="*/ 625158 h 2014538"/>
                  <a:gd name="T46" fmla="*/ 1083628 w 1514475"/>
                  <a:gd name="T47" fmla="*/ 594043 h 2014538"/>
                  <a:gd name="T48" fmla="*/ 1180148 w 1514475"/>
                  <a:gd name="T49" fmla="*/ 522288 h 2014538"/>
                  <a:gd name="T50" fmla="*/ 1243330 w 1514475"/>
                  <a:gd name="T51" fmla="*/ 418465 h 2014538"/>
                  <a:gd name="T52" fmla="*/ 1261745 w 1514475"/>
                  <a:gd name="T53" fmla="*/ 295275 h 2014538"/>
                  <a:gd name="T54" fmla="*/ 1322705 w 1514475"/>
                  <a:gd name="T55" fmla="*/ 272098 h 2014538"/>
                  <a:gd name="T56" fmla="*/ 1412875 w 1514475"/>
                  <a:gd name="T57" fmla="*/ 330518 h 2014538"/>
                  <a:gd name="T58" fmla="*/ 1478280 w 1514475"/>
                  <a:gd name="T59" fmla="*/ 415290 h 2014538"/>
                  <a:gd name="T60" fmla="*/ 1511618 w 1514475"/>
                  <a:gd name="T61" fmla="*/ 519748 h 2014538"/>
                  <a:gd name="T62" fmla="*/ 1011872 w 1514475"/>
                  <a:gd name="T63" fmla="*/ 1145541 h 2014538"/>
                  <a:gd name="T64" fmla="*/ 983615 w 1514475"/>
                  <a:gd name="T65" fmla="*/ 1109345 h 2014538"/>
                  <a:gd name="T66" fmla="*/ 933768 w 1514475"/>
                  <a:gd name="T67" fmla="*/ 1100773 h 2014538"/>
                  <a:gd name="T68" fmla="*/ 889000 w 1514475"/>
                  <a:gd name="T69" fmla="*/ 1130618 h 2014538"/>
                  <a:gd name="T70" fmla="*/ 685165 w 1514475"/>
                  <a:gd name="T71" fmla="*/ 818515 h 2014538"/>
                  <a:gd name="T72" fmla="*/ 641032 w 1514475"/>
                  <a:gd name="T73" fmla="*/ 788353 h 2014538"/>
                  <a:gd name="T74" fmla="*/ 593725 w 1514475"/>
                  <a:gd name="T75" fmla="*/ 794068 h 2014538"/>
                  <a:gd name="T76" fmla="*/ 565468 w 1514475"/>
                  <a:gd name="T77" fmla="*/ 819785 h 2014538"/>
                  <a:gd name="T78" fmla="*/ 0 w 1514475"/>
                  <a:gd name="T79" fmla="*/ 562610 h 2014538"/>
                  <a:gd name="T80" fmla="*/ 19685 w 1514475"/>
                  <a:gd name="T81" fmla="*/ 452438 h 2014538"/>
                  <a:gd name="T82" fmla="*/ 73978 w 1514475"/>
                  <a:gd name="T83" fmla="*/ 359410 h 2014538"/>
                  <a:gd name="T84" fmla="*/ 155892 w 1514475"/>
                  <a:gd name="T85" fmla="*/ 290513 h 2014538"/>
                  <a:gd name="T86" fmla="*/ 258128 w 1514475"/>
                  <a:gd name="T87" fmla="*/ 252413 h 2014538"/>
                  <a:gd name="T88" fmla="*/ 959167 w 1514475"/>
                  <a:gd name="T89" fmla="*/ 11423 h 2014538"/>
                  <a:gd name="T90" fmla="*/ 1044575 w 1514475"/>
                  <a:gd name="T91" fmla="*/ 57748 h 2014538"/>
                  <a:gd name="T92" fmla="*/ 1105852 w 1514475"/>
                  <a:gd name="T93" fmla="*/ 132314 h 2014538"/>
                  <a:gd name="T94" fmla="*/ 1135062 w 1514475"/>
                  <a:gd name="T95" fmla="*/ 226870 h 2014538"/>
                  <a:gd name="T96" fmla="*/ 1125220 w 1514475"/>
                  <a:gd name="T97" fmla="*/ 327454 h 2014538"/>
                  <a:gd name="T98" fmla="*/ 1078865 w 1514475"/>
                  <a:gd name="T99" fmla="*/ 412808 h 2014538"/>
                  <a:gd name="T100" fmla="*/ 1004570 w 1514475"/>
                  <a:gd name="T101" fmla="*/ 474047 h 2014538"/>
                  <a:gd name="T102" fmla="*/ 909955 w 1514475"/>
                  <a:gd name="T103" fmla="*/ 503238 h 2014538"/>
                  <a:gd name="T104" fmla="*/ 568960 w 1514475"/>
                  <a:gd name="T105" fmla="*/ 496892 h 2014538"/>
                  <a:gd name="T106" fmla="*/ 481012 w 1514475"/>
                  <a:gd name="T107" fmla="*/ 454691 h 2014538"/>
                  <a:gd name="T108" fmla="*/ 415607 w 1514475"/>
                  <a:gd name="T109" fmla="*/ 383299 h 2014538"/>
                  <a:gd name="T110" fmla="*/ 382270 w 1514475"/>
                  <a:gd name="T111" fmla="*/ 290964 h 2014538"/>
                  <a:gd name="T112" fmla="*/ 387350 w 1514475"/>
                  <a:gd name="T113" fmla="*/ 189428 h 2014538"/>
                  <a:gd name="T114" fmla="*/ 429577 w 1514475"/>
                  <a:gd name="T115" fmla="*/ 101536 h 2014538"/>
                  <a:gd name="T116" fmla="*/ 500697 w 1514475"/>
                  <a:gd name="T117" fmla="*/ 36807 h 2014538"/>
                  <a:gd name="T118" fmla="*/ 593407 w 1514475"/>
                  <a:gd name="T119" fmla="*/ 2855 h 2014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14475" h="2014538">
                    <a:moveTo>
                      <a:pt x="599122" y="1111250"/>
                    </a:moveTo>
                    <a:lnTo>
                      <a:pt x="707390" y="1708570"/>
                    </a:lnTo>
                    <a:lnTo>
                      <a:pt x="708978" y="1715878"/>
                    </a:lnTo>
                    <a:lnTo>
                      <a:pt x="711518" y="1722550"/>
                    </a:lnTo>
                    <a:lnTo>
                      <a:pt x="714375" y="1728905"/>
                    </a:lnTo>
                    <a:lnTo>
                      <a:pt x="717868" y="1734942"/>
                    </a:lnTo>
                    <a:lnTo>
                      <a:pt x="721678" y="1740661"/>
                    </a:lnTo>
                    <a:lnTo>
                      <a:pt x="726440" y="1745744"/>
                    </a:lnTo>
                    <a:lnTo>
                      <a:pt x="731202" y="1750510"/>
                    </a:lnTo>
                    <a:lnTo>
                      <a:pt x="736600" y="1754640"/>
                    </a:lnTo>
                    <a:lnTo>
                      <a:pt x="742315" y="1758135"/>
                    </a:lnTo>
                    <a:lnTo>
                      <a:pt x="748665" y="1760995"/>
                    </a:lnTo>
                    <a:lnTo>
                      <a:pt x="755332" y="1763537"/>
                    </a:lnTo>
                    <a:lnTo>
                      <a:pt x="761682" y="1765443"/>
                    </a:lnTo>
                    <a:lnTo>
                      <a:pt x="768350" y="1766714"/>
                    </a:lnTo>
                    <a:lnTo>
                      <a:pt x="775652" y="1767032"/>
                    </a:lnTo>
                    <a:lnTo>
                      <a:pt x="782638" y="1767032"/>
                    </a:lnTo>
                    <a:lnTo>
                      <a:pt x="789622" y="1766078"/>
                    </a:lnTo>
                    <a:lnTo>
                      <a:pt x="794385" y="1765125"/>
                    </a:lnTo>
                    <a:lnTo>
                      <a:pt x="799148" y="1763854"/>
                    </a:lnTo>
                    <a:lnTo>
                      <a:pt x="803275" y="1762266"/>
                    </a:lnTo>
                    <a:lnTo>
                      <a:pt x="807720" y="1760359"/>
                    </a:lnTo>
                    <a:lnTo>
                      <a:pt x="811848" y="1758135"/>
                    </a:lnTo>
                    <a:lnTo>
                      <a:pt x="815340" y="1756229"/>
                    </a:lnTo>
                    <a:lnTo>
                      <a:pt x="819468" y="1753687"/>
                    </a:lnTo>
                    <a:lnTo>
                      <a:pt x="822960" y="1750828"/>
                    </a:lnTo>
                    <a:lnTo>
                      <a:pt x="826135" y="1747650"/>
                    </a:lnTo>
                    <a:lnTo>
                      <a:pt x="829310" y="1744473"/>
                    </a:lnTo>
                    <a:lnTo>
                      <a:pt x="832168" y="1740978"/>
                    </a:lnTo>
                    <a:lnTo>
                      <a:pt x="835025" y="1737483"/>
                    </a:lnTo>
                    <a:lnTo>
                      <a:pt x="837565" y="1733988"/>
                    </a:lnTo>
                    <a:lnTo>
                      <a:pt x="839788" y="1730176"/>
                    </a:lnTo>
                    <a:lnTo>
                      <a:pt x="841692" y="1726045"/>
                    </a:lnTo>
                    <a:lnTo>
                      <a:pt x="843598" y="1721915"/>
                    </a:lnTo>
                    <a:lnTo>
                      <a:pt x="845820" y="1713972"/>
                    </a:lnTo>
                    <a:lnTo>
                      <a:pt x="958532" y="1366065"/>
                    </a:lnTo>
                    <a:lnTo>
                      <a:pt x="1024255" y="1505227"/>
                    </a:lnTo>
                    <a:lnTo>
                      <a:pt x="1026160" y="1510946"/>
                    </a:lnTo>
                    <a:lnTo>
                      <a:pt x="1028700" y="1516348"/>
                    </a:lnTo>
                    <a:lnTo>
                      <a:pt x="1031558" y="1521114"/>
                    </a:lnTo>
                    <a:lnTo>
                      <a:pt x="1034732" y="1525879"/>
                    </a:lnTo>
                    <a:lnTo>
                      <a:pt x="1038860" y="1530645"/>
                    </a:lnTo>
                    <a:lnTo>
                      <a:pt x="1042670" y="1534458"/>
                    </a:lnTo>
                    <a:lnTo>
                      <a:pt x="1046798" y="1537953"/>
                    </a:lnTo>
                    <a:lnTo>
                      <a:pt x="1051560" y="1541448"/>
                    </a:lnTo>
                    <a:lnTo>
                      <a:pt x="1056322" y="1544307"/>
                    </a:lnTo>
                    <a:lnTo>
                      <a:pt x="1061085" y="1547167"/>
                    </a:lnTo>
                    <a:lnTo>
                      <a:pt x="1066482" y="1549391"/>
                    </a:lnTo>
                    <a:lnTo>
                      <a:pt x="1071880" y="1551297"/>
                    </a:lnTo>
                    <a:lnTo>
                      <a:pt x="1077278" y="1552568"/>
                    </a:lnTo>
                    <a:lnTo>
                      <a:pt x="1082992" y="1553204"/>
                    </a:lnTo>
                    <a:lnTo>
                      <a:pt x="1088708" y="1554157"/>
                    </a:lnTo>
                    <a:lnTo>
                      <a:pt x="1094422" y="1554157"/>
                    </a:lnTo>
                    <a:lnTo>
                      <a:pt x="1096328" y="1554157"/>
                    </a:lnTo>
                    <a:lnTo>
                      <a:pt x="1514475" y="1552568"/>
                    </a:lnTo>
                    <a:lnTo>
                      <a:pt x="1514475" y="1698403"/>
                    </a:lnTo>
                    <a:lnTo>
                      <a:pt x="1514158" y="1714607"/>
                    </a:lnTo>
                    <a:lnTo>
                      <a:pt x="1513205" y="1730811"/>
                    </a:lnTo>
                    <a:lnTo>
                      <a:pt x="1510982" y="1746380"/>
                    </a:lnTo>
                    <a:lnTo>
                      <a:pt x="1508125" y="1762266"/>
                    </a:lnTo>
                    <a:lnTo>
                      <a:pt x="1504632" y="1777516"/>
                    </a:lnTo>
                    <a:lnTo>
                      <a:pt x="1500188" y="1792449"/>
                    </a:lnTo>
                    <a:lnTo>
                      <a:pt x="1495425" y="1807065"/>
                    </a:lnTo>
                    <a:lnTo>
                      <a:pt x="1490028" y="1821362"/>
                    </a:lnTo>
                    <a:lnTo>
                      <a:pt x="1483678" y="1835660"/>
                    </a:lnTo>
                    <a:lnTo>
                      <a:pt x="1476375" y="1849004"/>
                    </a:lnTo>
                    <a:lnTo>
                      <a:pt x="1469072" y="1862349"/>
                    </a:lnTo>
                    <a:lnTo>
                      <a:pt x="1460818" y="1875058"/>
                    </a:lnTo>
                    <a:lnTo>
                      <a:pt x="1451928" y="1887767"/>
                    </a:lnTo>
                    <a:lnTo>
                      <a:pt x="1442720" y="1899522"/>
                    </a:lnTo>
                    <a:lnTo>
                      <a:pt x="1432560" y="1910643"/>
                    </a:lnTo>
                    <a:lnTo>
                      <a:pt x="1422400" y="1921763"/>
                    </a:lnTo>
                    <a:lnTo>
                      <a:pt x="1411288" y="1932248"/>
                    </a:lnTo>
                    <a:lnTo>
                      <a:pt x="1399858" y="1942097"/>
                    </a:lnTo>
                    <a:lnTo>
                      <a:pt x="1387792" y="1951629"/>
                    </a:lnTo>
                    <a:lnTo>
                      <a:pt x="1375728" y="1960207"/>
                    </a:lnTo>
                    <a:lnTo>
                      <a:pt x="1362710" y="1968468"/>
                    </a:lnTo>
                    <a:lnTo>
                      <a:pt x="1349692" y="1976411"/>
                    </a:lnTo>
                    <a:lnTo>
                      <a:pt x="1335722" y="1983084"/>
                    </a:lnTo>
                    <a:lnTo>
                      <a:pt x="1321752" y="1989438"/>
                    </a:lnTo>
                    <a:lnTo>
                      <a:pt x="1307782" y="1995157"/>
                    </a:lnTo>
                    <a:lnTo>
                      <a:pt x="1293178" y="2000241"/>
                    </a:lnTo>
                    <a:lnTo>
                      <a:pt x="1277938" y="2004371"/>
                    </a:lnTo>
                    <a:lnTo>
                      <a:pt x="1262698" y="2008184"/>
                    </a:lnTo>
                    <a:lnTo>
                      <a:pt x="1247140" y="2010726"/>
                    </a:lnTo>
                    <a:lnTo>
                      <a:pt x="1231582" y="2012632"/>
                    </a:lnTo>
                    <a:lnTo>
                      <a:pt x="1215390" y="2014220"/>
                    </a:lnTo>
                    <a:lnTo>
                      <a:pt x="1198880" y="2014538"/>
                    </a:lnTo>
                    <a:lnTo>
                      <a:pt x="1155700" y="2014538"/>
                    </a:lnTo>
                    <a:lnTo>
                      <a:pt x="359092" y="2014538"/>
                    </a:lnTo>
                    <a:lnTo>
                      <a:pt x="315595" y="2014538"/>
                    </a:lnTo>
                    <a:lnTo>
                      <a:pt x="299720" y="2014220"/>
                    </a:lnTo>
                    <a:lnTo>
                      <a:pt x="283528" y="2012632"/>
                    </a:lnTo>
                    <a:lnTo>
                      <a:pt x="267652" y="2010726"/>
                    </a:lnTo>
                    <a:lnTo>
                      <a:pt x="251778" y="2008184"/>
                    </a:lnTo>
                    <a:lnTo>
                      <a:pt x="236855" y="2004371"/>
                    </a:lnTo>
                    <a:lnTo>
                      <a:pt x="221932" y="2000241"/>
                    </a:lnTo>
                    <a:lnTo>
                      <a:pt x="207010" y="1995157"/>
                    </a:lnTo>
                    <a:lnTo>
                      <a:pt x="192722" y="1989438"/>
                    </a:lnTo>
                    <a:lnTo>
                      <a:pt x="179070" y="1983084"/>
                    </a:lnTo>
                    <a:lnTo>
                      <a:pt x="165418" y="1976411"/>
                    </a:lnTo>
                    <a:lnTo>
                      <a:pt x="151765" y="1968468"/>
                    </a:lnTo>
                    <a:lnTo>
                      <a:pt x="139382" y="1960207"/>
                    </a:lnTo>
                    <a:lnTo>
                      <a:pt x="127000" y="1951629"/>
                    </a:lnTo>
                    <a:lnTo>
                      <a:pt x="114935" y="1942097"/>
                    </a:lnTo>
                    <a:lnTo>
                      <a:pt x="103505" y="1932248"/>
                    </a:lnTo>
                    <a:lnTo>
                      <a:pt x="92392" y="1921763"/>
                    </a:lnTo>
                    <a:lnTo>
                      <a:pt x="81915" y="1910643"/>
                    </a:lnTo>
                    <a:lnTo>
                      <a:pt x="72072" y="1899522"/>
                    </a:lnTo>
                    <a:lnTo>
                      <a:pt x="62865" y="1887767"/>
                    </a:lnTo>
                    <a:lnTo>
                      <a:pt x="53975" y="1875058"/>
                    </a:lnTo>
                    <a:lnTo>
                      <a:pt x="45720" y="1862349"/>
                    </a:lnTo>
                    <a:lnTo>
                      <a:pt x="38100" y="1849004"/>
                    </a:lnTo>
                    <a:lnTo>
                      <a:pt x="31115" y="1835660"/>
                    </a:lnTo>
                    <a:lnTo>
                      <a:pt x="24765" y="1821362"/>
                    </a:lnTo>
                    <a:lnTo>
                      <a:pt x="19368" y="1807065"/>
                    </a:lnTo>
                    <a:lnTo>
                      <a:pt x="14288" y="1792449"/>
                    </a:lnTo>
                    <a:lnTo>
                      <a:pt x="10160" y="1777516"/>
                    </a:lnTo>
                    <a:lnTo>
                      <a:pt x="6668" y="1762266"/>
                    </a:lnTo>
                    <a:lnTo>
                      <a:pt x="3810" y="1746380"/>
                    </a:lnTo>
                    <a:lnTo>
                      <a:pt x="1588" y="1730811"/>
                    </a:lnTo>
                    <a:lnTo>
                      <a:pt x="318" y="1714607"/>
                    </a:lnTo>
                    <a:lnTo>
                      <a:pt x="0" y="1698403"/>
                    </a:lnTo>
                    <a:lnTo>
                      <a:pt x="0" y="1556063"/>
                    </a:lnTo>
                    <a:lnTo>
                      <a:pt x="126048" y="1556063"/>
                    </a:lnTo>
                    <a:lnTo>
                      <a:pt x="360680" y="1557970"/>
                    </a:lnTo>
                    <a:lnTo>
                      <a:pt x="367030" y="1558605"/>
                    </a:lnTo>
                    <a:lnTo>
                      <a:pt x="373698" y="1558287"/>
                    </a:lnTo>
                    <a:lnTo>
                      <a:pt x="380048" y="1557652"/>
                    </a:lnTo>
                    <a:lnTo>
                      <a:pt x="386715" y="1556381"/>
                    </a:lnTo>
                    <a:lnTo>
                      <a:pt x="392748" y="1554792"/>
                    </a:lnTo>
                    <a:lnTo>
                      <a:pt x="398780" y="1552250"/>
                    </a:lnTo>
                    <a:lnTo>
                      <a:pt x="404495" y="1549391"/>
                    </a:lnTo>
                    <a:lnTo>
                      <a:pt x="410210" y="1546214"/>
                    </a:lnTo>
                    <a:lnTo>
                      <a:pt x="411162" y="1544625"/>
                    </a:lnTo>
                    <a:lnTo>
                      <a:pt x="414338" y="1542719"/>
                    </a:lnTo>
                    <a:lnTo>
                      <a:pt x="418782" y="1538588"/>
                    </a:lnTo>
                    <a:lnTo>
                      <a:pt x="422592" y="1534776"/>
                    </a:lnTo>
                    <a:lnTo>
                      <a:pt x="426085" y="1530645"/>
                    </a:lnTo>
                    <a:lnTo>
                      <a:pt x="429578" y="1526197"/>
                    </a:lnTo>
                    <a:lnTo>
                      <a:pt x="432435" y="1521114"/>
                    </a:lnTo>
                    <a:lnTo>
                      <a:pt x="434975" y="1516348"/>
                    </a:lnTo>
                    <a:lnTo>
                      <a:pt x="437198" y="1511264"/>
                    </a:lnTo>
                    <a:lnTo>
                      <a:pt x="438468" y="1505545"/>
                    </a:lnTo>
                    <a:lnTo>
                      <a:pt x="599122" y="1111250"/>
                    </a:lnTo>
                    <a:close/>
                    <a:moveTo>
                      <a:pt x="258128" y="252413"/>
                    </a:moveTo>
                    <a:lnTo>
                      <a:pt x="255905" y="266383"/>
                    </a:lnTo>
                    <a:lnTo>
                      <a:pt x="254000" y="280670"/>
                    </a:lnTo>
                    <a:lnTo>
                      <a:pt x="253048" y="295275"/>
                    </a:lnTo>
                    <a:lnTo>
                      <a:pt x="252730" y="309880"/>
                    </a:lnTo>
                    <a:lnTo>
                      <a:pt x="253048" y="326390"/>
                    </a:lnTo>
                    <a:lnTo>
                      <a:pt x="254000" y="342265"/>
                    </a:lnTo>
                    <a:lnTo>
                      <a:pt x="256222" y="358140"/>
                    </a:lnTo>
                    <a:lnTo>
                      <a:pt x="259080" y="373698"/>
                    </a:lnTo>
                    <a:lnTo>
                      <a:pt x="262572" y="388620"/>
                    </a:lnTo>
                    <a:lnTo>
                      <a:pt x="267018" y="403543"/>
                    </a:lnTo>
                    <a:lnTo>
                      <a:pt x="271462" y="418465"/>
                    </a:lnTo>
                    <a:lnTo>
                      <a:pt x="277178" y="432753"/>
                    </a:lnTo>
                    <a:lnTo>
                      <a:pt x="283528" y="446723"/>
                    </a:lnTo>
                    <a:lnTo>
                      <a:pt x="290830" y="460375"/>
                    </a:lnTo>
                    <a:lnTo>
                      <a:pt x="298132" y="473393"/>
                    </a:lnTo>
                    <a:lnTo>
                      <a:pt x="306388" y="486410"/>
                    </a:lnTo>
                    <a:lnTo>
                      <a:pt x="315278" y="498793"/>
                    </a:lnTo>
                    <a:lnTo>
                      <a:pt x="324485" y="510540"/>
                    </a:lnTo>
                    <a:lnTo>
                      <a:pt x="334645" y="522288"/>
                    </a:lnTo>
                    <a:lnTo>
                      <a:pt x="344805" y="533083"/>
                    </a:lnTo>
                    <a:lnTo>
                      <a:pt x="355918" y="543560"/>
                    </a:lnTo>
                    <a:lnTo>
                      <a:pt x="367348" y="553085"/>
                    </a:lnTo>
                    <a:lnTo>
                      <a:pt x="379095" y="562928"/>
                    </a:lnTo>
                    <a:lnTo>
                      <a:pt x="391478" y="571500"/>
                    </a:lnTo>
                    <a:lnTo>
                      <a:pt x="404495" y="579438"/>
                    </a:lnTo>
                    <a:lnTo>
                      <a:pt x="417512" y="587375"/>
                    </a:lnTo>
                    <a:lnTo>
                      <a:pt x="431165" y="594043"/>
                    </a:lnTo>
                    <a:lnTo>
                      <a:pt x="445452" y="600710"/>
                    </a:lnTo>
                    <a:lnTo>
                      <a:pt x="459740" y="606425"/>
                    </a:lnTo>
                    <a:lnTo>
                      <a:pt x="474345" y="611188"/>
                    </a:lnTo>
                    <a:lnTo>
                      <a:pt x="489268" y="615633"/>
                    </a:lnTo>
                    <a:lnTo>
                      <a:pt x="504508" y="619125"/>
                    </a:lnTo>
                    <a:lnTo>
                      <a:pt x="520065" y="621983"/>
                    </a:lnTo>
                    <a:lnTo>
                      <a:pt x="535940" y="623888"/>
                    </a:lnTo>
                    <a:lnTo>
                      <a:pt x="551815" y="625158"/>
                    </a:lnTo>
                    <a:lnTo>
                      <a:pt x="568008" y="625475"/>
                    </a:lnTo>
                    <a:lnTo>
                      <a:pt x="946785" y="625475"/>
                    </a:lnTo>
                    <a:lnTo>
                      <a:pt x="962978" y="625158"/>
                    </a:lnTo>
                    <a:lnTo>
                      <a:pt x="978852" y="623888"/>
                    </a:lnTo>
                    <a:lnTo>
                      <a:pt x="994410" y="621983"/>
                    </a:lnTo>
                    <a:lnTo>
                      <a:pt x="1010285" y="619125"/>
                    </a:lnTo>
                    <a:lnTo>
                      <a:pt x="1025525" y="615633"/>
                    </a:lnTo>
                    <a:lnTo>
                      <a:pt x="1040448" y="611188"/>
                    </a:lnTo>
                    <a:lnTo>
                      <a:pt x="1055052" y="606425"/>
                    </a:lnTo>
                    <a:lnTo>
                      <a:pt x="1069340" y="600710"/>
                    </a:lnTo>
                    <a:lnTo>
                      <a:pt x="1083628" y="594043"/>
                    </a:lnTo>
                    <a:lnTo>
                      <a:pt x="1097280" y="587375"/>
                    </a:lnTo>
                    <a:lnTo>
                      <a:pt x="1110298" y="579438"/>
                    </a:lnTo>
                    <a:lnTo>
                      <a:pt x="1122998" y="571500"/>
                    </a:lnTo>
                    <a:lnTo>
                      <a:pt x="1135698" y="562928"/>
                    </a:lnTo>
                    <a:lnTo>
                      <a:pt x="1147445" y="553085"/>
                    </a:lnTo>
                    <a:lnTo>
                      <a:pt x="1158875" y="543560"/>
                    </a:lnTo>
                    <a:lnTo>
                      <a:pt x="1169670" y="533083"/>
                    </a:lnTo>
                    <a:lnTo>
                      <a:pt x="1180148" y="522288"/>
                    </a:lnTo>
                    <a:lnTo>
                      <a:pt x="1189990" y="510540"/>
                    </a:lnTo>
                    <a:lnTo>
                      <a:pt x="1199515" y="498793"/>
                    </a:lnTo>
                    <a:lnTo>
                      <a:pt x="1208405" y="486410"/>
                    </a:lnTo>
                    <a:lnTo>
                      <a:pt x="1216342" y="473393"/>
                    </a:lnTo>
                    <a:lnTo>
                      <a:pt x="1223962" y="460375"/>
                    </a:lnTo>
                    <a:lnTo>
                      <a:pt x="1230948" y="446723"/>
                    </a:lnTo>
                    <a:lnTo>
                      <a:pt x="1237615" y="432753"/>
                    </a:lnTo>
                    <a:lnTo>
                      <a:pt x="1243330" y="418465"/>
                    </a:lnTo>
                    <a:lnTo>
                      <a:pt x="1248092" y="403543"/>
                    </a:lnTo>
                    <a:lnTo>
                      <a:pt x="1252220" y="388620"/>
                    </a:lnTo>
                    <a:lnTo>
                      <a:pt x="1255712" y="373698"/>
                    </a:lnTo>
                    <a:lnTo>
                      <a:pt x="1258570" y="358140"/>
                    </a:lnTo>
                    <a:lnTo>
                      <a:pt x="1260792" y="342265"/>
                    </a:lnTo>
                    <a:lnTo>
                      <a:pt x="1261745" y="326390"/>
                    </a:lnTo>
                    <a:lnTo>
                      <a:pt x="1262062" y="309880"/>
                    </a:lnTo>
                    <a:lnTo>
                      <a:pt x="1261745" y="295275"/>
                    </a:lnTo>
                    <a:lnTo>
                      <a:pt x="1260792" y="280670"/>
                    </a:lnTo>
                    <a:lnTo>
                      <a:pt x="1258888" y="266383"/>
                    </a:lnTo>
                    <a:lnTo>
                      <a:pt x="1256665" y="252413"/>
                    </a:lnTo>
                    <a:lnTo>
                      <a:pt x="1270318" y="255270"/>
                    </a:lnTo>
                    <a:lnTo>
                      <a:pt x="1283652" y="258763"/>
                    </a:lnTo>
                    <a:lnTo>
                      <a:pt x="1296988" y="262573"/>
                    </a:lnTo>
                    <a:lnTo>
                      <a:pt x="1309688" y="267335"/>
                    </a:lnTo>
                    <a:lnTo>
                      <a:pt x="1322705" y="272098"/>
                    </a:lnTo>
                    <a:lnTo>
                      <a:pt x="1335088" y="277813"/>
                    </a:lnTo>
                    <a:lnTo>
                      <a:pt x="1347152" y="283845"/>
                    </a:lnTo>
                    <a:lnTo>
                      <a:pt x="1358900" y="290513"/>
                    </a:lnTo>
                    <a:lnTo>
                      <a:pt x="1370330" y="297498"/>
                    </a:lnTo>
                    <a:lnTo>
                      <a:pt x="1381442" y="305435"/>
                    </a:lnTo>
                    <a:lnTo>
                      <a:pt x="1392555" y="313055"/>
                    </a:lnTo>
                    <a:lnTo>
                      <a:pt x="1402715" y="321628"/>
                    </a:lnTo>
                    <a:lnTo>
                      <a:pt x="1412875" y="330518"/>
                    </a:lnTo>
                    <a:lnTo>
                      <a:pt x="1422718" y="340043"/>
                    </a:lnTo>
                    <a:lnTo>
                      <a:pt x="1431925" y="349568"/>
                    </a:lnTo>
                    <a:lnTo>
                      <a:pt x="1440815" y="359410"/>
                    </a:lnTo>
                    <a:lnTo>
                      <a:pt x="1449070" y="370205"/>
                    </a:lnTo>
                    <a:lnTo>
                      <a:pt x="1457325" y="381000"/>
                    </a:lnTo>
                    <a:lnTo>
                      <a:pt x="1464628" y="391795"/>
                    </a:lnTo>
                    <a:lnTo>
                      <a:pt x="1471930" y="403543"/>
                    </a:lnTo>
                    <a:lnTo>
                      <a:pt x="1478280" y="415290"/>
                    </a:lnTo>
                    <a:lnTo>
                      <a:pt x="1484312" y="427355"/>
                    </a:lnTo>
                    <a:lnTo>
                      <a:pt x="1490028" y="440055"/>
                    </a:lnTo>
                    <a:lnTo>
                      <a:pt x="1495108" y="452438"/>
                    </a:lnTo>
                    <a:lnTo>
                      <a:pt x="1499552" y="465455"/>
                    </a:lnTo>
                    <a:lnTo>
                      <a:pt x="1503680" y="478790"/>
                    </a:lnTo>
                    <a:lnTo>
                      <a:pt x="1506855" y="492443"/>
                    </a:lnTo>
                    <a:lnTo>
                      <a:pt x="1509712" y="505778"/>
                    </a:lnTo>
                    <a:lnTo>
                      <a:pt x="1511618" y="519748"/>
                    </a:lnTo>
                    <a:lnTo>
                      <a:pt x="1513522" y="534035"/>
                    </a:lnTo>
                    <a:lnTo>
                      <a:pt x="1514158" y="548323"/>
                    </a:lnTo>
                    <a:lnTo>
                      <a:pt x="1514475" y="562610"/>
                    </a:lnTo>
                    <a:lnTo>
                      <a:pt x="1514475" y="947420"/>
                    </a:lnTo>
                    <a:lnTo>
                      <a:pt x="1514475" y="1415733"/>
                    </a:lnTo>
                    <a:lnTo>
                      <a:pt x="1136015" y="1417638"/>
                    </a:lnTo>
                    <a:lnTo>
                      <a:pt x="1019492" y="1162051"/>
                    </a:lnTo>
                    <a:lnTo>
                      <a:pt x="1011872" y="1145541"/>
                    </a:lnTo>
                    <a:lnTo>
                      <a:pt x="1007745" y="1136968"/>
                    </a:lnTo>
                    <a:lnTo>
                      <a:pt x="1002665" y="1129031"/>
                    </a:lnTo>
                    <a:lnTo>
                      <a:pt x="1000125" y="1125221"/>
                    </a:lnTo>
                    <a:lnTo>
                      <a:pt x="997268" y="1121728"/>
                    </a:lnTo>
                    <a:lnTo>
                      <a:pt x="994092" y="1118236"/>
                    </a:lnTo>
                    <a:lnTo>
                      <a:pt x="990918" y="1115061"/>
                    </a:lnTo>
                    <a:lnTo>
                      <a:pt x="987425" y="1111568"/>
                    </a:lnTo>
                    <a:lnTo>
                      <a:pt x="983615" y="1109345"/>
                    </a:lnTo>
                    <a:lnTo>
                      <a:pt x="979170" y="1106805"/>
                    </a:lnTo>
                    <a:lnTo>
                      <a:pt x="975042" y="1104583"/>
                    </a:lnTo>
                    <a:lnTo>
                      <a:pt x="967740" y="1102043"/>
                    </a:lnTo>
                    <a:lnTo>
                      <a:pt x="961072" y="1100773"/>
                    </a:lnTo>
                    <a:lnTo>
                      <a:pt x="954088" y="1099503"/>
                    </a:lnTo>
                    <a:lnTo>
                      <a:pt x="947102" y="1099185"/>
                    </a:lnTo>
                    <a:lnTo>
                      <a:pt x="940435" y="1099503"/>
                    </a:lnTo>
                    <a:lnTo>
                      <a:pt x="933768" y="1100773"/>
                    </a:lnTo>
                    <a:lnTo>
                      <a:pt x="926782" y="1102360"/>
                    </a:lnTo>
                    <a:lnTo>
                      <a:pt x="920432" y="1104583"/>
                    </a:lnTo>
                    <a:lnTo>
                      <a:pt x="914400" y="1107440"/>
                    </a:lnTo>
                    <a:lnTo>
                      <a:pt x="908368" y="1110933"/>
                    </a:lnTo>
                    <a:lnTo>
                      <a:pt x="902970" y="1115378"/>
                    </a:lnTo>
                    <a:lnTo>
                      <a:pt x="897890" y="1119506"/>
                    </a:lnTo>
                    <a:lnTo>
                      <a:pt x="893128" y="1124903"/>
                    </a:lnTo>
                    <a:lnTo>
                      <a:pt x="889000" y="1130618"/>
                    </a:lnTo>
                    <a:lnTo>
                      <a:pt x="885190" y="1136651"/>
                    </a:lnTo>
                    <a:lnTo>
                      <a:pt x="882332" y="1143001"/>
                    </a:lnTo>
                    <a:lnTo>
                      <a:pt x="796925" y="1405891"/>
                    </a:lnTo>
                    <a:lnTo>
                      <a:pt x="695325" y="844868"/>
                    </a:lnTo>
                    <a:lnTo>
                      <a:pt x="693738" y="837883"/>
                    </a:lnTo>
                    <a:lnTo>
                      <a:pt x="691515" y="830898"/>
                    </a:lnTo>
                    <a:lnTo>
                      <a:pt x="688658" y="824548"/>
                    </a:lnTo>
                    <a:lnTo>
                      <a:pt x="685165" y="818515"/>
                    </a:lnTo>
                    <a:lnTo>
                      <a:pt x="680720" y="813118"/>
                    </a:lnTo>
                    <a:lnTo>
                      <a:pt x="676592" y="808038"/>
                    </a:lnTo>
                    <a:lnTo>
                      <a:pt x="671512" y="803275"/>
                    </a:lnTo>
                    <a:lnTo>
                      <a:pt x="665798" y="799465"/>
                    </a:lnTo>
                    <a:lnTo>
                      <a:pt x="660082" y="795338"/>
                    </a:lnTo>
                    <a:lnTo>
                      <a:pt x="654050" y="792480"/>
                    </a:lnTo>
                    <a:lnTo>
                      <a:pt x="647700" y="789940"/>
                    </a:lnTo>
                    <a:lnTo>
                      <a:pt x="641032" y="788353"/>
                    </a:lnTo>
                    <a:lnTo>
                      <a:pt x="634048" y="786765"/>
                    </a:lnTo>
                    <a:lnTo>
                      <a:pt x="627380" y="786448"/>
                    </a:lnTo>
                    <a:lnTo>
                      <a:pt x="619760" y="786448"/>
                    </a:lnTo>
                    <a:lnTo>
                      <a:pt x="612775" y="787718"/>
                    </a:lnTo>
                    <a:lnTo>
                      <a:pt x="607695" y="788670"/>
                    </a:lnTo>
                    <a:lnTo>
                      <a:pt x="602615" y="789940"/>
                    </a:lnTo>
                    <a:lnTo>
                      <a:pt x="598170" y="791845"/>
                    </a:lnTo>
                    <a:lnTo>
                      <a:pt x="593725" y="794068"/>
                    </a:lnTo>
                    <a:lnTo>
                      <a:pt x="589598" y="796608"/>
                    </a:lnTo>
                    <a:lnTo>
                      <a:pt x="585470" y="798830"/>
                    </a:lnTo>
                    <a:lnTo>
                      <a:pt x="581342" y="801688"/>
                    </a:lnTo>
                    <a:lnTo>
                      <a:pt x="577850" y="805180"/>
                    </a:lnTo>
                    <a:lnTo>
                      <a:pt x="574358" y="808673"/>
                    </a:lnTo>
                    <a:lnTo>
                      <a:pt x="571182" y="812165"/>
                    </a:lnTo>
                    <a:lnTo>
                      <a:pt x="568325" y="815658"/>
                    </a:lnTo>
                    <a:lnTo>
                      <a:pt x="565468" y="819785"/>
                    </a:lnTo>
                    <a:lnTo>
                      <a:pt x="563245" y="823913"/>
                    </a:lnTo>
                    <a:lnTo>
                      <a:pt x="561022" y="828040"/>
                    </a:lnTo>
                    <a:lnTo>
                      <a:pt x="559118" y="832803"/>
                    </a:lnTo>
                    <a:lnTo>
                      <a:pt x="557530" y="837565"/>
                    </a:lnTo>
                    <a:lnTo>
                      <a:pt x="321945" y="1417638"/>
                    </a:lnTo>
                    <a:lnTo>
                      <a:pt x="0" y="1415733"/>
                    </a:lnTo>
                    <a:lnTo>
                      <a:pt x="0" y="947420"/>
                    </a:lnTo>
                    <a:lnTo>
                      <a:pt x="0" y="562610"/>
                    </a:lnTo>
                    <a:lnTo>
                      <a:pt x="318" y="548323"/>
                    </a:lnTo>
                    <a:lnTo>
                      <a:pt x="1270" y="534035"/>
                    </a:lnTo>
                    <a:lnTo>
                      <a:pt x="2858" y="519748"/>
                    </a:lnTo>
                    <a:lnTo>
                      <a:pt x="5080" y="505778"/>
                    </a:lnTo>
                    <a:lnTo>
                      <a:pt x="7938" y="492443"/>
                    </a:lnTo>
                    <a:lnTo>
                      <a:pt x="11112" y="478790"/>
                    </a:lnTo>
                    <a:lnTo>
                      <a:pt x="14922" y="465455"/>
                    </a:lnTo>
                    <a:lnTo>
                      <a:pt x="19685" y="452438"/>
                    </a:lnTo>
                    <a:lnTo>
                      <a:pt x="24765" y="440055"/>
                    </a:lnTo>
                    <a:lnTo>
                      <a:pt x="30480" y="427355"/>
                    </a:lnTo>
                    <a:lnTo>
                      <a:pt x="36512" y="415290"/>
                    </a:lnTo>
                    <a:lnTo>
                      <a:pt x="42862" y="403543"/>
                    </a:lnTo>
                    <a:lnTo>
                      <a:pt x="49848" y="391795"/>
                    </a:lnTo>
                    <a:lnTo>
                      <a:pt x="57468" y="381000"/>
                    </a:lnTo>
                    <a:lnTo>
                      <a:pt x="65722" y="370205"/>
                    </a:lnTo>
                    <a:lnTo>
                      <a:pt x="73978" y="359410"/>
                    </a:lnTo>
                    <a:lnTo>
                      <a:pt x="82868" y="349568"/>
                    </a:lnTo>
                    <a:lnTo>
                      <a:pt x="92075" y="340043"/>
                    </a:lnTo>
                    <a:lnTo>
                      <a:pt x="101918" y="330518"/>
                    </a:lnTo>
                    <a:lnTo>
                      <a:pt x="112078" y="321628"/>
                    </a:lnTo>
                    <a:lnTo>
                      <a:pt x="122238" y="313055"/>
                    </a:lnTo>
                    <a:lnTo>
                      <a:pt x="133350" y="305435"/>
                    </a:lnTo>
                    <a:lnTo>
                      <a:pt x="144462" y="297498"/>
                    </a:lnTo>
                    <a:lnTo>
                      <a:pt x="155892" y="290513"/>
                    </a:lnTo>
                    <a:lnTo>
                      <a:pt x="167640" y="283845"/>
                    </a:lnTo>
                    <a:lnTo>
                      <a:pt x="179705" y="277813"/>
                    </a:lnTo>
                    <a:lnTo>
                      <a:pt x="192088" y="272098"/>
                    </a:lnTo>
                    <a:lnTo>
                      <a:pt x="204788" y="267335"/>
                    </a:lnTo>
                    <a:lnTo>
                      <a:pt x="217805" y="262573"/>
                    </a:lnTo>
                    <a:lnTo>
                      <a:pt x="230822" y="258763"/>
                    </a:lnTo>
                    <a:lnTo>
                      <a:pt x="244475" y="255270"/>
                    </a:lnTo>
                    <a:lnTo>
                      <a:pt x="258128" y="252413"/>
                    </a:lnTo>
                    <a:close/>
                    <a:moveTo>
                      <a:pt x="631825" y="0"/>
                    </a:moveTo>
                    <a:lnTo>
                      <a:pt x="883920" y="0"/>
                    </a:lnTo>
                    <a:lnTo>
                      <a:pt x="897255" y="317"/>
                    </a:lnTo>
                    <a:lnTo>
                      <a:pt x="909955" y="1586"/>
                    </a:lnTo>
                    <a:lnTo>
                      <a:pt x="922655" y="2855"/>
                    </a:lnTo>
                    <a:lnTo>
                      <a:pt x="935037" y="5394"/>
                    </a:lnTo>
                    <a:lnTo>
                      <a:pt x="947102" y="8250"/>
                    </a:lnTo>
                    <a:lnTo>
                      <a:pt x="959167" y="11423"/>
                    </a:lnTo>
                    <a:lnTo>
                      <a:pt x="970915" y="15230"/>
                    </a:lnTo>
                    <a:lnTo>
                      <a:pt x="982345" y="19990"/>
                    </a:lnTo>
                    <a:lnTo>
                      <a:pt x="993775" y="25066"/>
                    </a:lnTo>
                    <a:lnTo>
                      <a:pt x="1004570" y="30778"/>
                    </a:lnTo>
                    <a:lnTo>
                      <a:pt x="1015047" y="36807"/>
                    </a:lnTo>
                    <a:lnTo>
                      <a:pt x="1025525" y="43153"/>
                    </a:lnTo>
                    <a:lnTo>
                      <a:pt x="1035050" y="50133"/>
                    </a:lnTo>
                    <a:lnTo>
                      <a:pt x="1044575" y="57748"/>
                    </a:lnTo>
                    <a:lnTo>
                      <a:pt x="1054100" y="65998"/>
                    </a:lnTo>
                    <a:lnTo>
                      <a:pt x="1062672" y="74248"/>
                    </a:lnTo>
                    <a:lnTo>
                      <a:pt x="1070927" y="83132"/>
                    </a:lnTo>
                    <a:lnTo>
                      <a:pt x="1078865" y="92017"/>
                    </a:lnTo>
                    <a:lnTo>
                      <a:pt x="1086485" y="101536"/>
                    </a:lnTo>
                    <a:lnTo>
                      <a:pt x="1093470" y="111372"/>
                    </a:lnTo>
                    <a:lnTo>
                      <a:pt x="1099820" y="121843"/>
                    </a:lnTo>
                    <a:lnTo>
                      <a:pt x="1105852" y="132314"/>
                    </a:lnTo>
                    <a:lnTo>
                      <a:pt x="1111568" y="143102"/>
                    </a:lnTo>
                    <a:lnTo>
                      <a:pt x="1116648" y="154208"/>
                    </a:lnTo>
                    <a:lnTo>
                      <a:pt x="1121410" y="165948"/>
                    </a:lnTo>
                    <a:lnTo>
                      <a:pt x="1125220" y="177688"/>
                    </a:lnTo>
                    <a:lnTo>
                      <a:pt x="1128712" y="189428"/>
                    </a:lnTo>
                    <a:lnTo>
                      <a:pt x="1131252" y="201803"/>
                    </a:lnTo>
                    <a:lnTo>
                      <a:pt x="1133792" y="213860"/>
                    </a:lnTo>
                    <a:lnTo>
                      <a:pt x="1135062" y="226870"/>
                    </a:lnTo>
                    <a:lnTo>
                      <a:pt x="1136332" y="239562"/>
                    </a:lnTo>
                    <a:lnTo>
                      <a:pt x="1136650" y="252571"/>
                    </a:lnTo>
                    <a:lnTo>
                      <a:pt x="1136332" y="265580"/>
                    </a:lnTo>
                    <a:lnTo>
                      <a:pt x="1135062" y="278272"/>
                    </a:lnTo>
                    <a:lnTo>
                      <a:pt x="1133792" y="290964"/>
                    </a:lnTo>
                    <a:lnTo>
                      <a:pt x="1131252" y="303339"/>
                    </a:lnTo>
                    <a:lnTo>
                      <a:pt x="1128712" y="315396"/>
                    </a:lnTo>
                    <a:lnTo>
                      <a:pt x="1125220" y="327454"/>
                    </a:lnTo>
                    <a:lnTo>
                      <a:pt x="1121410" y="339194"/>
                    </a:lnTo>
                    <a:lnTo>
                      <a:pt x="1116648" y="350617"/>
                    </a:lnTo>
                    <a:lnTo>
                      <a:pt x="1111568" y="361722"/>
                    </a:lnTo>
                    <a:lnTo>
                      <a:pt x="1105852" y="372828"/>
                    </a:lnTo>
                    <a:lnTo>
                      <a:pt x="1099820" y="383299"/>
                    </a:lnTo>
                    <a:lnTo>
                      <a:pt x="1093470" y="393452"/>
                    </a:lnTo>
                    <a:lnTo>
                      <a:pt x="1086485" y="403289"/>
                    </a:lnTo>
                    <a:lnTo>
                      <a:pt x="1078865" y="412808"/>
                    </a:lnTo>
                    <a:lnTo>
                      <a:pt x="1070927" y="422327"/>
                    </a:lnTo>
                    <a:lnTo>
                      <a:pt x="1062672" y="430894"/>
                    </a:lnTo>
                    <a:lnTo>
                      <a:pt x="1054100" y="439144"/>
                    </a:lnTo>
                    <a:lnTo>
                      <a:pt x="1044575" y="447076"/>
                    </a:lnTo>
                    <a:lnTo>
                      <a:pt x="1035050" y="454691"/>
                    </a:lnTo>
                    <a:lnTo>
                      <a:pt x="1025525" y="461672"/>
                    </a:lnTo>
                    <a:lnTo>
                      <a:pt x="1015047" y="468018"/>
                    </a:lnTo>
                    <a:lnTo>
                      <a:pt x="1004570" y="474047"/>
                    </a:lnTo>
                    <a:lnTo>
                      <a:pt x="993775" y="479758"/>
                    </a:lnTo>
                    <a:lnTo>
                      <a:pt x="982345" y="484835"/>
                    </a:lnTo>
                    <a:lnTo>
                      <a:pt x="970915" y="489594"/>
                    </a:lnTo>
                    <a:lnTo>
                      <a:pt x="959167" y="493402"/>
                    </a:lnTo>
                    <a:lnTo>
                      <a:pt x="947102" y="496892"/>
                    </a:lnTo>
                    <a:lnTo>
                      <a:pt x="935037" y="499748"/>
                    </a:lnTo>
                    <a:lnTo>
                      <a:pt x="922655" y="501969"/>
                    </a:lnTo>
                    <a:lnTo>
                      <a:pt x="909955" y="503238"/>
                    </a:lnTo>
                    <a:lnTo>
                      <a:pt x="897255" y="504507"/>
                    </a:lnTo>
                    <a:lnTo>
                      <a:pt x="883920" y="504825"/>
                    </a:lnTo>
                    <a:lnTo>
                      <a:pt x="631825" y="504825"/>
                    </a:lnTo>
                    <a:lnTo>
                      <a:pt x="618807" y="504507"/>
                    </a:lnTo>
                    <a:lnTo>
                      <a:pt x="605790" y="503238"/>
                    </a:lnTo>
                    <a:lnTo>
                      <a:pt x="593407" y="501969"/>
                    </a:lnTo>
                    <a:lnTo>
                      <a:pt x="581025" y="499748"/>
                    </a:lnTo>
                    <a:lnTo>
                      <a:pt x="568960" y="496892"/>
                    </a:lnTo>
                    <a:lnTo>
                      <a:pt x="556895" y="493402"/>
                    </a:lnTo>
                    <a:lnTo>
                      <a:pt x="545147" y="489594"/>
                    </a:lnTo>
                    <a:lnTo>
                      <a:pt x="533717" y="484835"/>
                    </a:lnTo>
                    <a:lnTo>
                      <a:pt x="522287" y="479758"/>
                    </a:lnTo>
                    <a:lnTo>
                      <a:pt x="511492" y="474047"/>
                    </a:lnTo>
                    <a:lnTo>
                      <a:pt x="500697" y="468018"/>
                    </a:lnTo>
                    <a:lnTo>
                      <a:pt x="490537" y="461672"/>
                    </a:lnTo>
                    <a:lnTo>
                      <a:pt x="481012" y="454691"/>
                    </a:lnTo>
                    <a:lnTo>
                      <a:pt x="471170" y="447076"/>
                    </a:lnTo>
                    <a:lnTo>
                      <a:pt x="461962" y="439144"/>
                    </a:lnTo>
                    <a:lnTo>
                      <a:pt x="453072" y="430894"/>
                    </a:lnTo>
                    <a:lnTo>
                      <a:pt x="444817" y="422327"/>
                    </a:lnTo>
                    <a:lnTo>
                      <a:pt x="437197" y="412808"/>
                    </a:lnTo>
                    <a:lnTo>
                      <a:pt x="429577" y="403289"/>
                    </a:lnTo>
                    <a:lnTo>
                      <a:pt x="422592" y="393452"/>
                    </a:lnTo>
                    <a:lnTo>
                      <a:pt x="415607" y="383299"/>
                    </a:lnTo>
                    <a:lnTo>
                      <a:pt x="409575" y="372828"/>
                    </a:lnTo>
                    <a:lnTo>
                      <a:pt x="404177" y="361722"/>
                    </a:lnTo>
                    <a:lnTo>
                      <a:pt x="399415" y="350617"/>
                    </a:lnTo>
                    <a:lnTo>
                      <a:pt x="394652" y="339194"/>
                    </a:lnTo>
                    <a:lnTo>
                      <a:pt x="390842" y="327454"/>
                    </a:lnTo>
                    <a:lnTo>
                      <a:pt x="387350" y="315396"/>
                    </a:lnTo>
                    <a:lnTo>
                      <a:pt x="384492" y="303339"/>
                    </a:lnTo>
                    <a:lnTo>
                      <a:pt x="382270" y="290964"/>
                    </a:lnTo>
                    <a:lnTo>
                      <a:pt x="380682" y="278272"/>
                    </a:lnTo>
                    <a:lnTo>
                      <a:pt x="379730" y="265580"/>
                    </a:lnTo>
                    <a:lnTo>
                      <a:pt x="379412" y="252571"/>
                    </a:lnTo>
                    <a:lnTo>
                      <a:pt x="379730" y="239562"/>
                    </a:lnTo>
                    <a:lnTo>
                      <a:pt x="380682" y="226870"/>
                    </a:lnTo>
                    <a:lnTo>
                      <a:pt x="382270" y="213860"/>
                    </a:lnTo>
                    <a:lnTo>
                      <a:pt x="384492" y="201803"/>
                    </a:lnTo>
                    <a:lnTo>
                      <a:pt x="387350" y="189428"/>
                    </a:lnTo>
                    <a:lnTo>
                      <a:pt x="390842" y="177688"/>
                    </a:lnTo>
                    <a:lnTo>
                      <a:pt x="394652" y="165948"/>
                    </a:lnTo>
                    <a:lnTo>
                      <a:pt x="399415" y="154208"/>
                    </a:lnTo>
                    <a:lnTo>
                      <a:pt x="404177" y="143102"/>
                    </a:lnTo>
                    <a:lnTo>
                      <a:pt x="409575" y="132314"/>
                    </a:lnTo>
                    <a:lnTo>
                      <a:pt x="415607" y="121843"/>
                    </a:lnTo>
                    <a:lnTo>
                      <a:pt x="422592" y="111372"/>
                    </a:lnTo>
                    <a:lnTo>
                      <a:pt x="429577" y="101536"/>
                    </a:lnTo>
                    <a:lnTo>
                      <a:pt x="437197" y="92017"/>
                    </a:lnTo>
                    <a:lnTo>
                      <a:pt x="444817" y="83132"/>
                    </a:lnTo>
                    <a:lnTo>
                      <a:pt x="453072" y="74248"/>
                    </a:lnTo>
                    <a:lnTo>
                      <a:pt x="461962" y="65998"/>
                    </a:lnTo>
                    <a:lnTo>
                      <a:pt x="471170" y="57748"/>
                    </a:lnTo>
                    <a:lnTo>
                      <a:pt x="481012" y="50133"/>
                    </a:lnTo>
                    <a:lnTo>
                      <a:pt x="490537" y="43153"/>
                    </a:lnTo>
                    <a:lnTo>
                      <a:pt x="500697" y="36807"/>
                    </a:lnTo>
                    <a:lnTo>
                      <a:pt x="511492" y="30778"/>
                    </a:lnTo>
                    <a:lnTo>
                      <a:pt x="522287" y="25066"/>
                    </a:lnTo>
                    <a:lnTo>
                      <a:pt x="533717" y="19990"/>
                    </a:lnTo>
                    <a:lnTo>
                      <a:pt x="545147" y="15230"/>
                    </a:lnTo>
                    <a:lnTo>
                      <a:pt x="556895" y="11423"/>
                    </a:lnTo>
                    <a:lnTo>
                      <a:pt x="568960" y="8250"/>
                    </a:lnTo>
                    <a:lnTo>
                      <a:pt x="581025" y="5394"/>
                    </a:lnTo>
                    <a:lnTo>
                      <a:pt x="593407" y="2855"/>
                    </a:lnTo>
                    <a:lnTo>
                      <a:pt x="605790" y="1586"/>
                    </a:lnTo>
                    <a:lnTo>
                      <a:pt x="618807" y="317"/>
                    </a:lnTo>
                    <a:lnTo>
                      <a:pt x="6318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8826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630B27C-6D65-4BDF-92BF-6A16A0E0C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一、概述</a:t>
            </a:r>
            <a:r>
              <a:rPr lang="en-US" altLang="zh-CN" dirty="0"/>
              <a:t>—</a:t>
            </a:r>
            <a:r>
              <a:rPr lang="zh-CN" altLang="en-US" dirty="0"/>
              <a:t>隔离原则</a:t>
            </a:r>
          </a:p>
          <a:p>
            <a:endParaRPr lang="zh-CN" altLang="en-US" dirty="0"/>
          </a:p>
        </p:txBody>
      </p:sp>
      <p:sp>
        <p:nvSpPr>
          <p:cNvPr id="4" name="灯片编号占位符 68">
            <a:extLst>
              <a:ext uri="{FF2B5EF4-FFF2-40B4-BE49-F238E27FC236}">
                <a16:creationId xmlns:a16="http://schemas.microsoft.com/office/drawing/2014/main" id="{FBC6358E-BF38-4AB1-BEC2-459DD7E50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29662" y="6356350"/>
            <a:ext cx="3462338" cy="501650"/>
          </a:xfrm>
        </p:spPr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B28C015-BB15-41DD-8ECD-BA5C9B82431E}"/>
              </a:ext>
            </a:extLst>
          </p:cNvPr>
          <p:cNvSpPr/>
          <p:nvPr/>
        </p:nvSpPr>
        <p:spPr>
          <a:xfrm>
            <a:off x="1000888" y="2085860"/>
            <a:ext cx="9955486" cy="19419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 w="317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  <a:effectLst>
            <a:outerShdw blurRad="241300" dist="1778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764" tIns="50880" rIns="101764" bIns="50880" anchor="ctr"/>
          <a:lstStyle/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rgbClr val="C00000"/>
                </a:solidFill>
                <a:sym typeface="+mn-lt"/>
              </a:rPr>
              <a:t>定期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sym typeface="+mn-lt"/>
              </a:rPr>
              <a:t>进行医务人员隔离与预防知识的培训，正确掌握常见传染病的相关知识。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sym typeface="+mn-lt"/>
            </a:endParaRPr>
          </a:p>
          <a:p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sym typeface="+mn-lt"/>
              </a:rPr>
              <a:t>了解病人心理状态，合理安排探视时间。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7408AEB-35CE-4E65-A450-F1C854E51EAD}"/>
              </a:ext>
            </a:extLst>
          </p:cNvPr>
          <p:cNvGrpSpPr/>
          <p:nvPr/>
        </p:nvGrpSpPr>
        <p:grpSpPr>
          <a:xfrm>
            <a:off x="1000888" y="936903"/>
            <a:ext cx="7020538" cy="891975"/>
            <a:chOff x="889302" y="824088"/>
            <a:chExt cx="7020538" cy="891975"/>
          </a:xfrm>
        </p:grpSpPr>
        <p:sp>
          <p:nvSpPr>
            <p:cNvPr id="6" name="圆角矩形 16">
              <a:extLst>
                <a:ext uri="{FF2B5EF4-FFF2-40B4-BE49-F238E27FC236}">
                  <a16:creationId xmlns:a16="http://schemas.microsoft.com/office/drawing/2014/main" id="{484D1A20-C663-452E-BF85-19462BB0F4DC}"/>
                </a:ext>
              </a:extLst>
            </p:cNvPr>
            <p:cNvSpPr/>
            <p:nvPr/>
          </p:nvSpPr>
          <p:spPr>
            <a:xfrm>
              <a:off x="1595004" y="1076976"/>
              <a:ext cx="6314836" cy="433708"/>
            </a:xfrm>
            <a:prstGeom prst="roundRect">
              <a:avLst>
                <a:gd name="adj" fmla="val 20450"/>
              </a:avLst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zh-CN" altLang="en-US" sz="2400" b="1" dirty="0">
                  <a:latin typeface="+mj-ea"/>
                  <a:ea typeface="+mj-ea"/>
                  <a:cs typeface="+mn-ea"/>
                  <a:sym typeface="+mn-lt"/>
                </a:rPr>
                <a:t>实施隔离教育，加强隔离病人的心理护理。</a:t>
              </a: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BDF92347-6A33-4BE8-85C3-B0BBBFAF5CEC}"/>
                </a:ext>
              </a:extLst>
            </p:cNvPr>
            <p:cNvSpPr/>
            <p:nvPr/>
          </p:nvSpPr>
          <p:spPr>
            <a:xfrm>
              <a:off x="1461619" y="824088"/>
              <a:ext cx="341216" cy="341216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50927" rIns="0" bIns="50927" anchor="ctr"/>
            <a:lstStyle/>
            <a:p>
              <a:pPr algn="ctr"/>
              <a:r>
                <a:rPr lang="en-US" altLang="zh-CN" dirty="0">
                  <a:solidFill>
                    <a:schemeClr val="accent1"/>
                  </a:solidFill>
                  <a:latin typeface="Impact" panose="020B0806030902050204" pitchFamily="34" charset="0"/>
                </a:rPr>
                <a:t>04</a:t>
              </a:r>
              <a:endParaRPr lang="zh-CN" altLang="en-US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3714C930-F49F-45F9-BFD7-C083820A33EB}"/>
                </a:ext>
              </a:extLst>
            </p:cNvPr>
            <p:cNvGrpSpPr/>
            <p:nvPr/>
          </p:nvGrpSpPr>
          <p:grpSpPr>
            <a:xfrm>
              <a:off x="889302" y="1013141"/>
              <a:ext cx="705702" cy="702922"/>
              <a:chOff x="2935695" y="4513500"/>
              <a:chExt cx="1260000" cy="1260000"/>
            </a:xfrm>
          </p:grpSpPr>
          <p:sp>
            <p:nvSpPr>
              <p:cNvPr id="9" name="MH_Other_4">
                <a:extLst>
                  <a:ext uri="{FF2B5EF4-FFF2-40B4-BE49-F238E27FC236}">
                    <a16:creationId xmlns:a16="http://schemas.microsoft.com/office/drawing/2014/main" id="{5843A502-0CF3-4197-8CF1-19B3A69DA947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2935695" y="4513500"/>
                <a:ext cx="1260000" cy="126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MH_Other_5">
                <a:extLst>
                  <a:ext uri="{FF2B5EF4-FFF2-40B4-BE49-F238E27FC236}">
                    <a16:creationId xmlns:a16="http://schemas.microsoft.com/office/drawing/2014/main" id="{1A77D04D-A32C-4D9D-8F98-376F14A7A7EE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3112095" y="4689121"/>
                <a:ext cx="907200" cy="90875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2700"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KSO_Shape">
                <a:extLst>
                  <a:ext uri="{FF2B5EF4-FFF2-40B4-BE49-F238E27FC236}">
                    <a16:creationId xmlns:a16="http://schemas.microsoft.com/office/drawing/2014/main" id="{E9D4C60C-9FFF-48F4-85C4-076978A5553C}"/>
                  </a:ext>
                </a:extLst>
              </p:cNvPr>
              <p:cNvSpPr/>
              <p:nvPr/>
            </p:nvSpPr>
            <p:spPr bwMode="auto">
              <a:xfrm>
                <a:off x="3386602" y="4905239"/>
                <a:ext cx="358186" cy="476522"/>
              </a:xfrm>
              <a:custGeom>
                <a:avLst/>
                <a:gdLst>
                  <a:gd name="T0" fmla="*/ 726440 w 1514475"/>
                  <a:gd name="T1" fmla="*/ 1745744 h 2014538"/>
                  <a:gd name="T2" fmla="*/ 775652 w 1514475"/>
                  <a:gd name="T3" fmla="*/ 1767032 h 2014538"/>
                  <a:gd name="T4" fmla="*/ 815340 w 1514475"/>
                  <a:gd name="T5" fmla="*/ 1756229 h 2014538"/>
                  <a:gd name="T6" fmla="*/ 839788 w 1514475"/>
                  <a:gd name="T7" fmla="*/ 1730176 h 2014538"/>
                  <a:gd name="T8" fmla="*/ 1031558 w 1514475"/>
                  <a:gd name="T9" fmla="*/ 1521114 h 2014538"/>
                  <a:gd name="T10" fmla="*/ 1066482 w 1514475"/>
                  <a:gd name="T11" fmla="*/ 1549391 h 2014538"/>
                  <a:gd name="T12" fmla="*/ 1514475 w 1514475"/>
                  <a:gd name="T13" fmla="*/ 1698403 h 2014538"/>
                  <a:gd name="T14" fmla="*/ 1490028 w 1514475"/>
                  <a:gd name="T15" fmla="*/ 1821362 h 2014538"/>
                  <a:gd name="T16" fmla="*/ 1422400 w 1514475"/>
                  <a:gd name="T17" fmla="*/ 1921763 h 2014538"/>
                  <a:gd name="T18" fmla="*/ 1321752 w 1514475"/>
                  <a:gd name="T19" fmla="*/ 1989438 h 2014538"/>
                  <a:gd name="T20" fmla="*/ 1198880 w 1514475"/>
                  <a:gd name="T21" fmla="*/ 2014538 h 2014538"/>
                  <a:gd name="T22" fmla="*/ 236855 w 1514475"/>
                  <a:gd name="T23" fmla="*/ 2004371 h 2014538"/>
                  <a:gd name="T24" fmla="*/ 127000 w 1514475"/>
                  <a:gd name="T25" fmla="*/ 1951629 h 2014538"/>
                  <a:gd name="T26" fmla="*/ 45720 w 1514475"/>
                  <a:gd name="T27" fmla="*/ 1862349 h 2014538"/>
                  <a:gd name="T28" fmla="*/ 3810 w 1514475"/>
                  <a:gd name="T29" fmla="*/ 1746380 h 2014538"/>
                  <a:gd name="T30" fmla="*/ 373698 w 1514475"/>
                  <a:gd name="T31" fmla="*/ 1558287 h 2014538"/>
                  <a:gd name="T32" fmla="*/ 414338 w 1514475"/>
                  <a:gd name="T33" fmla="*/ 1542719 h 2014538"/>
                  <a:gd name="T34" fmla="*/ 438468 w 1514475"/>
                  <a:gd name="T35" fmla="*/ 1505545 h 2014538"/>
                  <a:gd name="T36" fmla="*/ 254000 w 1514475"/>
                  <a:gd name="T37" fmla="*/ 342265 h 2014538"/>
                  <a:gd name="T38" fmla="*/ 290830 w 1514475"/>
                  <a:gd name="T39" fmla="*/ 460375 h 2014538"/>
                  <a:gd name="T40" fmla="*/ 367348 w 1514475"/>
                  <a:gd name="T41" fmla="*/ 553085 h 2014538"/>
                  <a:gd name="T42" fmla="*/ 474345 w 1514475"/>
                  <a:gd name="T43" fmla="*/ 611188 h 2014538"/>
                  <a:gd name="T44" fmla="*/ 962978 w 1514475"/>
                  <a:gd name="T45" fmla="*/ 625158 h 2014538"/>
                  <a:gd name="T46" fmla="*/ 1083628 w 1514475"/>
                  <a:gd name="T47" fmla="*/ 594043 h 2014538"/>
                  <a:gd name="T48" fmla="*/ 1180148 w 1514475"/>
                  <a:gd name="T49" fmla="*/ 522288 h 2014538"/>
                  <a:gd name="T50" fmla="*/ 1243330 w 1514475"/>
                  <a:gd name="T51" fmla="*/ 418465 h 2014538"/>
                  <a:gd name="T52" fmla="*/ 1261745 w 1514475"/>
                  <a:gd name="T53" fmla="*/ 295275 h 2014538"/>
                  <a:gd name="T54" fmla="*/ 1322705 w 1514475"/>
                  <a:gd name="T55" fmla="*/ 272098 h 2014538"/>
                  <a:gd name="T56" fmla="*/ 1412875 w 1514475"/>
                  <a:gd name="T57" fmla="*/ 330518 h 2014538"/>
                  <a:gd name="T58" fmla="*/ 1478280 w 1514475"/>
                  <a:gd name="T59" fmla="*/ 415290 h 2014538"/>
                  <a:gd name="T60" fmla="*/ 1511618 w 1514475"/>
                  <a:gd name="T61" fmla="*/ 519748 h 2014538"/>
                  <a:gd name="T62" fmla="*/ 1011872 w 1514475"/>
                  <a:gd name="T63" fmla="*/ 1145541 h 2014538"/>
                  <a:gd name="T64" fmla="*/ 983615 w 1514475"/>
                  <a:gd name="T65" fmla="*/ 1109345 h 2014538"/>
                  <a:gd name="T66" fmla="*/ 933768 w 1514475"/>
                  <a:gd name="T67" fmla="*/ 1100773 h 2014538"/>
                  <a:gd name="T68" fmla="*/ 889000 w 1514475"/>
                  <a:gd name="T69" fmla="*/ 1130618 h 2014538"/>
                  <a:gd name="T70" fmla="*/ 685165 w 1514475"/>
                  <a:gd name="T71" fmla="*/ 818515 h 2014538"/>
                  <a:gd name="T72" fmla="*/ 641032 w 1514475"/>
                  <a:gd name="T73" fmla="*/ 788353 h 2014538"/>
                  <a:gd name="T74" fmla="*/ 593725 w 1514475"/>
                  <a:gd name="T75" fmla="*/ 794068 h 2014538"/>
                  <a:gd name="T76" fmla="*/ 565468 w 1514475"/>
                  <a:gd name="T77" fmla="*/ 819785 h 2014538"/>
                  <a:gd name="T78" fmla="*/ 0 w 1514475"/>
                  <a:gd name="T79" fmla="*/ 562610 h 2014538"/>
                  <a:gd name="T80" fmla="*/ 19685 w 1514475"/>
                  <a:gd name="T81" fmla="*/ 452438 h 2014538"/>
                  <a:gd name="T82" fmla="*/ 73978 w 1514475"/>
                  <a:gd name="T83" fmla="*/ 359410 h 2014538"/>
                  <a:gd name="T84" fmla="*/ 155892 w 1514475"/>
                  <a:gd name="T85" fmla="*/ 290513 h 2014538"/>
                  <a:gd name="T86" fmla="*/ 258128 w 1514475"/>
                  <a:gd name="T87" fmla="*/ 252413 h 2014538"/>
                  <a:gd name="T88" fmla="*/ 959167 w 1514475"/>
                  <a:gd name="T89" fmla="*/ 11423 h 2014538"/>
                  <a:gd name="T90" fmla="*/ 1044575 w 1514475"/>
                  <a:gd name="T91" fmla="*/ 57748 h 2014538"/>
                  <a:gd name="T92" fmla="*/ 1105852 w 1514475"/>
                  <a:gd name="T93" fmla="*/ 132314 h 2014538"/>
                  <a:gd name="T94" fmla="*/ 1135062 w 1514475"/>
                  <a:gd name="T95" fmla="*/ 226870 h 2014538"/>
                  <a:gd name="T96" fmla="*/ 1125220 w 1514475"/>
                  <a:gd name="T97" fmla="*/ 327454 h 2014538"/>
                  <a:gd name="T98" fmla="*/ 1078865 w 1514475"/>
                  <a:gd name="T99" fmla="*/ 412808 h 2014538"/>
                  <a:gd name="T100" fmla="*/ 1004570 w 1514475"/>
                  <a:gd name="T101" fmla="*/ 474047 h 2014538"/>
                  <a:gd name="T102" fmla="*/ 909955 w 1514475"/>
                  <a:gd name="T103" fmla="*/ 503238 h 2014538"/>
                  <a:gd name="T104" fmla="*/ 568960 w 1514475"/>
                  <a:gd name="T105" fmla="*/ 496892 h 2014538"/>
                  <a:gd name="T106" fmla="*/ 481012 w 1514475"/>
                  <a:gd name="T107" fmla="*/ 454691 h 2014538"/>
                  <a:gd name="T108" fmla="*/ 415607 w 1514475"/>
                  <a:gd name="T109" fmla="*/ 383299 h 2014538"/>
                  <a:gd name="T110" fmla="*/ 382270 w 1514475"/>
                  <a:gd name="T111" fmla="*/ 290964 h 2014538"/>
                  <a:gd name="T112" fmla="*/ 387350 w 1514475"/>
                  <a:gd name="T113" fmla="*/ 189428 h 2014538"/>
                  <a:gd name="T114" fmla="*/ 429577 w 1514475"/>
                  <a:gd name="T115" fmla="*/ 101536 h 2014538"/>
                  <a:gd name="T116" fmla="*/ 500697 w 1514475"/>
                  <a:gd name="T117" fmla="*/ 36807 h 2014538"/>
                  <a:gd name="T118" fmla="*/ 593407 w 1514475"/>
                  <a:gd name="T119" fmla="*/ 2855 h 2014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14475" h="2014538">
                    <a:moveTo>
                      <a:pt x="599122" y="1111250"/>
                    </a:moveTo>
                    <a:lnTo>
                      <a:pt x="707390" y="1708570"/>
                    </a:lnTo>
                    <a:lnTo>
                      <a:pt x="708978" y="1715878"/>
                    </a:lnTo>
                    <a:lnTo>
                      <a:pt x="711518" y="1722550"/>
                    </a:lnTo>
                    <a:lnTo>
                      <a:pt x="714375" y="1728905"/>
                    </a:lnTo>
                    <a:lnTo>
                      <a:pt x="717868" y="1734942"/>
                    </a:lnTo>
                    <a:lnTo>
                      <a:pt x="721678" y="1740661"/>
                    </a:lnTo>
                    <a:lnTo>
                      <a:pt x="726440" y="1745744"/>
                    </a:lnTo>
                    <a:lnTo>
                      <a:pt x="731202" y="1750510"/>
                    </a:lnTo>
                    <a:lnTo>
                      <a:pt x="736600" y="1754640"/>
                    </a:lnTo>
                    <a:lnTo>
                      <a:pt x="742315" y="1758135"/>
                    </a:lnTo>
                    <a:lnTo>
                      <a:pt x="748665" y="1760995"/>
                    </a:lnTo>
                    <a:lnTo>
                      <a:pt x="755332" y="1763537"/>
                    </a:lnTo>
                    <a:lnTo>
                      <a:pt x="761682" y="1765443"/>
                    </a:lnTo>
                    <a:lnTo>
                      <a:pt x="768350" y="1766714"/>
                    </a:lnTo>
                    <a:lnTo>
                      <a:pt x="775652" y="1767032"/>
                    </a:lnTo>
                    <a:lnTo>
                      <a:pt x="782638" y="1767032"/>
                    </a:lnTo>
                    <a:lnTo>
                      <a:pt x="789622" y="1766078"/>
                    </a:lnTo>
                    <a:lnTo>
                      <a:pt x="794385" y="1765125"/>
                    </a:lnTo>
                    <a:lnTo>
                      <a:pt x="799148" y="1763854"/>
                    </a:lnTo>
                    <a:lnTo>
                      <a:pt x="803275" y="1762266"/>
                    </a:lnTo>
                    <a:lnTo>
                      <a:pt x="807720" y="1760359"/>
                    </a:lnTo>
                    <a:lnTo>
                      <a:pt x="811848" y="1758135"/>
                    </a:lnTo>
                    <a:lnTo>
                      <a:pt x="815340" y="1756229"/>
                    </a:lnTo>
                    <a:lnTo>
                      <a:pt x="819468" y="1753687"/>
                    </a:lnTo>
                    <a:lnTo>
                      <a:pt x="822960" y="1750828"/>
                    </a:lnTo>
                    <a:lnTo>
                      <a:pt x="826135" y="1747650"/>
                    </a:lnTo>
                    <a:lnTo>
                      <a:pt x="829310" y="1744473"/>
                    </a:lnTo>
                    <a:lnTo>
                      <a:pt x="832168" y="1740978"/>
                    </a:lnTo>
                    <a:lnTo>
                      <a:pt x="835025" y="1737483"/>
                    </a:lnTo>
                    <a:lnTo>
                      <a:pt x="837565" y="1733988"/>
                    </a:lnTo>
                    <a:lnTo>
                      <a:pt x="839788" y="1730176"/>
                    </a:lnTo>
                    <a:lnTo>
                      <a:pt x="841692" y="1726045"/>
                    </a:lnTo>
                    <a:lnTo>
                      <a:pt x="843598" y="1721915"/>
                    </a:lnTo>
                    <a:lnTo>
                      <a:pt x="845820" y="1713972"/>
                    </a:lnTo>
                    <a:lnTo>
                      <a:pt x="958532" y="1366065"/>
                    </a:lnTo>
                    <a:lnTo>
                      <a:pt x="1024255" y="1505227"/>
                    </a:lnTo>
                    <a:lnTo>
                      <a:pt x="1026160" y="1510946"/>
                    </a:lnTo>
                    <a:lnTo>
                      <a:pt x="1028700" y="1516348"/>
                    </a:lnTo>
                    <a:lnTo>
                      <a:pt x="1031558" y="1521114"/>
                    </a:lnTo>
                    <a:lnTo>
                      <a:pt x="1034732" y="1525879"/>
                    </a:lnTo>
                    <a:lnTo>
                      <a:pt x="1038860" y="1530645"/>
                    </a:lnTo>
                    <a:lnTo>
                      <a:pt x="1042670" y="1534458"/>
                    </a:lnTo>
                    <a:lnTo>
                      <a:pt x="1046798" y="1537953"/>
                    </a:lnTo>
                    <a:lnTo>
                      <a:pt x="1051560" y="1541448"/>
                    </a:lnTo>
                    <a:lnTo>
                      <a:pt x="1056322" y="1544307"/>
                    </a:lnTo>
                    <a:lnTo>
                      <a:pt x="1061085" y="1547167"/>
                    </a:lnTo>
                    <a:lnTo>
                      <a:pt x="1066482" y="1549391"/>
                    </a:lnTo>
                    <a:lnTo>
                      <a:pt x="1071880" y="1551297"/>
                    </a:lnTo>
                    <a:lnTo>
                      <a:pt x="1077278" y="1552568"/>
                    </a:lnTo>
                    <a:lnTo>
                      <a:pt x="1082992" y="1553204"/>
                    </a:lnTo>
                    <a:lnTo>
                      <a:pt x="1088708" y="1554157"/>
                    </a:lnTo>
                    <a:lnTo>
                      <a:pt x="1094422" y="1554157"/>
                    </a:lnTo>
                    <a:lnTo>
                      <a:pt x="1096328" y="1554157"/>
                    </a:lnTo>
                    <a:lnTo>
                      <a:pt x="1514475" y="1552568"/>
                    </a:lnTo>
                    <a:lnTo>
                      <a:pt x="1514475" y="1698403"/>
                    </a:lnTo>
                    <a:lnTo>
                      <a:pt x="1514158" y="1714607"/>
                    </a:lnTo>
                    <a:lnTo>
                      <a:pt x="1513205" y="1730811"/>
                    </a:lnTo>
                    <a:lnTo>
                      <a:pt x="1510982" y="1746380"/>
                    </a:lnTo>
                    <a:lnTo>
                      <a:pt x="1508125" y="1762266"/>
                    </a:lnTo>
                    <a:lnTo>
                      <a:pt x="1504632" y="1777516"/>
                    </a:lnTo>
                    <a:lnTo>
                      <a:pt x="1500188" y="1792449"/>
                    </a:lnTo>
                    <a:lnTo>
                      <a:pt x="1495425" y="1807065"/>
                    </a:lnTo>
                    <a:lnTo>
                      <a:pt x="1490028" y="1821362"/>
                    </a:lnTo>
                    <a:lnTo>
                      <a:pt x="1483678" y="1835660"/>
                    </a:lnTo>
                    <a:lnTo>
                      <a:pt x="1476375" y="1849004"/>
                    </a:lnTo>
                    <a:lnTo>
                      <a:pt x="1469072" y="1862349"/>
                    </a:lnTo>
                    <a:lnTo>
                      <a:pt x="1460818" y="1875058"/>
                    </a:lnTo>
                    <a:lnTo>
                      <a:pt x="1451928" y="1887767"/>
                    </a:lnTo>
                    <a:lnTo>
                      <a:pt x="1442720" y="1899522"/>
                    </a:lnTo>
                    <a:lnTo>
                      <a:pt x="1432560" y="1910643"/>
                    </a:lnTo>
                    <a:lnTo>
                      <a:pt x="1422400" y="1921763"/>
                    </a:lnTo>
                    <a:lnTo>
                      <a:pt x="1411288" y="1932248"/>
                    </a:lnTo>
                    <a:lnTo>
                      <a:pt x="1399858" y="1942097"/>
                    </a:lnTo>
                    <a:lnTo>
                      <a:pt x="1387792" y="1951629"/>
                    </a:lnTo>
                    <a:lnTo>
                      <a:pt x="1375728" y="1960207"/>
                    </a:lnTo>
                    <a:lnTo>
                      <a:pt x="1362710" y="1968468"/>
                    </a:lnTo>
                    <a:lnTo>
                      <a:pt x="1349692" y="1976411"/>
                    </a:lnTo>
                    <a:lnTo>
                      <a:pt x="1335722" y="1983084"/>
                    </a:lnTo>
                    <a:lnTo>
                      <a:pt x="1321752" y="1989438"/>
                    </a:lnTo>
                    <a:lnTo>
                      <a:pt x="1307782" y="1995157"/>
                    </a:lnTo>
                    <a:lnTo>
                      <a:pt x="1293178" y="2000241"/>
                    </a:lnTo>
                    <a:lnTo>
                      <a:pt x="1277938" y="2004371"/>
                    </a:lnTo>
                    <a:lnTo>
                      <a:pt x="1262698" y="2008184"/>
                    </a:lnTo>
                    <a:lnTo>
                      <a:pt x="1247140" y="2010726"/>
                    </a:lnTo>
                    <a:lnTo>
                      <a:pt x="1231582" y="2012632"/>
                    </a:lnTo>
                    <a:lnTo>
                      <a:pt x="1215390" y="2014220"/>
                    </a:lnTo>
                    <a:lnTo>
                      <a:pt x="1198880" y="2014538"/>
                    </a:lnTo>
                    <a:lnTo>
                      <a:pt x="1155700" y="2014538"/>
                    </a:lnTo>
                    <a:lnTo>
                      <a:pt x="359092" y="2014538"/>
                    </a:lnTo>
                    <a:lnTo>
                      <a:pt x="315595" y="2014538"/>
                    </a:lnTo>
                    <a:lnTo>
                      <a:pt x="299720" y="2014220"/>
                    </a:lnTo>
                    <a:lnTo>
                      <a:pt x="283528" y="2012632"/>
                    </a:lnTo>
                    <a:lnTo>
                      <a:pt x="267652" y="2010726"/>
                    </a:lnTo>
                    <a:lnTo>
                      <a:pt x="251778" y="2008184"/>
                    </a:lnTo>
                    <a:lnTo>
                      <a:pt x="236855" y="2004371"/>
                    </a:lnTo>
                    <a:lnTo>
                      <a:pt x="221932" y="2000241"/>
                    </a:lnTo>
                    <a:lnTo>
                      <a:pt x="207010" y="1995157"/>
                    </a:lnTo>
                    <a:lnTo>
                      <a:pt x="192722" y="1989438"/>
                    </a:lnTo>
                    <a:lnTo>
                      <a:pt x="179070" y="1983084"/>
                    </a:lnTo>
                    <a:lnTo>
                      <a:pt x="165418" y="1976411"/>
                    </a:lnTo>
                    <a:lnTo>
                      <a:pt x="151765" y="1968468"/>
                    </a:lnTo>
                    <a:lnTo>
                      <a:pt x="139382" y="1960207"/>
                    </a:lnTo>
                    <a:lnTo>
                      <a:pt x="127000" y="1951629"/>
                    </a:lnTo>
                    <a:lnTo>
                      <a:pt x="114935" y="1942097"/>
                    </a:lnTo>
                    <a:lnTo>
                      <a:pt x="103505" y="1932248"/>
                    </a:lnTo>
                    <a:lnTo>
                      <a:pt x="92392" y="1921763"/>
                    </a:lnTo>
                    <a:lnTo>
                      <a:pt x="81915" y="1910643"/>
                    </a:lnTo>
                    <a:lnTo>
                      <a:pt x="72072" y="1899522"/>
                    </a:lnTo>
                    <a:lnTo>
                      <a:pt x="62865" y="1887767"/>
                    </a:lnTo>
                    <a:lnTo>
                      <a:pt x="53975" y="1875058"/>
                    </a:lnTo>
                    <a:lnTo>
                      <a:pt x="45720" y="1862349"/>
                    </a:lnTo>
                    <a:lnTo>
                      <a:pt x="38100" y="1849004"/>
                    </a:lnTo>
                    <a:lnTo>
                      <a:pt x="31115" y="1835660"/>
                    </a:lnTo>
                    <a:lnTo>
                      <a:pt x="24765" y="1821362"/>
                    </a:lnTo>
                    <a:lnTo>
                      <a:pt x="19368" y="1807065"/>
                    </a:lnTo>
                    <a:lnTo>
                      <a:pt x="14288" y="1792449"/>
                    </a:lnTo>
                    <a:lnTo>
                      <a:pt x="10160" y="1777516"/>
                    </a:lnTo>
                    <a:lnTo>
                      <a:pt x="6668" y="1762266"/>
                    </a:lnTo>
                    <a:lnTo>
                      <a:pt x="3810" y="1746380"/>
                    </a:lnTo>
                    <a:lnTo>
                      <a:pt x="1588" y="1730811"/>
                    </a:lnTo>
                    <a:lnTo>
                      <a:pt x="318" y="1714607"/>
                    </a:lnTo>
                    <a:lnTo>
                      <a:pt x="0" y="1698403"/>
                    </a:lnTo>
                    <a:lnTo>
                      <a:pt x="0" y="1556063"/>
                    </a:lnTo>
                    <a:lnTo>
                      <a:pt x="126048" y="1556063"/>
                    </a:lnTo>
                    <a:lnTo>
                      <a:pt x="360680" y="1557970"/>
                    </a:lnTo>
                    <a:lnTo>
                      <a:pt x="367030" y="1558605"/>
                    </a:lnTo>
                    <a:lnTo>
                      <a:pt x="373698" y="1558287"/>
                    </a:lnTo>
                    <a:lnTo>
                      <a:pt x="380048" y="1557652"/>
                    </a:lnTo>
                    <a:lnTo>
                      <a:pt x="386715" y="1556381"/>
                    </a:lnTo>
                    <a:lnTo>
                      <a:pt x="392748" y="1554792"/>
                    </a:lnTo>
                    <a:lnTo>
                      <a:pt x="398780" y="1552250"/>
                    </a:lnTo>
                    <a:lnTo>
                      <a:pt x="404495" y="1549391"/>
                    </a:lnTo>
                    <a:lnTo>
                      <a:pt x="410210" y="1546214"/>
                    </a:lnTo>
                    <a:lnTo>
                      <a:pt x="411162" y="1544625"/>
                    </a:lnTo>
                    <a:lnTo>
                      <a:pt x="414338" y="1542719"/>
                    </a:lnTo>
                    <a:lnTo>
                      <a:pt x="418782" y="1538588"/>
                    </a:lnTo>
                    <a:lnTo>
                      <a:pt x="422592" y="1534776"/>
                    </a:lnTo>
                    <a:lnTo>
                      <a:pt x="426085" y="1530645"/>
                    </a:lnTo>
                    <a:lnTo>
                      <a:pt x="429578" y="1526197"/>
                    </a:lnTo>
                    <a:lnTo>
                      <a:pt x="432435" y="1521114"/>
                    </a:lnTo>
                    <a:lnTo>
                      <a:pt x="434975" y="1516348"/>
                    </a:lnTo>
                    <a:lnTo>
                      <a:pt x="437198" y="1511264"/>
                    </a:lnTo>
                    <a:lnTo>
                      <a:pt x="438468" y="1505545"/>
                    </a:lnTo>
                    <a:lnTo>
                      <a:pt x="599122" y="1111250"/>
                    </a:lnTo>
                    <a:close/>
                    <a:moveTo>
                      <a:pt x="258128" y="252413"/>
                    </a:moveTo>
                    <a:lnTo>
                      <a:pt x="255905" y="266383"/>
                    </a:lnTo>
                    <a:lnTo>
                      <a:pt x="254000" y="280670"/>
                    </a:lnTo>
                    <a:lnTo>
                      <a:pt x="253048" y="295275"/>
                    </a:lnTo>
                    <a:lnTo>
                      <a:pt x="252730" y="309880"/>
                    </a:lnTo>
                    <a:lnTo>
                      <a:pt x="253048" y="326390"/>
                    </a:lnTo>
                    <a:lnTo>
                      <a:pt x="254000" y="342265"/>
                    </a:lnTo>
                    <a:lnTo>
                      <a:pt x="256222" y="358140"/>
                    </a:lnTo>
                    <a:lnTo>
                      <a:pt x="259080" y="373698"/>
                    </a:lnTo>
                    <a:lnTo>
                      <a:pt x="262572" y="388620"/>
                    </a:lnTo>
                    <a:lnTo>
                      <a:pt x="267018" y="403543"/>
                    </a:lnTo>
                    <a:lnTo>
                      <a:pt x="271462" y="418465"/>
                    </a:lnTo>
                    <a:lnTo>
                      <a:pt x="277178" y="432753"/>
                    </a:lnTo>
                    <a:lnTo>
                      <a:pt x="283528" y="446723"/>
                    </a:lnTo>
                    <a:lnTo>
                      <a:pt x="290830" y="460375"/>
                    </a:lnTo>
                    <a:lnTo>
                      <a:pt x="298132" y="473393"/>
                    </a:lnTo>
                    <a:lnTo>
                      <a:pt x="306388" y="486410"/>
                    </a:lnTo>
                    <a:lnTo>
                      <a:pt x="315278" y="498793"/>
                    </a:lnTo>
                    <a:lnTo>
                      <a:pt x="324485" y="510540"/>
                    </a:lnTo>
                    <a:lnTo>
                      <a:pt x="334645" y="522288"/>
                    </a:lnTo>
                    <a:lnTo>
                      <a:pt x="344805" y="533083"/>
                    </a:lnTo>
                    <a:lnTo>
                      <a:pt x="355918" y="543560"/>
                    </a:lnTo>
                    <a:lnTo>
                      <a:pt x="367348" y="553085"/>
                    </a:lnTo>
                    <a:lnTo>
                      <a:pt x="379095" y="562928"/>
                    </a:lnTo>
                    <a:lnTo>
                      <a:pt x="391478" y="571500"/>
                    </a:lnTo>
                    <a:lnTo>
                      <a:pt x="404495" y="579438"/>
                    </a:lnTo>
                    <a:lnTo>
                      <a:pt x="417512" y="587375"/>
                    </a:lnTo>
                    <a:lnTo>
                      <a:pt x="431165" y="594043"/>
                    </a:lnTo>
                    <a:lnTo>
                      <a:pt x="445452" y="600710"/>
                    </a:lnTo>
                    <a:lnTo>
                      <a:pt x="459740" y="606425"/>
                    </a:lnTo>
                    <a:lnTo>
                      <a:pt x="474345" y="611188"/>
                    </a:lnTo>
                    <a:lnTo>
                      <a:pt x="489268" y="615633"/>
                    </a:lnTo>
                    <a:lnTo>
                      <a:pt x="504508" y="619125"/>
                    </a:lnTo>
                    <a:lnTo>
                      <a:pt x="520065" y="621983"/>
                    </a:lnTo>
                    <a:lnTo>
                      <a:pt x="535940" y="623888"/>
                    </a:lnTo>
                    <a:lnTo>
                      <a:pt x="551815" y="625158"/>
                    </a:lnTo>
                    <a:lnTo>
                      <a:pt x="568008" y="625475"/>
                    </a:lnTo>
                    <a:lnTo>
                      <a:pt x="946785" y="625475"/>
                    </a:lnTo>
                    <a:lnTo>
                      <a:pt x="962978" y="625158"/>
                    </a:lnTo>
                    <a:lnTo>
                      <a:pt x="978852" y="623888"/>
                    </a:lnTo>
                    <a:lnTo>
                      <a:pt x="994410" y="621983"/>
                    </a:lnTo>
                    <a:lnTo>
                      <a:pt x="1010285" y="619125"/>
                    </a:lnTo>
                    <a:lnTo>
                      <a:pt x="1025525" y="615633"/>
                    </a:lnTo>
                    <a:lnTo>
                      <a:pt x="1040448" y="611188"/>
                    </a:lnTo>
                    <a:lnTo>
                      <a:pt x="1055052" y="606425"/>
                    </a:lnTo>
                    <a:lnTo>
                      <a:pt x="1069340" y="600710"/>
                    </a:lnTo>
                    <a:lnTo>
                      <a:pt x="1083628" y="594043"/>
                    </a:lnTo>
                    <a:lnTo>
                      <a:pt x="1097280" y="587375"/>
                    </a:lnTo>
                    <a:lnTo>
                      <a:pt x="1110298" y="579438"/>
                    </a:lnTo>
                    <a:lnTo>
                      <a:pt x="1122998" y="571500"/>
                    </a:lnTo>
                    <a:lnTo>
                      <a:pt x="1135698" y="562928"/>
                    </a:lnTo>
                    <a:lnTo>
                      <a:pt x="1147445" y="553085"/>
                    </a:lnTo>
                    <a:lnTo>
                      <a:pt x="1158875" y="543560"/>
                    </a:lnTo>
                    <a:lnTo>
                      <a:pt x="1169670" y="533083"/>
                    </a:lnTo>
                    <a:lnTo>
                      <a:pt x="1180148" y="522288"/>
                    </a:lnTo>
                    <a:lnTo>
                      <a:pt x="1189990" y="510540"/>
                    </a:lnTo>
                    <a:lnTo>
                      <a:pt x="1199515" y="498793"/>
                    </a:lnTo>
                    <a:lnTo>
                      <a:pt x="1208405" y="486410"/>
                    </a:lnTo>
                    <a:lnTo>
                      <a:pt x="1216342" y="473393"/>
                    </a:lnTo>
                    <a:lnTo>
                      <a:pt x="1223962" y="460375"/>
                    </a:lnTo>
                    <a:lnTo>
                      <a:pt x="1230948" y="446723"/>
                    </a:lnTo>
                    <a:lnTo>
                      <a:pt x="1237615" y="432753"/>
                    </a:lnTo>
                    <a:lnTo>
                      <a:pt x="1243330" y="418465"/>
                    </a:lnTo>
                    <a:lnTo>
                      <a:pt x="1248092" y="403543"/>
                    </a:lnTo>
                    <a:lnTo>
                      <a:pt x="1252220" y="388620"/>
                    </a:lnTo>
                    <a:lnTo>
                      <a:pt x="1255712" y="373698"/>
                    </a:lnTo>
                    <a:lnTo>
                      <a:pt x="1258570" y="358140"/>
                    </a:lnTo>
                    <a:lnTo>
                      <a:pt x="1260792" y="342265"/>
                    </a:lnTo>
                    <a:lnTo>
                      <a:pt x="1261745" y="326390"/>
                    </a:lnTo>
                    <a:lnTo>
                      <a:pt x="1262062" y="309880"/>
                    </a:lnTo>
                    <a:lnTo>
                      <a:pt x="1261745" y="295275"/>
                    </a:lnTo>
                    <a:lnTo>
                      <a:pt x="1260792" y="280670"/>
                    </a:lnTo>
                    <a:lnTo>
                      <a:pt x="1258888" y="266383"/>
                    </a:lnTo>
                    <a:lnTo>
                      <a:pt x="1256665" y="252413"/>
                    </a:lnTo>
                    <a:lnTo>
                      <a:pt x="1270318" y="255270"/>
                    </a:lnTo>
                    <a:lnTo>
                      <a:pt x="1283652" y="258763"/>
                    </a:lnTo>
                    <a:lnTo>
                      <a:pt x="1296988" y="262573"/>
                    </a:lnTo>
                    <a:lnTo>
                      <a:pt x="1309688" y="267335"/>
                    </a:lnTo>
                    <a:lnTo>
                      <a:pt x="1322705" y="272098"/>
                    </a:lnTo>
                    <a:lnTo>
                      <a:pt x="1335088" y="277813"/>
                    </a:lnTo>
                    <a:lnTo>
                      <a:pt x="1347152" y="283845"/>
                    </a:lnTo>
                    <a:lnTo>
                      <a:pt x="1358900" y="290513"/>
                    </a:lnTo>
                    <a:lnTo>
                      <a:pt x="1370330" y="297498"/>
                    </a:lnTo>
                    <a:lnTo>
                      <a:pt x="1381442" y="305435"/>
                    </a:lnTo>
                    <a:lnTo>
                      <a:pt x="1392555" y="313055"/>
                    </a:lnTo>
                    <a:lnTo>
                      <a:pt x="1402715" y="321628"/>
                    </a:lnTo>
                    <a:lnTo>
                      <a:pt x="1412875" y="330518"/>
                    </a:lnTo>
                    <a:lnTo>
                      <a:pt x="1422718" y="340043"/>
                    </a:lnTo>
                    <a:lnTo>
                      <a:pt x="1431925" y="349568"/>
                    </a:lnTo>
                    <a:lnTo>
                      <a:pt x="1440815" y="359410"/>
                    </a:lnTo>
                    <a:lnTo>
                      <a:pt x="1449070" y="370205"/>
                    </a:lnTo>
                    <a:lnTo>
                      <a:pt x="1457325" y="381000"/>
                    </a:lnTo>
                    <a:lnTo>
                      <a:pt x="1464628" y="391795"/>
                    </a:lnTo>
                    <a:lnTo>
                      <a:pt x="1471930" y="403543"/>
                    </a:lnTo>
                    <a:lnTo>
                      <a:pt x="1478280" y="415290"/>
                    </a:lnTo>
                    <a:lnTo>
                      <a:pt x="1484312" y="427355"/>
                    </a:lnTo>
                    <a:lnTo>
                      <a:pt x="1490028" y="440055"/>
                    </a:lnTo>
                    <a:lnTo>
                      <a:pt x="1495108" y="452438"/>
                    </a:lnTo>
                    <a:lnTo>
                      <a:pt x="1499552" y="465455"/>
                    </a:lnTo>
                    <a:lnTo>
                      <a:pt x="1503680" y="478790"/>
                    </a:lnTo>
                    <a:lnTo>
                      <a:pt x="1506855" y="492443"/>
                    </a:lnTo>
                    <a:lnTo>
                      <a:pt x="1509712" y="505778"/>
                    </a:lnTo>
                    <a:lnTo>
                      <a:pt x="1511618" y="519748"/>
                    </a:lnTo>
                    <a:lnTo>
                      <a:pt x="1513522" y="534035"/>
                    </a:lnTo>
                    <a:lnTo>
                      <a:pt x="1514158" y="548323"/>
                    </a:lnTo>
                    <a:lnTo>
                      <a:pt x="1514475" y="562610"/>
                    </a:lnTo>
                    <a:lnTo>
                      <a:pt x="1514475" y="947420"/>
                    </a:lnTo>
                    <a:lnTo>
                      <a:pt x="1514475" y="1415733"/>
                    </a:lnTo>
                    <a:lnTo>
                      <a:pt x="1136015" y="1417638"/>
                    </a:lnTo>
                    <a:lnTo>
                      <a:pt x="1019492" y="1162051"/>
                    </a:lnTo>
                    <a:lnTo>
                      <a:pt x="1011872" y="1145541"/>
                    </a:lnTo>
                    <a:lnTo>
                      <a:pt x="1007745" y="1136968"/>
                    </a:lnTo>
                    <a:lnTo>
                      <a:pt x="1002665" y="1129031"/>
                    </a:lnTo>
                    <a:lnTo>
                      <a:pt x="1000125" y="1125221"/>
                    </a:lnTo>
                    <a:lnTo>
                      <a:pt x="997268" y="1121728"/>
                    </a:lnTo>
                    <a:lnTo>
                      <a:pt x="994092" y="1118236"/>
                    </a:lnTo>
                    <a:lnTo>
                      <a:pt x="990918" y="1115061"/>
                    </a:lnTo>
                    <a:lnTo>
                      <a:pt x="987425" y="1111568"/>
                    </a:lnTo>
                    <a:lnTo>
                      <a:pt x="983615" y="1109345"/>
                    </a:lnTo>
                    <a:lnTo>
                      <a:pt x="979170" y="1106805"/>
                    </a:lnTo>
                    <a:lnTo>
                      <a:pt x="975042" y="1104583"/>
                    </a:lnTo>
                    <a:lnTo>
                      <a:pt x="967740" y="1102043"/>
                    </a:lnTo>
                    <a:lnTo>
                      <a:pt x="961072" y="1100773"/>
                    </a:lnTo>
                    <a:lnTo>
                      <a:pt x="954088" y="1099503"/>
                    </a:lnTo>
                    <a:lnTo>
                      <a:pt x="947102" y="1099185"/>
                    </a:lnTo>
                    <a:lnTo>
                      <a:pt x="940435" y="1099503"/>
                    </a:lnTo>
                    <a:lnTo>
                      <a:pt x="933768" y="1100773"/>
                    </a:lnTo>
                    <a:lnTo>
                      <a:pt x="926782" y="1102360"/>
                    </a:lnTo>
                    <a:lnTo>
                      <a:pt x="920432" y="1104583"/>
                    </a:lnTo>
                    <a:lnTo>
                      <a:pt x="914400" y="1107440"/>
                    </a:lnTo>
                    <a:lnTo>
                      <a:pt x="908368" y="1110933"/>
                    </a:lnTo>
                    <a:lnTo>
                      <a:pt x="902970" y="1115378"/>
                    </a:lnTo>
                    <a:lnTo>
                      <a:pt x="897890" y="1119506"/>
                    </a:lnTo>
                    <a:lnTo>
                      <a:pt x="893128" y="1124903"/>
                    </a:lnTo>
                    <a:lnTo>
                      <a:pt x="889000" y="1130618"/>
                    </a:lnTo>
                    <a:lnTo>
                      <a:pt x="885190" y="1136651"/>
                    </a:lnTo>
                    <a:lnTo>
                      <a:pt x="882332" y="1143001"/>
                    </a:lnTo>
                    <a:lnTo>
                      <a:pt x="796925" y="1405891"/>
                    </a:lnTo>
                    <a:lnTo>
                      <a:pt x="695325" y="844868"/>
                    </a:lnTo>
                    <a:lnTo>
                      <a:pt x="693738" y="837883"/>
                    </a:lnTo>
                    <a:lnTo>
                      <a:pt x="691515" y="830898"/>
                    </a:lnTo>
                    <a:lnTo>
                      <a:pt x="688658" y="824548"/>
                    </a:lnTo>
                    <a:lnTo>
                      <a:pt x="685165" y="818515"/>
                    </a:lnTo>
                    <a:lnTo>
                      <a:pt x="680720" y="813118"/>
                    </a:lnTo>
                    <a:lnTo>
                      <a:pt x="676592" y="808038"/>
                    </a:lnTo>
                    <a:lnTo>
                      <a:pt x="671512" y="803275"/>
                    </a:lnTo>
                    <a:lnTo>
                      <a:pt x="665798" y="799465"/>
                    </a:lnTo>
                    <a:lnTo>
                      <a:pt x="660082" y="795338"/>
                    </a:lnTo>
                    <a:lnTo>
                      <a:pt x="654050" y="792480"/>
                    </a:lnTo>
                    <a:lnTo>
                      <a:pt x="647700" y="789940"/>
                    </a:lnTo>
                    <a:lnTo>
                      <a:pt x="641032" y="788353"/>
                    </a:lnTo>
                    <a:lnTo>
                      <a:pt x="634048" y="786765"/>
                    </a:lnTo>
                    <a:lnTo>
                      <a:pt x="627380" y="786448"/>
                    </a:lnTo>
                    <a:lnTo>
                      <a:pt x="619760" y="786448"/>
                    </a:lnTo>
                    <a:lnTo>
                      <a:pt x="612775" y="787718"/>
                    </a:lnTo>
                    <a:lnTo>
                      <a:pt x="607695" y="788670"/>
                    </a:lnTo>
                    <a:lnTo>
                      <a:pt x="602615" y="789940"/>
                    </a:lnTo>
                    <a:lnTo>
                      <a:pt x="598170" y="791845"/>
                    </a:lnTo>
                    <a:lnTo>
                      <a:pt x="593725" y="794068"/>
                    </a:lnTo>
                    <a:lnTo>
                      <a:pt x="589598" y="796608"/>
                    </a:lnTo>
                    <a:lnTo>
                      <a:pt x="585470" y="798830"/>
                    </a:lnTo>
                    <a:lnTo>
                      <a:pt x="581342" y="801688"/>
                    </a:lnTo>
                    <a:lnTo>
                      <a:pt x="577850" y="805180"/>
                    </a:lnTo>
                    <a:lnTo>
                      <a:pt x="574358" y="808673"/>
                    </a:lnTo>
                    <a:lnTo>
                      <a:pt x="571182" y="812165"/>
                    </a:lnTo>
                    <a:lnTo>
                      <a:pt x="568325" y="815658"/>
                    </a:lnTo>
                    <a:lnTo>
                      <a:pt x="565468" y="819785"/>
                    </a:lnTo>
                    <a:lnTo>
                      <a:pt x="563245" y="823913"/>
                    </a:lnTo>
                    <a:lnTo>
                      <a:pt x="561022" y="828040"/>
                    </a:lnTo>
                    <a:lnTo>
                      <a:pt x="559118" y="832803"/>
                    </a:lnTo>
                    <a:lnTo>
                      <a:pt x="557530" y="837565"/>
                    </a:lnTo>
                    <a:lnTo>
                      <a:pt x="321945" y="1417638"/>
                    </a:lnTo>
                    <a:lnTo>
                      <a:pt x="0" y="1415733"/>
                    </a:lnTo>
                    <a:lnTo>
                      <a:pt x="0" y="947420"/>
                    </a:lnTo>
                    <a:lnTo>
                      <a:pt x="0" y="562610"/>
                    </a:lnTo>
                    <a:lnTo>
                      <a:pt x="318" y="548323"/>
                    </a:lnTo>
                    <a:lnTo>
                      <a:pt x="1270" y="534035"/>
                    </a:lnTo>
                    <a:lnTo>
                      <a:pt x="2858" y="519748"/>
                    </a:lnTo>
                    <a:lnTo>
                      <a:pt x="5080" y="505778"/>
                    </a:lnTo>
                    <a:lnTo>
                      <a:pt x="7938" y="492443"/>
                    </a:lnTo>
                    <a:lnTo>
                      <a:pt x="11112" y="478790"/>
                    </a:lnTo>
                    <a:lnTo>
                      <a:pt x="14922" y="465455"/>
                    </a:lnTo>
                    <a:lnTo>
                      <a:pt x="19685" y="452438"/>
                    </a:lnTo>
                    <a:lnTo>
                      <a:pt x="24765" y="440055"/>
                    </a:lnTo>
                    <a:lnTo>
                      <a:pt x="30480" y="427355"/>
                    </a:lnTo>
                    <a:lnTo>
                      <a:pt x="36512" y="415290"/>
                    </a:lnTo>
                    <a:lnTo>
                      <a:pt x="42862" y="403543"/>
                    </a:lnTo>
                    <a:lnTo>
                      <a:pt x="49848" y="391795"/>
                    </a:lnTo>
                    <a:lnTo>
                      <a:pt x="57468" y="381000"/>
                    </a:lnTo>
                    <a:lnTo>
                      <a:pt x="65722" y="370205"/>
                    </a:lnTo>
                    <a:lnTo>
                      <a:pt x="73978" y="359410"/>
                    </a:lnTo>
                    <a:lnTo>
                      <a:pt x="82868" y="349568"/>
                    </a:lnTo>
                    <a:lnTo>
                      <a:pt x="92075" y="340043"/>
                    </a:lnTo>
                    <a:lnTo>
                      <a:pt x="101918" y="330518"/>
                    </a:lnTo>
                    <a:lnTo>
                      <a:pt x="112078" y="321628"/>
                    </a:lnTo>
                    <a:lnTo>
                      <a:pt x="122238" y="313055"/>
                    </a:lnTo>
                    <a:lnTo>
                      <a:pt x="133350" y="305435"/>
                    </a:lnTo>
                    <a:lnTo>
                      <a:pt x="144462" y="297498"/>
                    </a:lnTo>
                    <a:lnTo>
                      <a:pt x="155892" y="290513"/>
                    </a:lnTo>
                    <a:lnTo>
                      <a:pt x="167640" y="283845"/>
                    </a:lnTo>
                    <a:lnTo>
                      <a:pt x="179705" y="277813"/>
                    </a:lnTo>
                    <a:lnTo>
                      <a:pt x="192088" y="272098"/>
                    </a:lnTo>
                    <a:lnTo>
                      <a:pt x="204788" y="267335"/>
                    </a:lnTo>
                    <a:lnTo>
                      <a:pt x="217805" y="262573"/>
                    </a:lnTo>
                    <a:lnTo>
                      <a:pt x="230822" y="258763"/>
                    </a:lnTo>
                    <a:lnTo>
                      <a:pt x="244475" y="255270"/>
                    </a:lnTo>
                    <a:lnTo>
                      <a:pt x="258128" y="252413"/>
                    </a:lnTo>
                    <a:close/>
                    <a:moveTo>
                      <a:pt x="631825" y="0"/>
                    </a:moveTo>
                    <a:lnTo>
                      <a:pt x="883920" y="0"/>
                    </a:lnTo>
                    <a:lnTo>
                      <a:pt x="897255" y="317"/>
                    </a:lnTo>
                    <a:lnTo>
                      <a:pt x="909955" y="1586"/>
                    </a:lnTo>
                    <a:lnTo>
                      <a:pt x="922655" y="2855"/>
                    </a:lnTo>
                    <a:lnTo>
                      <a:pt x="935037" y="5394"/>
                    </a:lnTo>
                    <a:lnTo>
                      <a:pt x="947102" y="8250"/>
                    </a:lnTo>
                    <a:lnTo>
                      <a:pt x="959167" y="11423"/>
                    </a:lnTo>
                    <a:lnTo>
                      <a:pt x="970915" y="15230"/>
                    </a:lnTo>
                    <a:lnTo>
                      <a:pt x="982345" y="19990"/>
                    </a:lnTo>
                    <a:lnTo>
                      <a:pt x="993775" y="25066"/>
                    </a:lnTo>
                    <a:lnTo>
                      <a:pt x="1004570" y="30778"/>
                    </a:lnTo>
                    <a:lnTo>
                      <a:pt x="1015047" y="36807"/>
                    </a:lnTo>
                    <a:lnTo>
                      <a:pt x="1025525" y="43153"/>
                    </a:lnTo>
                    <a:lnTo>
                      <a:pt x="1035050" y="50133"/>
                    </a:lnTo>
                    <a:lnTo>
                      <a:pt x="1044575" y="57748"/>
                    </a:lnTo>
                    <a:lnTo>
                      <a:pt x="1054100" y="65998"/>
                    </a:lnTo>
                    <a:lnTo>
                      <a:pt x="1062672" y="74248"/>
                    </a:lnTo>
                    <a:lnTo>
                      <a:pt x="1070927" y="83132"/>
                    </a:lnTo>
                    <a:lnTo>
                      <a:pt x="1078865" y="92017"/>
                    </a:lnTo>
                    <a:lnTo>
                      <a:pt x="1086485" y="101536"/>
                    </a:lnTo>
                    <a:lnTo>
                      <a:pt x="1093470" y="111372"/>
                    </a:lnTo>
                    <a:lnTo>
                      <a:pt x="1099820" y="121843"/>
                    </a:lnTo>
                    <a:lnTo>
                      <a:pt x="1105852" y="132314"/>
                    </a:lnTo>
                    <a:lnTo>
                      <a:pt x="1111568" y="143102"/>
                    </a:lnTo>
                    <a:lnTo>
                      <a:pt x="1116648" y="154208"/>
                    </a:lnTo>
                    <a:lnTo>
                      <a:pt x="1121410" y="165948"/>
                    </a:lnTo>
                    <a:lnTo>
                      <a:pt x="1125220" y="177688"/>
                    </a:lnTo>
                    <a:lnTo>
                      <a:pt x="1128712" y="189428"/>
                    </a:lnTo>
                    <a:lnTo>
                      <a:pt x="1131252" y="201803"/>
                    </a:lnTo>
                    <a:lnTo>
                      <a:pt x="1133792" y="213860"/>
                    </a:lnTo>
                    <a:lnTo>
                      <a:pt x="1135062" y="226870"/>
                    </a:lnTo>
                    <a:lnTo>
                      <a:pt x="1136332" y="239562"/>
                    </a:lnTo>
                    <a:lnTo>
                      <a:pt x="1136650" y="252571"/>
                    </a:lnTo>
                    <a:lnTo>
                      <a:pt x="1136332" y="265580"/>
                    </a:lnTo>
                    <a:lnTo>
                      <a:pt x="1135062" y="278272"/>
                    </a:lnTo>
                    <a:lnTo>
                      <a:pt x="1133792" y="290964"/>
                    </a:lnTo>
                    <a:lnTo>
                      <a:pt x="1131252" y="303339"/>
                    </a:lnTo>
                    <a:lnTo>
                      <a:pt x="1128712" y="315396"/>
                    </a:lnTo>
                    <a:lnTo>
                      <a:pt x="1125220" y="327454"/>
                    </a:lnTo>
                    <a:lnTo>
                      <a:pt x="1121410" y="339194"/>
                    </a:lnTo>
                    <a:lnTo>
                      <a:pt x="1116648" y="350617"/>
                    </a:lnTo>
                    <a:lnTo>
                      <a:pt x="1111568" y="361722"/>
                    </a:lnTo>
                    <a:lnTo>
                      <a:pt x="1105852" y="372828"/>
                    </a:lnTo>
                    <a:lnTo>
                      <a:pt x="1099820" y="383299"/>
                    </a:lnTo>
                    <a:lnTo>
                      <a:pt x="1093470" y="393452"/>
                    </a:lnTo>
                    <a:lnTo>
                      <a:pt x="1086485" y="403289"/>
                    </a:lnTo>
                    <a:lnTo>
                      <a:pt x="1078865" y="412808"/>
                    </a:lnTo>
                    <a:lnTo>
                      <a:pt x="1070927" y="422327"/>
                    </a:lnTo>
                    <a:lnTo>
                      <a:pt x="1062672" y="430894"/>
                    </a:lnTo>
                    <a:lnTo>
                      <a:pt x="1054100" y="439144"/>
                    </a:lnTo>
                    <a:lnTo>
                      <a:pt x="1044575" y="447076"/>
                    </a:lnTo>
                    <a:lnTo>
                      <a:pt x="1035050" y="454691"/>
                    </a:lnTo>
                    <a:lnTo>
                      <a:pt x="1025525" y="461672"/>
                    </a:lnTo>
                    <a:lnTo>
                      <a:pt x="1015047" y="468018"/>
                    </a:lnTo>
                    <a:lnTo>
                      <a:pt x="1004570" y="474047"/>
                    </a:lnTo>
                    <a:lnTo>
                      <a:pt x="993775" y="479758"/>
                    </a:lnTo>
                    <a:lnTo>
                      <a:pt x="982345" y="484835"/>
                    </a:lnTo>
                    <a:lnTo>
                      <a:pt x="970915" y="489594"/>
                    </a:lnTo>
                    <a:lnTo>
                      <a:pt x="959167" y="493402"/>
                    </a:lnTo>
                    <a:lnTo>
                      <a:pt x="947102" y="496892"/>
                    </a:lnTo>
                    <a:lnTo>
                      <a:pt x="935037" y="499748"/>
                    </a:lnTo>
                    <a:lnTo>
                      <a:pt x="922655" y="501969"/>
                    </a:lnTo>
                    <a:lnTo>
                      <a:pt x="909955" y="503238"/>
                    </a:lnTo>
                    <a:lnTo>
                      <a:pt x="897255" y="504507"/>
                    </a:lnTo>
                    <a:lnTo>
                      <a:pt x="883920" y="504825"/>
                    </a:lnTo>
                    <a:lnTo>
                      <a:pt x="631825" y="504825"/>
                    </a:lnTo>
                    <a:lnTo>
                      <a:pt x="618807" y="504507"/>
                    </a:lnTo>
                    <a:lnTo>
                      <a:pt x="605790" y="503238"/>
                    </a:lnTo>
                    <a:lnTo>
                      <a:pt x="593407" y="501969"/>
                    </a:lnTo>
                    <a:lnTo>
                      <a:pt x="581025" y="499748"/>
                    </a:lnTo>
                    <a:lnTo>
                      <a:pt x="568960" y="496892"/>
                    </a:lnTo>
                    <a:lnTo>
                      <a:pt x="556895" y="493402"/>
                    </a:lnTo>
                    <a:lnTo>
                      <a:pt x="545147" y="489594"/>
                    </a:lnTo>
                    <a:lnTo>
                      <a:pt x="533717" y="484835"/>
                    </a:lnTo>
                    <a:lnTo>
                      <a:pt x="522287" y="479758"/>
                    </a:lnTo>
                    <a:lnTo>
                      <a:pt x="511492" y="474047"/>
                    </a:lnTo>
                    <a:lnTo>
                      <a:pt x="500697" y="468018"/>
                    </a:lnTo>
                    <a:lnTo>
                      <a:pt x="490537" y="461672"/>
                    </a:lnTo>
                    <a:lnTo>
                      <a:pt x="481012" y="454691"/>
                    </a:lnTo>
                    <a:lnTo>
                      <a:pt x="471170" y="447076"/>
                    </a:lnTo>
                    <a:lnTo>
                      <a:pt x="461962" y="439144"/>
                    </a:lnTo>
                    <a:lnTo>
                      <a:pt x="453072" y="430894"/>
                    </a:lnTo>
                    <a:lnTo>
                      <a:pt x="444817" y="422327"/>
                    </a:lnTo>
                    <a:lnTo>
                      <a:pt x="437197" y="412808"/>
                    </a:lnTo>
                    <a:lnTo>
                      <a:pt x="429577" y="403289"/>
                    </a:lnTo>
                    <a:lnTo>
                      <a:pt x="422592" y="393452"/>
                    </a:lnTo>
                    <a:lnTo>
                      <a:pt x="415607" y="383299"/>
                    </a:lnTo>
                    <a:lnTo>
                      <a:pt x="409575" y="372828"/>
                    </a:lnTo>
                    <a:lnTo>
                      <a:pt x="404177" y="361722"/>
                    </a:lnTo>
                    <a:lnTo>
                      <a:pt x="399415" y="350617"/>
                    </a:lnTo>
                    <a:lnTo>
                      <a:pt x="394652" y="339194"/>
                    </a:lnTo>
                    <a:lnTo>
                      <a:pt x="390842" y="327454"/>
                    </a:lnTo>
                    <a:lnTo>
                      <a:pt x="387350" y="315396"/>
                    </a:lnTo>
                    <a:lnTo>
                      <a:pt x="384492" y="303339"/>
                    </a:lnTo>
                    <a:lnTo>
                      <a:pt x="382270" y="290964"/>
                    </a:lnTo>
                    <a:lnTo>
                      <a:pt x="380682" y="278272"/>
                    </a:lnTo>
                    <a:lnTo>
                      <a:pt x="379730" y="265580"/>
                    </a:lnTo>
                    <a:lnTo>
                      <a:pt x="379412" y="252571"/>
                    </a:lnTo>
                    <a:lnTo>
                      <a:pt x="379730" y="239562"/>
                    </a:lnTo>
                    <a:lnTo>
                      <a:pt x="380682" y="226870"/>
                    </a:lnTo>
                    <a:lnTo>
                      <a:pt x="382270" y="213860"/>
                    </a:lnTo>
                    <a:lnTo>
                      <a:pt x="384492" y="201803"/>
                    </a:lnTo>
                    <a:lnTo>
                      <a:pt x="387350" y="189428"/>
                    </a:lnTo>
                    <a:lnTo>
                      <a:pt x="390842" y="177688"/>
                    </a:lnTo>
                    <a:lnTo>
                      <a:pt x="394652" y="165948"/>
                    </a:lnTo>
                    <a:lnTo>
                      <a:pt x="399415" y="154208"/>
                    </a:lnTo>
                    <a:lnTo>
                      <a:pt x="404177" y="143102"/>
                    </a:lnTo>
                    <a:lnTo>
                      <a:pt x="409575" y="132314"/>
                    </a:lnTo>
                    <a:lnTo>
                      <a:pt x="415607" y="121843"/>
                    </a:lnTo>
                    <a:lnTo>
                      <a:pt x="422592" y="111372"/>
                    </a:lnTo>
                    <a:lnTo>
                      <a:pt x="429577" y="101536"/>
                    </a:lnTo>
                    <a:lnTo>
                      <a:pt x="437197" y="92017"/>
                    </a:lnTo>
                    <a:lnTo>
                      <a:pt x="444817" y="83132"/>
                    </a:lnTo>
                    <a:lnTo>
                      <a:pt x="453072" y="74248"/>
                    </a:lnTo>
                    <a:lnTo>
                      <a:pt x="461962" y="65998"/>
                    </a:lnTo>
                    <a:lnTo>
                      <a:pt x="471170" y="57748"/>
                    </a:lnTo>
                    <a:lnTo>
                      <a:pt x="481012" y="50133"/>
                    </a:lnTo>
                    <a:lnTo>
                      <a:pt x="490537" y="43153"/>
                    </a:lnTo>
                    <a:lnTo>
                      <a:pt x="500697" y="36807"/>
                    </a:lnTo>
                    <a:lnTo>
                      <a:pt x="511492" y="30778"/>
                    </a:lnTo>
                    <a:lnTo>
                      <a:pt x="522287" y="25066"/>
                    </a:lnTo>
                    <a:lnTo>
                      <a:pt x="533717" y="19990"/>
                    </a:lnTo>
                    <a:lnTo>
                      <a:pt x="545147" y="15230"/>
                    </a:lnTo>
                    <a:lnTo>
                      <a:pt x="556895" y="11423"/>
                    </a:lnTo>
                    <a:lnTo>
                      <a:pt x="568960" y="8250"/>
                    </a:lnTo>
                    <a:lnTo>
                      <a:pt x="581025" y="5394"/>
                    </a:lnTo>
                    <a:lnTo>
                      <a:pt x="593407" y="2855"/>
                    </a:lnTo>
                    <a:lnTo>
                      <a:pt x="605790" y="1586"/>
                    </a:lnTo>
                    <a:lnTo>
                      <a:pt x="618807" y="317"/>
                    </a:lnTo>
                    <a:lnTo>
                      <a:pt x="6318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2" name="图片 11" descr="卡通人物&#10;&#10;描述已自动生成">
            <a:extLst>
              <a:ext uri="{FF2B5EF4-FFF2-40B4-BE49-F238E27FC236}">
                <a16:creationId xmlns:a16="http://schemas.microsoft.com/office/drawing/2014/main" id="{16B9DC81-BDBF-4D21-B007-1FE7652B0C9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152175"/>
            <a:ext cx="3719711" cy="326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50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630B27C-6D65-4BDF-92BF-6A16A0E0C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一、概述</a:t>
            </a:r>
            <a:r>
              <a:rPr lang="en-US" altLang="zh-CN" dirty="0"/>
              <a:t>—</a:t>
            </a:r>
            <a:r>
              <a:rPr lang="zh-CN" altLang="en-US" dirty="0"/>
              <a:t>隔离原则</a:t>
            </a:r>
          </a:p>
          <a:p>
            <a:endParaRPr lang="zh-CN" altLang="en-US" dirty="0"/>
          </a:p>
        </p:txBody>
      </p:sp>
      <p:sp>
        <p:nvSpPr>
          <p:cNvPr id="4" name="灯片编号占位符 68">
            <a:extLst>
              <a:ext uri="{FF2B5EF4-FFF2-40B4-BE49-F238E27FC236}">
                <a16:creationId xmlns:a16="http://schemas.microsoft.com/office/drawing/2014/main" id="{FBC6358E-BF38-4AB1-BEC2-459DD7E50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29662" y="6356350"/>
            <a:ext cx="3462338" cy="501650"/>
          </a:xfrm>
        </p:spPr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B28C015-BB15-41DD-8ECD-BA5C9B82431E}"/>
              </a:ext>
            </a:extLst>
          </p:cNvPr>
          <p:cNvSpPr/>
          <p:nvPr/>
        </p:nvSpPr>
        <p:spPr>
          <a:xfrm>
            <a:off x="883082" y="2098130"/>
            <a:ext cx="9955486" cy="297314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 w="317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  <a:effectLst>
            <a:outerShdw blurRad="241300" dist="1778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764" tIns="50880" rIns="101764" bIns="50880" anchor="ctr"/>
          <a:lstStyle/>
          <a:p>
            <a:pPr marL="285750" indent="-28575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传染性分泌物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三次培养结果均为阴性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或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已渡过隔离期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，医生开出医嘱，可解除隔离。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对出院、转科、死亡病人，对病室及所有物品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终末消毒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病人转院或出院前，沐浴换清洁衣服，个人物品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消毒后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带离。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病人死亡，衣物原则上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焚烧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，尸体用中效以上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消毒剂处理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，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消毒棉球填塞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身体孔道。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989C3BF-2B93-4F0D-AF8B-724D23A2FD38}"/>
              </a:ext>
            </a:extLst>
          </p:cNvPr>
          <p:cNvGrpSpPr/>
          <p:nvPr/>
        </p:nvGrpSpPr>
        <p:grpSpPr>
          <a:xfrm>
            <a:off x="1058531" y="821503"/>
            <a:ext cx="7020538" cy="891975"/>
            <a:chOff x="889302" y="824088"/>
            <a:chExt cx="7020538" cy="891975"/>
          </a:xfrm>
        </p:grpSpPr>
        <p:sp>
          <p:nvSpPr>
            <p:cNvPr id="20" name="圆角矩形 16">
              <a:extLst>
                <a:ext uri="{FF2B5EF4-FFF2-40B4-BE49-F238E27FC236}">
                  <a16:creationId xmlns:a16="http://schemas.microsoft.com/office/drawing/2014/main" id="{DA6F7789-A664-493B-AE58-9B22A9E87925}"/>
                </a:ext>
              </a:extLst>
            </p:cNvPr>
            <p:cNvSpPr/>
            <p:nvPr/>
          </p:nvSpPr>
          <p:spPr>
            <a:xfrm>
              <a:off x="1595004" y="1076976"/>
              <a:ext cx="6314836" cy="433708"/>
            </a:xfrm>
            <a:prstGeom prst="roundRect">
              <a:avLst>
                <a:gd name="adj" fmla="val 20450"/>
              </a:avLst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zh-CN" altLang="en-US" sz="2400" b="1" dirty="0">
                  <a:latin typeface="+mj-ea"/>
                  <a:ea typeface="+mj-ea"/>
                  <a:cs typeface="+mn-ea"/>
                  <a:sym typeface="+mn-lt"/>
                </a:rPr>
                <a:t>掌握解除隔离的标准，实施终末消毒处理。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1E60921C-CC2A-4619-BC94-276180A187C9}"/>
                </a:ext>
              </a:extLst>
            </p:cNvPr>
            <p:cNvSpPr/>
            <p:nvPr/>
          </p:nvSpPr>
          <p:spPr>
            <a:xfrm>
              <a:off x="1461619" y="824088"/>
              <a:ext cx="341216" cy="341216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50927" rIns="0" bIns="50927" anchor="ctr"/>
            <a:lstStyle/>
            <a:p>
              <a:pPr algn="ctr"/>
              <a:r>
                <a:rPr lang="en-US" altLang="zh-CN" dirty="0">
                  <a:solidFill>
                    <a:schemeClr val="accent1"/>
                  </a:solidFill>
                  <a:latin typeface="Impact" panose="020B0806030902050204" pitchFamily="34" charset="0"/>
                </a:rPr>
                <a:t>05</a:t>
              </a:r>
              <a:endParaRPr lang="zh-CN" altLang="en-US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9CF4F011-0202-4A0E-9026-0DB5C1F790FC}"/>
                </a:ext>
              </a:extLst>
            </p:cNvPr>
            <p:cNvGrpSpPr/>
            <p:nvPr/>
          </p:nvGrpSpPr>
          <p:grpSpPr>
            <a:xfrm>
              <a:off x="889302" y="1013141"/>
              <a:ext cx="705702" cy="702922"/>
              <a:chOff x="2935695" y="4513500"/>
              <a:chExt cx="1260000" cy="1260000"/>
            </a:xfrm>
          </p:grpSpPr>
          <p:sp>
            <p:nvSpPr>
              <p:cNvPr id="23" name="MH_Other_4">
                <a:extLst>
                  <a:ext uri="{FF2B5EF4-FFF2-40B4-BE49-F238E27FC236}">
                    <a16:creationId xmlns:a16="http://schemas.microsoft.com/office/drawing/2014/main" id="{48A85941-F03A-428F-B391-39794CC9F969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2935695" y="4513500"/>
                <a:ext cx="1260000" cy="1260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MH_Other_5">
                <a:extLst>
                  <a:ext uri="{FF2B5EF4-FFF2-40B4-BE49-F238E27FC236}">
                    <a16:creationId xmlns:a16="http://schemas.microsoft.com/office/drawing/2014/main" id="{DF319752-A62D-4BB9-BD03-F79377227792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3112095" y="4689121"/>
                <a:ext cx="907200" cy="90875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2700"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KSO_Shape">
                <a:extLst>
                  <a:ext uri="{FF2B5EF4-FFF2-40B4-BE49-F238E27FC236}">
                    <a16:creationId xmlns:a16="http://schemas.microsoft.com/office/drawing/2014/main" id="{A81B09E3-D3BB-4950-B6D3-FBB70476895E}"/>
                  </a:ext>
                </a:extLst>
              </p:cNvPr>
              <p:cNvSpPr/>
              <p:nvPr/>
            </p:nvSpPr>
            <p:spPr bwMode="auto">
              <a:xfrm>
                <a:off x="3386602" y="4905239"/>
                <a:ext cx="358186" cy="476522"/>
              </a:xfrm>
              <a:custGeom>
                <a:avLst/>
                <a:gdLst>
                  <a:gd name="T0" fmla="*/ 726440 w 1514475"/>
                  <a:gd name="T1" fmla="*/ 1745744 h 2014538"/>
                  <a:gd name="T2" fmla="*/ 775652 w 1514475"/>
                  <a:gd name="T3" fmla="*/ 1767032 h 2014538"/>
                  <a:gd name="T4" fmla="*/ 815340 w 1514475"/>
                  <a:gd name="T5" fmla="*/ 1756229 h 2014538"/>
                  <a:gd name="T6" fmla="*/ 839788 w 1514475"/>
                  <a:gd name="T7" fmla="*/ 1730176 h 2014538"/>
                  <a:gd name="T8" fmla="*/ 1031558 w 1514475"/>
                  <a:gd name="T9" fmla="*/ 1521114 h 2014538"/>
                  <a:gd name="T10" fmla="*/ 1066482 w 1514475"/>
                  <a:gd name="T11" fmla="*/ 1549391 h 2014538"/>
                  <a:gd name="T12" fmla="*/ 1514475 w 1514475"/>
                  <a:gd name="T13" fmla="*/ 1698403 h 2014538"/>
                  <a:gd name="T14" fmla="*/ 1490028 w 1514475"/>
                  <a:gd name="T15" fmla="*/ 1821362 h 2014538"/>
                  <a:gd name="T16" fmla="*/ 1422400 w 1514475"/>
                  <a:gd name="T17" fmla="*/ 1921763 h 2014538"/>
                  <a:gd name="T18" fmla="*/ 1321752 w 1514475"/>
                  <a:gd name="T19" fmla="*/ 1989438 h 2014538"/>
                  <a:gd name="T20" fmla="*/ 1198880 w 1514475"/>
                  <a:gd name="T21" fmla="*/ 2014538 h 2014538"/>
                  <a:gd name="T22" fmla="*/ 236855 w 1514475"/>
                  <a:gd name="T23" fmla="*/ 2004371 h 2014538"/>
                  <a:gd name="T24" fmla="*/ 127000 w 1514475"/>
                  <a:gd name="T25" fmla="*/ 1951629 h 2014538"/>
                  <a:gd name="T26" fmla="*/ 45720 w 1514475"/>
                  <a:gd name="T27" fmla="*/ 1862349 h 2014538"/>
                  <a:gd name="T28" fmla="*/ 3810 w 1514475"/>
                  <a:gd name="T29" fmla="*/ 1746380 h 2014538"/>
                  <a:gd name="T30" fmla="*/ 373698 w 1514475"/>
                  <a:gd name="T31" fmla="*/ 1558287 h 2014538"/>
                  <a:gd name="T32" fmla="*/ 414338 w 1514475"/>
                  <a:gd name="T33" fmla="*/ 1542719 h 2014538"/>
                  <a:gd name="T34" fmla="*/ 438468 w 1514475"/>
                  <a:gd name="T35" fmla="*/ 1505545 h 2014538"/>
                  <a:gd name="T36" fmla="*/ 254000 w 1514475"/>
                  <a:gd name="T37" fmla="*/ 342265 h 2014538"/>
                  <a:gd name="T38" fmla="*/ 290830 w 1514475"/>
                  <a:gd name="T39" fmla="*/ 460375 h 2014538"/>
                  <a:gd name="T40" fmla="*/ 367348 w 1514475"/>
                  <a:gd name="T41" fmla="*/ 553085 h 2014538"/>
                  <a:gd name="T42" fmla="*/ 474345 w 1514475"/>
                  <a:gd name="T43" fmla="*/ 611188 h 2014538"/>
                  <a:gd name="T44" fmla="*/ 962978 w 1514475"/>
                  <a:gd name="T45" fmla="*/ 625158 h 2014538"/>
                  <a:gd name="T46" fmla="*/ 1083628 w 1514475"/>
                  <a:gd name="T47" fmla="*/ 594043 h 2014538"/>
                  <a:gd name="T48" fmla="*/ 1180148 w 1514475"/>
                  <a:gd name="T49" fmla="*/ 522288 h 2014538"/>
                  <a:gd name="T50" fmla="*/ 1243330 w 1514475"/>
                  <a:gd name="T51" fmla="*/ 418465 h 2014538"/>
                  <a:gd name="T52" fmla="*/ 1261745 w 1514475"/>
                  <a:gd name="T53" fmla="*/ 295275 h 2014538"/>
                  <a:gd name="T54" fmla="*/ 1322705 w 1514475"/>
                  <a:gd name="T55" fmla="*/ 272098 h 2014538"/>
                  <a:gd name="T56" fmla="*/ 1412875 w 1514475"/>
                  <a:gd name="T57" fmla="*/ 330518 h 2014538"/>
                  <a:gd name="T58" fmla="*/ 1478280 w 1514475"/>
                  <a:gd name="T59" fmla="*/ 415290 h 2014538"/>
                  <a:gd name="T60" fmla="*/ 1511618 w 1514475"/>
                  <a:gd name="T61" fmla="*/ 519748 h 2014538"/>
                  <a:gd name="T62" fmla="*/ 1011872 w 1514475"/>
                  <a:gd name="T63" fmla="*/ 1145541 h 2014538"/>
                  <a:gd name="T64" fmla="*/ 983615 w 1514475"/>
                  <a:gd name="T65" fmla="*/ 1109345 h 2014538"/>
                  <a:gd name="T66" fmla="*/ 933768 w 1514475"/>
                  <a:gd name="T67" fmla="*/ 1100773 h 2014538"/>
                  <a:gd name="T68" fmla="*/ 889000 w 1514475"/>
                  <a:gd name="T69" fmla="*/ 1130618 h 2014538"/>
                  <a:gd name="T70" fmla="*/ 685165 w 1514475"/>
                  <a:gd name="T71" fmla="*/ 818515 h 2014538"/>
                  <a:gd name="T72" fmla="*/ 641032 w 1514475"/>
                  <a:gd name="T73" fmla="*/ 788353 h 2014538"/>
                  <a:gd name="T74" fmla="*/ 593725 w 1514475"/>
                  <a:gd name="T75" fmla="*/ 794068 h 2014538"/>
                  <a:gd name="T76" fmla="*/ 565468 w 1514475"/>
                  <a:gd name="T77" fmla="*/ 819785 h 2014538"/>
                  <a:gd name="T78" fmla="*/ 0 w 1514475"/>
                  <a:gd name="T79" fmla="*/ 562610 h 2014538"/>
                  <a:gd name="T80" fmla="*/ 19685 w 1514475"/>
                  <a:gd name="T81" fmla="*/ 452438 h 2014538"/>
                  <a:gd name="T82" fmla="*/ 73978 w 1514475"/>
                  <a:gd name="T83" fmla="*/ 359410 h 2014538"/>
                  <a:gd name="T84" fmla="*/ 155892 w 1514475"/>
                  <a:gd name="T85" fmla="*/ 290513 h 2014538"/>
                  <a:gd name="T86" fmla="*/ 258128 w 1514475"/>
                  <a:gd name="T87" fmla="*/ 252413 h 2014538"/>
                  <a:gd name="T88" fmla="*/ 959167 w 1514475"/>
                  <a:gd name="T89" fmla="*/ 11423 h 2014538"/>
                  <a:gd name="T90" fmla="*/ 1044575 w 1514475"/>
                  <a:gd name="T91" fmla="*/ 57748 h 2014538"/>
                  <a:gd name="T92" fmla="*/ 1105852 w 1514475"/>
                  <a:gd name="T93" fmla="*/ 132314 h 2014538"/>
                  <a:gd name="T94" fmla="*/ 1135062 w 1514475"/>
                  <a:gd name="T95" fmla="*/ 226870 h 2014538"/>
                  <a:gd name="T96" fmla="*/ 1125220 w 1514475"/>
                  <a:gd name="T97" fmla="*/ 327454 h 2014538"/>
                  <a:gd name="T98" fmla="*/ 1078865 w 1514475"/>
                  <a:gd name="T99" fmla="*/ 412808 h 2014538"/>
                  <a:gd name="T100" fmla="*/ 1004570 w 1514475"/>
                  <a:gd name="T101" fmla="*/ 474047 h 2014538"/>
                  <a:gd name="T102" fmla="*/ 909955 w 1514475"/>
                  <a:gd name="T103" fmla="*/ 503238 h 2014538"/>
                  <a:gd name="T104" fmla="*/ 568960 w 1514475"/>
                  <a:gd name="T105" fmla="*/ 496892 h 2014538"/>
                  <a:gd name="T106" fmla="*/ 481012 w 1514475"/>
                  <a:gd name="T107" fmla="*/ 454691 h 2014538"/>
                  <a:gd name="T108" fmla="*/ 415607 w 1514475"/>
                  <a:gd name="T109" fmla="*/ 383299 h 2014538"/>
                  <a:gd name="T110" fmla="*/ 382270 w 1514475"/>
                  <a:gd name="T111" fmla="*/ 290964 h 2014538"/>
                  <a:gd name="T112" fmla="*/ 387350 w 1514475"/>
                  <a:gd name="T113" fmla="*/ 189428 h 2014538"/>
                  <a:gd name="T114" fmla="*/ 429577 w 1514475"/>
                  <a:gd name="T115" fmla="*/ 101536 h 2014538"/>
                  <a:gd name="T116" fmla="*/ 500697 w 1514475"/>
                  <a:gd name="T117" fmla="*/ 36807 h 2014538"/>
                  <a:gd name="T118" fmla="*/ 593407 w 1514475"/>
                  <a:gd name="T119" fmla="*/ 2855 h 2014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14475" h="2014538">
                    <a:moveTo>
                      <a:pt x="599122" y="1111250"/>
                    </a:moveTo>
                    <a:lnTo>
                      <a:pt x="707390" y="1708570"/>
                    </a:lnTo>
                    <a:lnTo>
                      <a:pt x="708978" y="1715878"/>
                    </a:lnTo>
                    <a:lnTo>
                      <a:pt x="711518" y="1722550"/>
                    </a:lnTo>
                    <a:lnTo>
                      <a:pt x="714375" y="1728905"/>
                    </a:lnTo>
                    <a:lnTo>
                      <a:pt x="717868" y="1734942"/>
                    </a:lnTo>
                    <a:lnTo>
                      <a:pt x="721678" y="1740661"/>
                    </a:lnTo>
                    <a:lnTo>
                      <a:pt x="726440" y="1745744"/>
                    </a:lnTo>
                    <a:lnTo>
                      <a:pt x="731202" y="1750510"/>
                    </a:lnTo>
                    <a:lnTo>
                      <a:pt x="736600" y="1754640"/>
                    </a:lnTo>
                    <a:lnTo>
                      <a:pt x="742315" y="1758135"/>
                    </a:lnTo>
                    <a:lnTo>
                      <a:pt x="748665" y="1760995"/>
                    </a:lnTo>
                    <a:lnTo>
                      <a:pt x="755332" y="1763537"/>
                    </a:lnTo>
                    <a:lnTo>
                      <a:pt x="761682" y="1765443"/>
                    </a:lnTo>
                    <a:lnTo>
                      <a:pt x="768350" y="1766714"/>
                    </a:lnTo>
                    <a:lnTo>
                      <a:pt x="775652" y="1767032"/>
                    </a:lnTo>
                    <a:lnTo>
                      <a:pt x="782638" y="1767032"/>
                    </a:lnTo>
                    <a:lnTo>
                      <a:pt x="789622" y="1766078"/>
                    </a:lnTo>
                    <a:lnTo>
                      <a:pt x="794385" y="1765125"/>
                    </a:lnTo>
                    <a:lnTo>
                      <a:pt x="799148" y="1763854"/>
                    </a:lnTo>
                    <a:lnTo>
                      <a:pt x="803275" y="1762266"/>
                    </a:lnTo>
                    <a:lnTo>
                      <a:pt x="807720" y="1760359"/>
                    </a:lnTo>
                    <a:lnTo>
                      <a:pt x="811848" y="1758135"/>
                    </a:lnTo>
                    <a:lnTo>
                      <a:pt x="815340" y="1756229"/>
                    </a:lnTo>
                    <a:lnTo>
                      <a:pt x="819468" y="1753687"/>
                    </a:lnTo>
                    <a:lnTo>
                      <a:pt x="822960" y="1750828"/>
                    </a:lnTo>
                    <a:lnTo>
                      <a:pt x="826135" y="1747650"/>
                    </a:lnTo>
                    <a:lnTo>
                      <a:pt x="829310" y="1744473"/>
                    </a:lnTo>
                    <a:lnTo>
                      <a:pt x="832168" y="1740978"/>
                    </a:lnTo>
                    <a:lnTo>
                      <a:pt x="835025" y="1737483"/>
                    </a:lnTo>
                    <a:lnTo>
                      <a:pt x="837565" y="1733988"/>
                    </a:lnTo>
                    <a:lnTo>
                      <a:pt x="839788" y="1730176"/>
                    </a:lnTo>
                    <a:lnTo>
                      <a:pt x="841692" y="1726045"/>
                    </a:lnTo>
                    <a:lnTo>
                      <a:pt x="843598" y="1721915"/>
                    </a:lnTo>
                    <a:lnTo>
                      <a:pt x="845820" y="1713972"/>
                    </a:lnTo>
                    <a:lnTo>
                      <a:pt x="958532" y="1366065"/>
                    </a:lnTo>
                    <a:lnTo>
                      <a:pt x="1024255" y="1505227"/>
                    </a:lnTo>
                    <a:lnTo>
                      <a:pt x="1026160" y="1510946"/>
                    </a:lnTo>
                    <a:lnTo>
                      <a:pt x="1028700" y="1516348"/>
                    </a:lnTo>
                    <a:lnTo>
                      <a:pt x="1031558" y="1521114"/>
                    </a:lnTo>
                    <a:lnTo>
                      <a:pt x="1034732" y="1525879"/>
                    </a:lnTo>
                    <a:lnTo>
                      <a:pt x="1038860" y="1530645"/>
                    </a:lnTo>
                    <a:lnTo>
                      <a:pt x="1042670" y="1534458"/>
                    </a:lnTo>
                    <a:lnTo>
                      <a:pt x="1046798" y="1537953"/>
                    </a:lnTo>
                    <a:lnTo>
                      <a:pt x="1051560" y="1541448"/>
                    </a:lnTo>
                    <a:lnTo>
                      <a:pt x="1056322" y="1544307"/>
                    </a:lnTo>
                    <a:lnTo>
                      <a:pt x="1061085" y="1547167"/>
                    </a:lnTo>
                    <a:lnTo>
                      <a:pt x="1066482" y="1549391"/>
                    </a:lnTo>
                    <a:lnTo>
                      <a:pt x="1071880" y="1551297"/>
                    </a:lnTo>
                    <a:lnTo>
                      <a:pt x="1077278" y="1552568"/>
                    </a:lnTo>
                    <a:lnTo>
                      <a:pt x="1082992" y="1553204"/>
                    </a:lnTo>
                    <a:lnTo>
                      <a:pt x="1088708" y="1554157"/>
                    </a:lnTo>
                    <a:lnTo>
                      <a:pt x="1094422" y="1554157"/>
                    </a:lnTo>
                    <a:lnTo>
                      <a:pt x="1096328" y="1554157"/>
                    </a:lnTo>
                    <a:lnTo>
                      <a:pt x="1514475" y="1552568"/>
                    </a:lnTo>
                    <a:lnTo>
                      <a:pt x="1514475" y="1698403"/>
                    </a:lnTo>
                    <a:lnTo>
                      <a:pt x="1514158" y="1714607"/>
                    </a:lnTo>
                    <a:lnTo>
                      <a:pt x="1513205" y="1730811"/>
                    </a:lnTo>
                    <a:lnTo>
                      <a:pt x="1510982" y="1746380"/>
                    </a:lnTo>
                    <a:lnTo>
                      <a:pt x="1508125" y="1762266"/>
                    </a:lnTo>
                    <a:lnTo>
                      <a:pt x="1504632" y="1777516"/>
                    </a:lnTo>
                    <a:lnTo>
                      <a:pt x="1500188" y="1792449"/>
                    </a:lnTo>
                    <a:lnTo>
                      <a:pt x="1495425" y="1807065"/>
                    </a:lnTo>
                    <a:lnTo>
                      <a:pt x="1490028" y="1821362"/>
                    </a:lnTo>
                    <a:lnTo>
                      <a:pt x="1483678" y="1835660"/>
                    </a:lnTo>
                    <a:lnTo>
                      <a:pt x="1476375" y="1849004"/>
                    </a:lnTo>
                    <a:lnTo>
                      <a:pt x="1469072" y="1862349"/>
                    </a:lnTo>
                    <a:lnTo>
                      <a:pt x="1460818" y="1875058"/>
                    </a:lnTo>
                    <a:lnTo>
                      <a:pt x="1451928" y="1887767"/>
                    </a:lnTo>
                    <a:lnTo>
                      <a:pt x="1442720" y="1899522"/>
                    </a:lnTo>
                    <a:lnTo>
                      <a:pt x="1432560" y="1910643"/>
                    </a:lnTo>
                    <a:lnTo>
                      <a:pt x="1422400" y="1921763"/>
                    </a:lnTo>
                    <a:lnTo>
                      <a:pt x="1411288" y="1932248"/>
                    </a:lnTo>
                    <a:lnTo>
                      <a:pt x="1399858" y="1942097"/>
                    </a:lnTo>
                    <a:lnTo>
                      <a:pt x="1387792" y="1951629"/>
                    </a:lnTo>
                    <a:lnTo>
                      <a:pt x="1375728" y="1960207"/>
                    </a:lnTo>
                    <a:lnTo>
                      <a:pt x="1362710" y="1968468"/>
                    </a:lnTo>
                    <a:lnTo>
                      <a:pt x="1349692" y="1976411"/>
                    </a:lnTo>
                    <a:lnTo>
                      <a:pt x="1335722" y="1983084"/>
                    </a:lnTo>
                    <a:lnTo>
                      <a:pt x="1321752" y="1989438"/>
                    </a:lnTo>
                    <a:lnTo>
                      <a:pt x="1307782" y="1995157"/>
                    </a:lnTo>
                    <a:lnTo>
                      <a:pt x="1293178" y="2000241"/>
                    </a:lnTo>
                    <a:lnTo>
                      <a:pt x="1277938" y="2004371"/>
                    </a:lnTo>
                    <a:lnTo>
                      <a:pt x="1262698" y="2008184"/>
                    </a:lnTo>
                    <a:lnTo>
                      <a:pt x="1247140" y="2010726"/>
                    </a:lnTo>
                    <a:lnTo>
                      <a:pt x="1231582" y="2012632"/>
                    </a:lnTo>
                    <a:lnTo>
                      <a:pt x="1215390" y="2014220"/>
                    </a:lnTo>
                    <a:lnTo>
                      <a:pt x="1198880" y="2014538"/>
                    </a:lnTo>
                    <a:lnTo>
                      <a:pt x="1155700" y="2014538"/>
                    </a:lnTo>
                    <a:lnTo>
                      <a:pt x="359092" y="2014538"/>
                    </a:lnTo>
                    <a:lnTo>
                      <a:pt x="315595" y="2014538"/>
                    </a:lnTo>
                    <a:lnTo>
                      <a:pt x="299720" y="2014220"/>
                    </a:lnTo>
                    <a:lnTo>
                      <a:pt x="283528" y="2012632"/>
                    </a:lnTo>
                    <a:lnTo>
                      <a:pt x="267652" y="2010726"/>
                    </a:lnTo>
                    <a:lnTo>
                      <a:pt x="251778" y="2008184"/>
                    </a:lnTo>
                    <a:lnTo>
                      <a:pt x="236855" y="2004371"/>
                    </a:lnTo>
                    <a:lnTo>
                      <a:pt x="221932" y="2000241"/>
                    </a:lnTo>
                    <a:lnTo>
                      <a:pt x="207010" y="1995157"/>
                    </a:lnTo>
                    <a:lnTo>
                      <a:pt x="192722" y="1989438"/>
                    </a:lnTo>
                    <a:lnTo>
                      <a:pt x="179070" y="1983084"/>
                    </a:lnTo>
                    <a:lnTo>
                      <a:pt x="165418" y="1976411"/>
                    </a:lnTo>
                    <a:lnTo>
                      <a:pt x="151765" y="1968468"/>
                    </a:lnTo>
                    <a:lnTo>
                      <a:pt x="139382" y="1960207"/>
                    </a:lnTo>
                    <a:lnTo>
                      <a:pt x="127000" y="1951629"/>
                    </a:lnTo>
                    <a:lnTo>
                      <a:pt x="114935" y="1942097"/>
                    </a:lnTo>
                    <a:lnTo>
                      <a:pt x="103505" y="1932248"/>
                    </a:lnTo>
                    <a:lnTo>
                      <a:pt x="92392" y="1921763"/>
                    </a:lnTo>
                    <a:lnTo>
                      <a:pt x="81915" y="1910643"/>
                    </a:lnTo>
                    <a:lnTo>
                      <a:pt x="72072" y="1899522"/>
                    </a:lnTo>
                    <a:lnTo>
                      <a:pt x="62865" y="1887767"/>
                    </a:lnTo>
                    <a:lnTo>
                      <a:pt x="53975" y="1875058"/>
                    </a:lnTo>
                    <a:lnTo>
                      <a:pt x="45720" y="1862349"/>
                    </a:lnTo>
                    <a:lnTo>
                      <a:pt x="38100" y="1849004"/>
                    </a:lnTo>
                    <a:lnTo>
                      <a:pt x="31115" y="1835660"/>
                    </a:lnTo>
                    <a:lnTo>
                      <a:pt x="24765" y="1821362"/>
                    </a:lnTo>
                    <a:lnTo>
                      <a:pt x="19368" y="1807065"/>
                    </a:lnTo>
                    <a:lnTo>
                      <a:pt x="14288" y="1792449"/>
                    </a:lnTo>
                    <a:lnTo>
                      <a:pt x="10160" y="1777516"/>
                    </a:lnTo>
                    <a:lnTo>
                      <a:pt x="6668" y="1762266"/>
                    </a:lnTo>
                    <a:lnTo>
                      <a:pt x="3810" y="1746380"/>
                    </a:lnTo>
                    <a:lnTo>
                      <a:pt x="1588" y="1730811"/>
                    </a:lnTo>
                    <a:lnTo>
                      <a:pt x="318" y="1714607"/>
                    </a:lnTo>
                    <a:lnTo>
                      <a:pt x="0" y="1698403"/>
                    </a:lnTo>
                    <a:lnTo>
                      <a:pt x="0" y="1556063"/>
                    </a:lnTo>
                    <a:lnTo>
                      <a:pt x="126048" y="1556063"/>
                    </a:lnTo>
                    <a:lnTo>
                      <a:pt x="360680" y="1557970"/>
                    </a:lnTo>
                    <a:lnTo>
                      <a:pt x="367030" y="1558605"/>
                    </a:lnTo>
                    <a:lnTo>
                      <a:pt x="373698" y="1558287"/>
                    </a:lnTo>
                    <a:lnTo>
                      <a:pt x="380048" y="1557652"/>
                    </a:lnTo>
                    <a:lnTo>
                      <a:pt x="386715" y="1556381"/>
                    </a:lnTo>
                    <a:lnTo>
                      <a:pt x="392748" y="1554792"/>
                    </a:lnTo>
                    <a:lnTo>
                      <a:pt x="398780" y="1552250"/>
                    </a:lnTo>
                    <a:lnTo>
                      <a:pt x="404495" y="1549391"/>
                    </a:lnTo>
                    <a:lnTo>
                      <a:pt x="410210" y="1546214"/>
                    </a:lnTo>
                    <a:lnTo>
                      <a:pt x="411162" y="1544625"/>
                    </a:lnTo>
                    <a:lnTo>
                      <a:pt x="414338" y="1542719"/>
                    </a:lnTo>
                    <a:lnTo>
                      <a:pt x="418782" y="1538588"/>
                    </a:lnTo>
                    <a:lnTo>
                      <a:pt x="422592" y="1534776"/>
                    </a:lnTo>
                    <a:lnTo>
                      <a:pt x="426085" y="1530645"/>
                    </a:lnTo>
                    <a:lnTo>
                      <a:pt x="429578" y="1526197"/>
                    </a:lnTo>
                    <a:lnTo>
                      <a:pt x="432435" y="1521114"/>
                    </a:lnTo>
                    <a:lnTo>
                      <a:pt x="434975" y="1516348"/>
                    </a:lnTo>
                    <a:lnTo>
                      <a:pt x="437198" y="1511264"/>
                    </a:lnTo>
                    <a:lnTo>
                      <a:pt x="438468" y="1505545"/>
                    </a:lnTo>
                    <a:lnTo>
                      <a:pt x="599122" y="1111250"/>
                    </a:lnTo>
                    <a:close/>
                    <a:moveTo>
                      <a:pt x="258128" y="252413"/>
                    </a:moveTo>
                    <a:lnTo>
                      <a:pt x="255905" y="266383"/>
                    </a:lnTo>
                    <a:lnTo>
                      <a:pt x="254000" y="280670"/>
                    </a:lnTo>
                    <a:lnTo>
                      <a:pt x="253048" y="295275"/>
                    </a:lnTo>
                    <a:lnTo>
                      <a:pt x="252730" y="309880"/>
                    </a:lnTo>
                    <a:lnTo>
                      <a:pt x="253048" y="326390"/>
                    </a:lnTo>
                    <a:lnTo>
                      <a:pt x="254000" y="342265"/>
                    </a:lnTo>
                    <a:lnTo>
                      <a:pt x="256222" y="358140"/>
                    </a:lnTo>
                    <a:lnTo>
                      <a:pt x="259080" y="373698"/>
                    </a:lnTo>
                    <a:lnTo>
                      <a:pt x="262572" y="388620"/>
                    </a:lnTo>
                    <a:lnTo>
                      <a:pt x="267018" y="403543"/>
                    </a:lnTo>
                    <a:lnTo>
                      <a:pt x="271462" y="418465"/>
                    </a:lnTo>
                    <a:lnTo>
                      <a:pt x="277178" y="432753"/>
                    </a:lnTo>
                    <a:lnTo>
                      <a:pt x="283528" y="446723"/>
                    </a:lnTo>
                    <a:lnTo>
                      <a:pt x="290830" y="460375"/>
                    </a:lnTo>
                    <a:lnTo>
                      <a:pt x="298132" y="473393"/>
                    </a:lnTo>
                    <a:lnTo>
                      <a:pt x="306388" y="486410"/>
                    </a:lnTo>
                    <a:lnTo>
                      <a:pt x="315278" y="498793"/>
                    </a:lnTo>
                    <a:lnTo>
                      <a:pt x="324485" y="510540"/>
                    </a:lnTo>
                    <a:lnTo>
                      <a:pt x="334645" y="522288"/>
                    </a:lnTo>
                    <a:lnTo>
                      <a:pt x="344805" y="533083"/>
                    </a:lnTo>
                    <a:lnTo>
                      <a:pt x="355918" y="543560"/>
                    </a:lnTo>
                    <a:lnTo>
                      <a:pt x="367348" y="553085"/>
                    </a:lnTo>
                    <a:lnTo>
                      <a:pt x="379095" y="562928"/>
                    </a:lnTo>
                    <a:lnTo>
                      <a:pt x="391478" y="571500"/>
                    </a:lnTo>
                    <a:lnTo>
                      <a:pt x="404495" y="579438"/>
                    </a:lnTo>
                    <a:lnTo>
                      <a:pt x="417512" y="587375"/>
                    </a:lnTo>
                    <a:lnTo>
                      <a:pt x="431165" y="594043"/>
                    </a:lnTo>
                    <a:lnTo>
                      <a:pt x="445452" y="600710"/>
                    </a:lnTo>
                    <a:lnTo>
                      <a:pt x="459740" y="606425"/>
                    </a:lnTo>
                    <a:lnTo>
                      <a:pt x="474345" y="611188"/>
                    </a:lnTo>
                    <a:lnTo>
                      <a:pt x="489268" y="615633"/>
                    </a:lnTo>
                    <a:lnTo>
                      <a:pt x="504508" y="619125"/>
                    </a:lnTo>
                    <a:lnTo>
                      <a:pt x="520065" y="621983"/>
                    </a:lnTo>
                    <a:lnTo>
                      <a:pt x="535940" y="623888"/>
                    </a:lnTo>
                    <a:lnTo>
                      <a:pt x="551815" y="625158"/>
                    </a:lnTo>
                    <a:lnTo>
                      <a:pt x="568008" y="625475"/>
                    </a:lnTo>
                    <a:lnTo>
                      <a:pt x="946785" y="625475"/>
                    </a:lnTo>
                    <a:lnTo>
                      <a:pt x="962978" y="625158"/>
                    </a:lnTo>
                    <a:lnTo>
                      <a:pt x="978852" y="623888"/>
                    </a:lnTo>
                    <a:lnTo>
                      <a:pt x="994410" y="621983"/>
                    </a:lnTo>
                    <a:lnTo>
                      <a:pt x="1010285" y="619125"/>
                    </a:lnTo>
                    <a:lnTo>
                      <a:pt x="1025525" y="615633"/>
                    </a:lnTo>
                    <a:lnTo>
                      <a:pt x="1040448" y="611188"/>
                    </a:lnTo>
                    <a:lnTo>
                      <a:pt x="1055052" y="606425"/>
                    </a:lnTo>
                    <a:lnTo>
                      <a:pt x="1069340" y="600710"/>
                    </a:lnTo>
                    <a:lnTo>
                      <a:pt x="1083628" y="594043"/>
                    </a:lnTo>
                    <a:lnTo>
                      <a:pt x="1097280" y="587375"/>
                    </a:lnTo>
                    <a:lnTo>
                      <a:pt x="1110298" y="579438"/>
                    </a:lnTo>
                    <a:lnTo>
                      <a:pt x="1122998" y="571500"/>
                    </a:lnTo>
                    <a:lnTo>
                      <a:pt x="1135698" y="562928"/>
                    </a:lnTo>
                    <a:lnTo>
                      <a:pt x="1147445" y="553085"/>
                    </a:lnTo>
                    <a:lnTo>
                      <a:pt x="1158875" y="543560"/>
                    </a:lnTo>
                    <a:lnTo>
                      <a:pt x="1169670" y="533083"/>
                    </a:lnTo>
                    <a:lnTo>
                      <a:pt x="1180148" y="522288"/>
                    </a:lnTo>
                    <a:lnTo>
                      <a:pt x="1189990" y="510540"/>
                    </a:lnTo>
                    <a:lnTo>
                      <a:pt x="1199515" y="498793"/>
                    </a:lnTo>
                    <a:lnTo>
                      <a:pt x="1208405" y="486410"/>
                    </a:lnTo>
                    <a:lnTo>
                      <a:pt x="1216342" y="473393"/>
                    </a:lnTo>
                    <a:lnTo>
                      <a:pt x="1223962" y="460375"/>
                    </a:lnTo>
                    <a:lnTo>
                      <a:pt x="1230948" y="446723"/>
                    </a:lnTo>
                    <a:lnTo>
                      <a:pt x="1237615" y="432753"/>
                    </a:lnTo>
                    <a:lnTo>
                      <a:pt x="1243330" y="418465"/>
                    </a:lnTo>
                    <a:lnTo>
                      <a:pt x="1248092" y="403543"/>
                    </a:lnTo>
                    <a:lnTo>
                      <a:pt x="1252220" y="388620"/>
                    </a:lnTo>
                    <a:lnTo>
                      <a:pt x="1255712" y="373698"/>
                    </a:lnTo>
                    <a:lnTo>
                      <a:pt x="1258570" y="358140"/>
                    </a:lnTo>
                    <a:lnTo>
                      <a:pt x="1260792" y="342265"/>
                    </a:lnTo>
                    <a:lnTo>
                      <a:pt x="1261745" y="326390"/>
                    </a:lnTo>
                    <a:lnTo>
                      <a:pt x="1262062" y="309880"/>
                    </a:lnTo>
                    <a:lnTo>
                      <a:pt x="1261745" y="295275"/>
                    </a:lnTo>
                    <a:lnTo>
                      <a:pt x="1260792" y="280670"/>
                    </a:lnTo>
                    <a:lnTo>
                      <a:pt x="1258888" y="266383"/>
                    </a:lnTo>
                    <a:lnTo>
                      <a:pt x="1256665" y="252413"/>
                    </a:lnTo>
                    <a:lnTo>
                      <a:pt x="1270318" y="255270"/>
                    </a:lnTo>
                    <a:lnTo>
                      <a:pt x="1283652" y="258763"/>
                    </a:lnTo>
                    <a:lnTo>
                      <a:pt x="1296988" y="262573"/>
                    </a:lnTo>
                    <a:lnTo>
                      <a:pt x="1309688" y="267335"/>
                    </a:lnTo>
                    <a:lnTo>
                      <a:pt x="1322705" y="272098"/>
                    </a:lnTo>
                    <a:lnTo>
                      <a:pt x="1335088" y="277813"/>
                    </a:lnTo>
                    <a:lnTo>
                      <a:pt x="1347152" y="283845"/>
                    </a:lnTo>
                    <a:lnTo>
                      <a:pt x="1358900" y="290513"/>
                    </a:lnTo>
                    <a:lnTo>
                      <a:pt x="1370330" y="297498"/>
                    </a:lnTo>
                    <a:lnTo>
                      <a:pt x="1381442" y="305435"/>
                    </a:lnTo>
                    <a:lnTo>
                      <a:pt x="1392555" y="313055"/>
                    </a:lnTo>
                    <a:lnTo>
                      <a:pt x="1402715" y="321628"/>
                    </a:lnTo>
                    <a:lnTo>
                      <a:pt x="1412875" y="330518"/>
                    </a:lnTo>
                    <a:lnTo>
                      <a:pt x="1422718" y="340043"/>
                    </a:lnTo>
                    <a:lnTo>
                      <a:pt x="1431925" y="349568"/>
                    </a:lnTo>
                    <a:lnTo>
                      <a:pt x="1440815" y="359410"/>
                    </a:lnTo>
                    <a:lnTo>
                      <a:pt x="1449070" y="370205"/>
                    </a:lnTo>
                    <a:lnTo>
                      <a:pt x="1457325" y="381000"/>
                    </a:lnTo>
                    <a:lnTo>
                      <a:pt x="1464628" y="391795"/>
                    </a:lnTo>
                    <a:lnTo>
                      <a:pt x="1471930" y="403543"/>
                    </a:lnTo>
                    <a:lnTo>
                      <a:pt x="1478280" y="415290"/>
                    </a:lnTo>
                    <a:lnTo>
                      <a:pt x="1484312" y="427355"/>
                    </a:lnTo>
                    <a:lnTo>
                      <a:pt x="1490028" y="440055"/>
                    </a:lnTo>
                    <a:lnTo>
                      <a:pt x="1495108" y="452438"/>
                    </a:lnTo>
                    <a:lnTo>
                      <a:pt x="1499552" y="465455"/>
                    </a:lnTo>
                    <a:lnTo>
                      <a:pt x="1503680" y="478790"/>
                    </a:lnTo>
                    <a:lnTo>
                      <a:pt x="1506855" y="492443"/>
                    </a:lnTo>
                    <a:lnTo>
                      <a:pt x="1509712" y="505778"/>
                    </a:lnTo>
                    <a:lnTo>
                      <a:pt x="1511618" y="519748"/>
                    </a:lnTo>
                    <a:lnTo>
                      <a:pt x="1513522" y="534035"/>
                    </a:lnTo>
                    <a:lnTo>
                      <a:pt x="1514158" y="548323"/>
                    </a:lnTo>
                    <a:lnTo>
                      <a:pt x="1514475" y="562610"/>
                    </a:lnTo>
                    <a:lnTo>
                      <a:pt x="1514475" y="947420"/>
                    </a:lnTo>
                    <a:lnTo>
                      <a:pt x="1514475" y="1415733"/>
                    </a:lnTo>
                    <a:lnTo>
                      <a:pt x="1136015" y="1417638"/>
                    </a:lnTo>
                    <a:lnTo>
                      <a:pt x="1019492" y="1162051"/>
                    </a:lnTo>
                    <a:lnTo>
                      <a:pt x="1011872" y="1145541"/>
                    </a:lnTo>
                    <a:lnTo>
                      <a:pt x="1007745" y="1136968"/>
                    </a:lnTo>
                    <a:lnTo>
                      <a:pt x="1002665" y="1129031"/>
                    </a:lnTo>
                    <a:lnTo>
                      <a:pt x="1000125" y="1125221"/>
                    </a:lnTo>
                    <a:lnTo>
                      <a:pt x="997268" y="1121728"/>
                    </a:lnTo>
                    <a:lnTo>
                      <a:pt x="994092" y="1118236"/>
                    </a:lnTo>
                    <a:lnTo>
                      <a:pt x="990918" y="1115061"/>
                    </a:lnTo>
                    <a:lnTo>
                      <a:pt x="987425" y="1111568"/>
                    </a:lnTo>
                    <a:lnTo>
                      <a:pt x="983615" y="1109345"/>
                    </a:lnTo>
                    <a:lnTo>
                      <a:pt x="979170" y="1106805"/>
                    </a:lnTo>
                    <a:lnTo>
                      <a:pt x="975042" y="1104583"/>
                    </a:lnTo>
                    <a:lnTo>
                      <a:pt x="967740" y="1102043"/>
                    </a:lnTo>
                    <a:lnTo>
                      <a:pt x="961072" y="1100773"/>
                    </a:lnTo>
                    <a:lnTo>
                      <a:pt x="954088" y="1099503"/>
                    </a:lnTo>
                    <a:lnTo>
                      <a:pt x="947102" y="1099185"/>
                    </a:lnTo>
                    <a:lnTo>
                      <a:pt x="940435" y="1099503"/>
                    </a:lnTo>
                    <a:lnTo>
                      <a:pt x="933768" y="1100773"/>
                    </a:lnTo>
                    <a:lnTo>
                      <a:pt x="926782" y="1102360"/>
                    </a:lnTo>
                    <a:lnTo>
                      <a:pt x="920432" y="1104583"/>
                    </a:lnTo>
                    <a:lnTo>
                      <a:pt x="914400" y="1107440"/>
                    </a:lnTo>
                    <a:lnTo>
                      <a:pt x="908368" y="1110933"/>
                    </a:lnTo>
                    <a:lnTo>
                      <a:pt x="902970" y="1115378"/>
                    </a:lnTo>
                    <a:lnTo>
                      <a:pt x="897890" y="1119506"/>
                    </a:lnTo>
                    <a:lnTo>
                      <a:pt x="893128" y="1124903"/>
                    </a:lnTo>
                    <a:lnTo>
                      <a:pt x="889000" y="1130618"/>
                    </a:lnTo>
                    <a:lnTo>
                      <a:pt x="885190" y="1136651"/>
                    </a:lnTo>
                    <a:lnTo>
                      <a:pt x="882332" y="1143001"/>
                    </a:lnTo>
                    <a:lnTo>
                      <a:pt x="796925" y="1405891"/>
                    </a:lnTo>
                    <a:lnTo>
                      <a:pt x="695325" y="844868"/>
                    </a:lnTo>
                    <a:lnTo>
                      <a:pt x="693738" y="837883"/>
                    </a:lnTo>
                    <a:lnTo>
                      <a:pt x="691515" y="830898"/>
                    </a:lnTo>
                    <a:lnTo>
                      <a:pt x="688658" y="824548"/>
                    </a:lnTo>
                    <a:lnTo>
                      <a:pt x="685165" y="818515"/>
                    </a:lnTo>
                    <a:lnTo>
                      <a:pt x="680720" y="813118"/>
                    </a:lnTo>
                    <a:lnTo>
                      <a:pt x="676592" y="808038"/>
                    </a:lnTo>
                    <a:lnTo>
                      <a:pt x="671512" y="803275"/>
                    </a:lnTo>
                    <a:lnTo>
                      <a:pt x="665798" y="799465"/>
                    </a:lnTo>
                    <a:lnTo>
                      <a:pt x="660082" y="795338"/>
                    </a:lnTo>
                    <a:lnTo>
                      <a:pt x="654050" y="792480"/>
                    </a:lnTo>
                    <a:lnTo>
                      <a:pt x="647700" y="789940"/>
                    </a:lnTo>
                    <a:lnTo>
                      <a:pt x="641032" y="788353"/>
                    </a:lnTo>
                    <a:lnTo>
                      <a:pt x="634048" y="786765"/>
                    </a:lnTo>
                    <a:lnTo>
                      <a:pt x="627380" y="786448"/>
                    </a:lnTo>
                    <a:lnTo>
                      <a:pt x="619760" y="786448"/>
                    </a:lnTo>
                    <a:lnTo>
                      <a:pt x="612775" y="787718"/>
                    </a:lnTo>
                    <a:lnTo>
                      <a:pt x="607695" y="788670"/>
                    </a:lnTo>
                    <a:lnTo>
                      <a:pt x="602615" y="789940"/>
                    </a:lnTo>
                    <a:lnTo>
                      <a:pt x="598170" y="791845"/>
                    </a:lnTo>
                    <a:lnTo>
                      <a:pt x="593725" y="794068"/>
                    </a:lnTo>
                    <a:lnTo>
                      <a:pt x="589598" y="796608"/>
                    </a:lnTo>
                    <a:lnTo>
                      <a:pt x="585470" y="798830"/>
                    </a:lnTo>
                    <a:lnTo>
                      <a:pt x="581342" y="801688"/>
                    </a:lnTo>
                    <a:lnTo>
                      <a:pt x="577850" y="805180"/>
                    </a:lnTo>
                    <a:lnTo>
                      <a:pt x="574358" y="808673"/>
                    </a:lnTo>
                    <a:lnTo>
                      <a:pt x="571182" y="812165"/>
                    </a:lnTo>
                    <a:lnTo>
                      <a:pt x="568325" y="815658"/>
                    </a:lnTo>
                    <a:lnTo>
                      <a:pt x="565468" y="819785"/>
                    </a:lnTo>
                    <a:lnTo>
                      <a:pt x="563245" y="823913"/>
                    </a:lnTo>
                    <a:lnTo>
                      <a:pt x="561022" y="828040"/>
                    </a:lnTo>
                    <a:lnTo>
                      <a:pt x="559118" y="832803"/>
                    </a:lnTo>
                    <a:lnTo>
                      <a:pt x="557530" y="837565"/>
                    </a:lnTo>
                    <a:lnTo>
                      <a:pt x="321945" y="1417638"/>
                    </a:lnTo>
                    <a:lnTo>
                      <a:pt x="0" y="1415733"/>
                    </a:lnTo>
                    <a:lnTo>
                      <a:pt x="0" y="947420"/>
                    </a:lnTo>
                    <a:lnTo>
                      <a:pt x="0" y="562610"/>
                    </a:lnTo>
                    <a:lnTo>
                      <a:pt x="318" y="548323"/>
                    </a:lnTo>
                    <a:lnTo>
                      <a:pt x="1270" y="534035"/>
                    </a:lnTo>
                    <a:lnTo>
                      <a:pt x="2858" y="519748"/>
                    </a:lnTo>
                    <a:lnTo>
                      <a:pt x="5080" y="505778"/>
                    </a:lnTo>
                    <a:lnTo>
                      <a:pt x="7938" y="492443"/>
                    </a:lnTo>
                    <a:lnTo>
                      <a:pt x="11112" y="478790"/>
                    </a:lnTo>
                    <a:lnTo>
                      <a:pt x="14922" y="465455"/>
                    </a:lnTo>
                    <a:lnTo>
                      <a:pt x="19685" y="452438"/>
                    </a:lnTo>
                    <a:lnTo>
                      <a:pt x="24765" y="440055"/>
                    </a:lnTo>
                    <a:lnTo>
                      <a:pt x="30480" y="427355"/>
                    </a:lnTo>
                    <a:lnTo>
                      <a:pt x="36512" y="415290"/>
                    </a:lnTo>
                    <a:lnTo>
                      <a:pt x="42862" y="403543"/>
                    </a:lnTo>
                    <a:lnTo>
                      <a:pt x="49848" y="391795"/>
                    </a:lnTo>
                    <a:lnTo>
                      <a:pt x="57468" y="381000"/>
                    </a:lnTo>
                    <a:lnTo>
                      <a:pt x="65722" y="370205"/>
                    </a:lnTo>
                    <a:lnTo>
                      <a:pt x="73978" y="359410"/>
                    </a:lnTo>
                    <a:lnTo>
                      <a:pt x="82868" y="349568"/>
                    </a:lnTo>
                    <a:lnTo>
                      <a:pt x="92075" y="340043"/>
                    </a:lnTo>
                    <a:lnTo>
                      <a:pt x="101918" y="330518"/>
                    </a:lnTo>
                    <a:lnTo>
                      <a:pt x="112078" y="321628"/>
                    </a:lnTo>
                    <a:lnTo>
                      <a:pt x="122238" y="313055"/>
                    </a:lnTo>
                    <a:lnTo>
                      <a:pt x="133350" y="305435"/>
                    </a:lnTo>
                    <a:lnTo>
                      <a:pt x="144462" y="297498"/>
                    </a:lnTo>
                    <a:lnTo>
                      <a:pt x="155892" y="290513"/>
                    </a:lnTo>
                    <a:lnTo>
                      <a:pt x="167640" y="283845"/>
                    </a:lnTo>
                    <a:lnTo>
                      <a:pt x="179705" y="277813"/>
                    </a:lnTo>
                    <a:lnTo>
                      <a:pt x="192088" y="272098"/>
                    </a:lnTo>
                    <a:lnTo>
                      <a:pt x="204788" y="267335"/>
                    </a:lnTo>
                    <a:lnTo>
                      <a:pt x="217805" y="262573"/>
                    </a:lnTo>
                    <a:lnTo>
                      <a:pt x="230822" y="258763"/>
                    </a:lnTo>
                    <a:lnTo>
                      <a:pt x="244475" y="255270"/>
                    </a:lnTo>
                    <a:lnTo>
                      <a:pt x="258128" y="252413"/>
                    </a:lnTo>
                    <a:close/>
                    <a:moveTo>
                      <a:pt x="631825" y="0"/>
                    </a:moveTo>
                    <a:lnTo>
                      <a:pt x="883920" y="0"/>
                    </a:lnTo>
                    <a:lnTo>
                      <a:pt x="897255" y="317"/>
                    </a:lnTo>
                    <a:lnTo>
                      <a:pt x="909955" y="1586"/>
                    </a:lnTo>
                    <a:lnTo>
                      <a:pt x="922655" y="2855"/>
                    </a:lnTo>
                    <a:lnTo>
                      <a:pt x="935037" y="5394"/>
                    </a:lnTo>
                    <a:lnTo>
                      <a:pt x="947102" y="8250"/>
                    </a:lnTo>
                    <a:lnTo>
                      <a:pt x="959167" y="11423"/>
                    </a:lnTo>
                    <a:lnTo>
                      <a:pt x="970915" y="15230"/>
                    </a:lnTo>
                    <a:lnTo>
                      <a:pt x="982345" y="19990"/>
                    </a:lnTo>
                    <a:lnTo>
                      <a:pt x="993775" y="25066"/>
                    </a:lnTo>
                    <a:lnTo>
                      <a:pt x="1004570" y="30778"/>
                    </a:lnTo>
                    <a:lnTo>
                      <a:pt x="1015047" y="36807"/>
                    </a:lnTo>
                    <a:lnTo>
                      <a:pt x="1025525" y="43153"/>
                    </a:lnTo>
                    <a:lnTo>
                      <a:pt x="1035050" y="50133"/>
                    </a:lnTo>
                    <a:lnTo>
                      <a:pt x="1044575" y="57748"/>
                    </a:lnTo>
                    <a:lnTo>
                      <a:pt x="1054100" y="65998"/>
                    </a:lnTo>
                    <a:lnTo>
                      <a:pt x="1062672" y="74248"/>
                    </a:lnTo>
                    <a:lnTo>
                      <a:pt x="1070927" y="83132"/>
                    </a:lnTo>
                    <a:lnTo>
                      <a:pt x="1078865" y="92017"/>
                    </a:lnTo>
                    <a:lnTo>
                      <a:pt x="1086485" y="101536"/>
                    </a:lnTo>
                    <a:lnTo>
                      <a:pt x="1093470" y="111372"/>
                    </a:lnTo>
                    <a:lnTo>
                      <a:pt x="1099820" y="121843"/>
                    </a:lnTo>
                    <a:lnTo>
                      <a:pt x="1105852" y="132314"/>
                    </a:lnTo>
                    <a:lnTo>
                      <a:pt x="1111568" y="143102"/>
                    </a:lnTo>
                    <a:lnTo>
                      <a:pt x="1116648" y="154208"/>
                    </a:lnTo>
                    <a:lnTo>
                      <a:pt x="1121410" y="165948"/>
                    </a:lnTo>
                    <a:lnTo>
                      <a:pt x="1125220" y="177688"/>
                    </a:lnTo>
                    <a:lnTo>
                      <a:pt x="1128712" y="189428"/>
                    </a:lnTo>
                    <a:lnTo>
                      <a:pt x="1131252" y="201803"/>
                    </a:lnTo>
                    <a:lnTo>
                      <a:pt x="1133792" y="213860"/>
                    </a:lnTo>
                    <a:lnTo>
                      <a:pt x="1135062" y="226870"/>
                    </a:lnTo>
                    <a:lnTo>
                      <a:pt x="1136332" y="239562"/>
                    </a:lnTo>
                    <a:lnTo>
                      <a:pt x="1136650" y="252571"/>
                    </a:lnTo>
                    <a:lnTo>
                      <a:pt x="1136332" y="265580"/>
                    </a:lnTo>
                    <a:lnTo>
                      <a:pt x="1135062" y="278272"/>
                    </a:lnTo>
                    <a:lnTo>
                      <a:pt x="1133792" y="290964"/>
                    </a:lnTo>
                    <a:lnTo>
                      <a:pt x="1131252" y="303339"/>
                    </a:lnTo>
                    <a:lnTo>
                      <a:pt x="1128712" y="315396"/>
                    </a:lnTo>
                    <a:lnTo>
                      <a:pt x="1125220" y="327454"/>
                    </a:lnTo>
                    <a:lnTo>
                      <a:pt x="1121410" y="339194"/>
                    </a:lnTo>
                    <a:lnTo>
                      <a:pt x="1116648" y="350617"/>
                    </a:lnTo>
                    <a:lnTo>
                      <a:pt x="1111568" y="361722"/>
                    </a:lnTo>
                    <a:lnTo>
                      <a:pt x="1105852" y="372828"/>
                    </a:lnTo>
                    <a:lnTo>
                      <a:pt x="1099820" y="383299"/>
                    </a:lnTo>
                    <a:lnTo>
                      <a:pt x="1093470" y="393452"/>
                    </a:lnTo>
                    <a:lnTo>
                      <a:pt x="1086485" y="403289"/>
                    </a:lnTo>
                    <a:lnTo>
                      <a:pt x="1078865" y="412808"/>
                    </a:lnTo>
                    <a:lnTo>
                      <a:pt x="1070927" y="422327"/>
                    </a:lnTo>
                    <a:lnTo>
                      <a:pt x="1062672" y="430894"/>
                    </a:lnTo>
                    <a:lnTo>
                      <a:pt x="1054100" y="439144"/>
                    </a:lnTo>
                    <a:lnTo>
                      <a:pt x="1044575" y="447076"/>
                    </a:lnTo>
                    <a:lnTo>
                      <a:pt x="1035050" y="454691"/>
                    </a:lnTo>
                    <a:lnTo>
                      <a:pt x="1025525" y="461672"/>
                    </a:lnTo>
                    <a:lnTo>
                      <a:pt x="1015047" y="468018"/>
                    </a:lnTo>
                    <a:lnTo>
                      <a:pt x="1004570" y="474047"/>
                    </a:lnTo>
                    <a:lnTo>
                      <a:pt x="993775" y="479758"/>
                    </a:lnTo>
                    <a:lnTo>
                      <a:pt x="982345" y="484835"/>
                    </a:lnTo>
                    <a:lnTo>
                      <a:pt x="970915" y="489594"/>
                    </a:lnTo>
                    <a:lnTo>
                      <a:pt x="959167" y="493402"/>
                    </a:lnTo>
                    <a:lnTo>
                      <a:pt x="947102" y="496892"/>
                    </a:lnTo>
                    <a:lnTo>
                      <a:pt x="935037" y="499748"/>
                    </a:lnTo>
                    <a:lnTo>
                      <a:pt x="922655" y="501969"/>
                    </a:lnTo>
                    <a:lnTo>
                      <a:pt x="909955" y="503238"/>
                    </a:lnTo>
                    <a:lnTo>
                      <a:pt x="897255" y="504507"/>
                    </a:lnTo>
                    <a:lnTo>
                      <a:pt x="883920" y="504825"/>
                    </a:lnTo>
                    <a:lnTo>
                      <a:pt x="631825" y="504825"/>
                    </a:lnTo>
                    <a:lnTo>
                      <a:pt x="618807" y="504507"/>
                    </a:lnTo>
                    <a:lnTo>
                      <a:pt x="605790" y="503238"/>
                    </a:lnTo>
                    <a:lnTo>
                      <a:pt x="593407" y="501969"/>
                    </a:lnTo>
                    <a:lnTo>
                      <a:pt x="581025" y="499748"/>
                    </a:lnTo>
                    <a:lnTo>
                      <a:pt x="568960" y="496892"/>
                    </a:lnTo>
                    <a:lnTo>
                      <a:pt x="556895" y="493402"/>
                    </a:lnTo>
                    <a:lnTo>
                      <a:pt x="545147" y="489594"/>
                    </a:lnTo>
                    <a:lnTo>
                      <a:pt x="533717" y="484835"/>
                    </a:lnTo>
                    <a:lnTo>
                      <a:pt x="522287" y="479758"/>
                    </a:lnTo>
                    <a:lnTo>
                      <a:pt x="511492" y="474047"/>
                    </a:lnTo>
                    <a:lnTo>
                      <a:pt x="500697" y="468018"/>
                    </a:lnTo>
                    <a:lnTo>
                      <a:pt x="490537" y="461672"/>
                    </a:lnTo>
                    <a:lnTo>
                      <a:pt x="481012" y="454691"/>
                    </a:lnTo>
                    <a:lnTo>
                      <a:pt x="471170" y="447076"/>
                    </a:lnTo>
                    <a:lnTo>
                      <a:pt x="461962" y="439144"/>
                    </a:lnTo>
                    <a:lnTo>
                      <a:pt x="453072" y="430894"/>
                    </a:lnTo>
                    <a:lnTo>
                      <a:pt x="444817" y="422327"/>
                    </a:lnTo>
                    <a:lnTo>
                      <a:pt x="437197" y="412808"/>
                    </a:lnTo>
                    <a:lnTo>
                      <a:pt x="429577" y="403289"/>
                    </a:lnTo>
                    <a:lnTo>
                      <a:pt x="422592" y="393452"/>
                    </a:lnTo>
                    <a:lnTo>
                      <a:pt x="415607" y="383299"/>
                    </a:lnTo>
                    <a:lnTo>
                      <a:pt x="409575" y="372828"/>
                    </a:lnTo>
                    <a:lnTo>
                      <a:pt x="404177" y="361722"/>
                    </a:lnTo>
                    <a:lnTo>
                      <a:pt x="399415" y="350617"/>
                    </a:lnTo>
                    <a:lnTo>
                      <a:pt x="394652" y="339194"/>
                    </a:lnTo>
                    <a:lnTo>
                      <a:pt x="390842" y="327454"/>
                    </a:lnTo>
                    <a:lnTo>
                      <a:pt x="387350" y="315396"/>
                    </a:lnTo>
                    <a:lnTo>
                      <a:pt x="384492" y="303339"/>
                    </a:lnTo>
                    <a:lnTo>
                      <a:pt x="382270" y="290964"/>
                    </a:lnTo>
                    <a:lnTo>
                      <a:pt x="380682" y="278272"/>
                    </a:lnTo>
                    <a:lnTo>
                      <a:pt x="379730" y="265580"/>
                    </a:lnTo>
                    <a:lnTo>
                      <a:pt x="379412" y="252571"/>
                    </a:lnTo>
                    <a:lnTo>
                      <a:pt x="379730" y="239562"/>
                    </a:lnTo>
                    <a:lnTo>
                      <a:pt x="380682" y="226870"/>
                    </a:lnTo>
                    <a:lnTo>
                      <a:pt x="382270" y="213860"/>
                    </a:lnTo>
                    <a:lnTo>
                      <a:pt x="384492" y="201803"/>
                    </a:lnTo>
                    <a:lnTo>
                      <a:pt x="387350" y="189428"/>
                    </a:lnTo>
                    <a:lnTo>
                      <a:pt x="390842" y="177688"/>
                    </a:lnTo>
                    <a:lnTo>
                      <a:pt x="394652" y="165948"/>
                    </a:lnTo>
                    <a:lnTo>
                      <a:pt x="399415" y="154208"/>
                    </a:lnTo>
                    <a:lnTo>
                      <a:pt x="404177" y="143102"/>
                    </a:lnTo>
                    <a:lnTo>
                      <a:pt x="409575" y="132314"/>
                    </a:lnTo>
                    <a:lnTo>
                      <a:pt x="415607" y="121843"/>
                    </a:lnTo>
                    <a:lnTo>
                      <a:pt x="422592" y="111372"/>
                    </a:lnTo>
                    <a:lnTo>
                      <a:pt x="429577" y="101536"/>
                    </a:lnTo>
                    <a:lnTo>
                      <a:pt x="437197" y="92017"/>
                    </a:lnTo>
                    <a:lnTo>
                      <a:pt x="444817" y="83132"/>
                    </a:lnTo>
                    <a:lnTo>
                      <a:pt x="453072" y="74248"/>
                    </a:lnTo>
                    <a:lnTo>
                      <a:pt x="461962" y="65998"/>
                    </a:lnTo>
                    <a:lnTo>
                      <a:pt x="471170" y="57748"/>
                    </a:lnTo>
                    <a:lnTo>
                      <a:pt x="481012" y="50133"/>
                    </a:lnTo>
                    <a:lnTo>
                      <a:pt x="490537" y="43153"/>
                    </a:lnTo>
                    <a:lnTo>
                      <a:pt x="500697" y="36807"/>
                    </a:lnTo>
                    <a:lnTo>
                      <a:pt x="511492" y="30778"/>
                    </a:lnTo>
                    <a:lnTo>
                      <a:pt x="522287" y="25066"/>
                    </a:lnTo>
                    <a:lnTo>
                      <a:pt x="533717" y="19990"/>
                    </a:lnTo>
                    <a:lnTo>
                      <a:pt x="545147" y="15230"/>
                    </a:lnTo>
                    <a:lnTo>
                      <a:pt x="556895" y="11423"/>
                    </a:lnTo>
                    <a:lnTo>
                      <a:pt x="568960" y="8250"/>
                    </a:lnTo>
                    <a:lnTo>
                      <a:pt x="581025" y="5394"/>
                    </a:lnTo>
                    <a:lnTo>
                      <a:pt x="593407" y="2855"/>
                    </a:lnTo>
                    <a:lnTo>
                      <a:pt x="605790" y="1586"/>
                    </a:lnTo>
                    <a:lnTo>
                      <a:pt x="618807" y="317"/>
                    </a:lnTo>
                    <a:lnTo>
                      <a:pt x="6318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1881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7341684-9BAA-4EB0-825B-8048499F12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0B0A1EE-BE8E-4CE8-9141-029173EC25D5}"/>
              </a:ext>
            </a:extLst>
          </p:cNvPr>
          <p:cNvGrpSpPr/>
          <p:nvPr/>
        </p:nvGrpSpPr>
        <p:grpSpPr>
          <a:xfrm>
            <a:off x="3076430" y="191769"/>
            <a:ext cx="8836854" cy="6072395"/>
            <a:chOff x="2012506" y="232025"/>
            <a:chExt cx="8836854" cy="6072395"/>
          </a:xfrm>
        </p:grpSpPr>
        <p:pic>
          <p:nvPicPr>
            <p:cNvPr id="5" name="图片 4" descr="手机截图图社交软件的信息&#10;&#10;描述已自动生成">
              <a:extLst>
                <a:ext uri="{FF2B5EF4-FFF2-40B4-BE49-F238E27FC236}">
                  <a16:creationId xmlns:a16="http://schemas.microsoft.com/office/drawing/2014/main" id="{D5B86511-A4A3-4033-ADE9-5E574B29F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506" y="232025"/>
              <a:ext cx="8836853" cy="3625600"/>
            </a:xfrm>
            <a:prstGeom prst="rect">
              <a:avLst/>
            </a:prstGeom>
          </p:spPr>
        </p:pic>
        <p:pic>
          <p:nvPicPr>
            <p:cNvPr id="7" name="图片 6" descr="手机屏幕截图&#10;&#10;描述已自动生成">
              <a:extLst>
                <a:ext uri="{FF2B5EF4-FFF2-40B4-BE49-F238E27FC236}">
                  <a16:creationId xmlns:a16="http://schemas.microsoft.com/office/drawing/2014/main" id="{A3CCAFFE-F627-4B7E-96F2-B5D9BCCD4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507" y="3785041"/>
              <a:ext cx="8836853" cy="2519379"/>
            </a:xfrm>
            <a:prstGeom prst="rect">
              <a:avLst/>
            </a:prstGeom>
          </p:spPr>
        </p:pic>
      </p:grpSp>
      <p:pic>
        <p:nvPicPr>
          <p:cNvPr id="9" name="图片 8" descr="卡通人物&#10;&#10;描述已自动生成">
            <a:extLst>
              <a:ext uri="{FF2B5EF4-FFF2-40B4-BE49-F238E27FC236}">
                <a16:creationId xmlns:a16="http://schemas.microsoft.com/office/drawing/2014/main" id="{66996DD5-7FC5-4CDC-A6B4-726A6271FE0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89807B"/>
              </a:clrFrom>
              <a:clrTo>
                <a:srgbClr val="89807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136" y="31316"/>
            <a:ext cx="4708045" cy="6308101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2907F16A-BBB6-49C5-9799-BF8FFCE85557}"/>
              </a:ext>
            </a:extLst>
          </p:cNvPr>
          <p:cNvCxnSpPr/>
          <p:nvPr/>
        </p:nvCxnSpPr>
        <p:spPr>
          <a:xfrm>
            <a:off x="4213781" y="2677212"/>
            <a:ext cx="367645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DDA86476-F070-4A91-81B4-257335FCB316}"/>
              </a:ext>
            </a:extLst>
          </p:cNvPr>
          <p:cNvCxnSpPr>
            <a:cxnSpLocks/>
          </p:cNvCxnSpPr>
          <p:nvPr/>
        </p:nvCxnSpPr>
        <p:spPr>
          <a:xfrm>
            <a:off x="4213781" y="3727502"/>
            <a:ext cx="31391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575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630B27C-6D65-4BDF-92BF-6A16A0E0C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二、隔离种类及措施</a:t>
            </a:r>
          </a:p>
        </p:txBody>
      </p:sp>
      <p:sp>
        <p:nvSpPr>
          <p:cNvPr id="4" name="灯片编号占位符 68">
            <a:extLst>
              <a:ext uri="{FF2B5EF4-FFF2-40B4-BE49-F238E27FC236}">
                <a16:creationId xmlns:a16="http://schemas.microsoft.com/office/drawing/2014/main" id="{FBC6358E-BF38-4AB1-BEC2-459DD7E50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29662" y="6356350"/>
            <a:ext cx="3462338" cy="501650"/>
          </a:xfrm>
        </p:spPr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B28C015-BB15-41DD-8ECD-BA5C9B82431E}"/>
              </a:ext>
            </a:extLst>
          </p:cNvPr>
          <p:cNvSpPr/>
          <p:nvPr/>
        </p:nvSpPr>
        <p:spPr>
          <a:xfrm>
            <a:off x="1079022" y="1064216"/>
            <a:ext cx="9955486" cy="155556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 w="317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  <a:effectLst>
            <a:outerShdw blurRad="241300" dist="1778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764" tIns="50880" rIns="101764" bIns="50880" anchor="ctr"/>
          <a:lstStyle/>
          <a:p>
            <a:pPr algn="ctr"/>
            <a:endParaRPr lang="zh-CN" altLang="en-US">
              <a:solidFill>
                <a:prstClr val="white"/>
              </a:solidFill>
              <a:sym typeface="+mn-lt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6C928876-77BD-43D2-822D-1378A8A0D734}"/>
              </a:ext>
            </a:extLst>
          </p:cNvPr>
          <p:cNvGrpSpPr/>
          <p:nvPr/>
        </p:nvGrpSpPr>
        <p:grpSpPr>
          <a:xfrm>
            <a:off x="1393244" y="816243"/>
            <a:ext cx="5632885" cy="646999"/>
            <a:chOff x="4532138" y="2949131"/>
            <a:chExt cx="1564211" cy="408174"/>
          </a:xfrm>
        </p:grpSpPr>
        <p:sp>
          <p:nvSpPr>
            <p:cNvPr id="48" name="MH_SubTitle_1">
              <a:extLst>
                <a:ext uri="{FF2B5EF4-FFF2-40B4-BE49-F238E27FC236}">
                  <a16:creationId xmlns:a16="http://schemas.microsoft.com/office/drawing/2014/main" id="{35ADF70E-F752-4913-A4FF-CE8B543FFF0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4532138" y="2977854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127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49" name="MH_SubTitle_1">
              <a:extLst>
                <a:ext uri="{FF2B5EF4-FFF2-40B4-BE49-F238E27FC236}">
                  <a16:creationId xmlns:a16="http://schemas.microsoft.com/office/drawing/2014/main" id="{4C508246-FA70-4A4C-BD55-969694A7E361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597214" y="2949131"/>
              <a:ext cx="1440000" cy="371773"/>
            </a:xfrm>
            <a:prstGeom prst="roundRect">
              <a:avLst>
                <a:gd name="adj" fmla="val 21110"/>
              </a:avLst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zh-CN" altLang="en-US" sz="2700" dirty="0">
                  <a:latin typeface="Impact" panose="020B0806030902050204" pitchFamily="34" charset="0"/>
                  <a:ea typeface="微软雅黑" panose="020B0503020204020204" pitchFamily="34" charset="-122"/>
                </a:rPr>
                <a:t>标准预防基础上的两大类隔离</a:t>
              </a:r>
              <a:endParaRPr lang="en-US" altLang="zh-CN" sz="2700" dirty="0"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649CB200-A48E-49F4-9C44-FB415959FDFB}"/>
              </a:ext>
            </a:extLst>
          </p:cNvPr>
          <p:cNvSpPr txBox="1"/>
          <p:nvPr/>
        </p:nvSpPr>
        <p:spPr>
          <a:xfrm>
            <a:off x="1383652" y="1547856"/>
            <a:ext cx="9572722" cy="111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/>
              <a:t>一是基于传染源特点</a:t>
            </a:r>
            <a:r>
              <a:rPr lang="zh-CN" altLang="en-US" sz="2800" dirty="0">
                <a:solidFill>
                  <a:srgbClr val="C00000"/>
                </a:solidFill>
              </a:rPr>
              <a:t>切断疾病传播途径</a:t>
            </a:r>
            <a:r>
              <a:rPr lang="zh-CN" altLang="en-US" sz="2800" dirty="0"/>
              <a:t>的隔离；二是基于</a:t>
            </a:r>
            <a:r>
              <a:rPr lang="zh-CN" altLang="en-US" sz="2800" dirty="0">
                <a:solidFill>
                  <a:srgbClr val="C00000"/>
                </a:solidFill>
              </a:rPr>
              <a:t>保护易感人群</a:t>
            </a:r>
            <a:r>
              <a:rPr lang="zh-CN" altLang="en-US" sz="2800" dirty="0"/>
              <a:t>的隔离。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4E67889-FF71-44A9-A368-032214487B99}"/>
              </a:ext>
            </a:extLst>
          </p:cNvPr>
          <p:cNvGrpSpPr/>
          <p:nvPr/>
        </p:nvGrpSpPr>
        <p:grpSpPr>
          <a:xfrm>
            <a:off x="5351764" y="4238217"/>
            <a:ext cx="4846879" cy="1884589"/>
            <a:chOff x="7152515" y="3295922"/>
            <a:chExt cx="4846879" cy="1884589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0352651E-14F6-4BB2-835C-6C24307AD5B9}"/>
                </a:ext>
              </a:extLst>
            </p:cNvPr>
            <p:cNvGrpSpPr/>
            <p:nvPr/>
          </p:nvGrpSpPr>
          <p:grpSpPr>
            <a:xfrm>
              <a:off x="7152515" y="3295922"/>
              <a:ext cx="785494" cy="1884589"/>
              <a:chOff x="4520877" y="1419567"/>
              <a:chExt cx="752470" cy="1373983"/>
            </a:xfrm>
          </p:grpSpPr>
          <p:cxnSp>
            <p:nvCxnSpPr>
              <p:cNvPr id="51" name="MH_Other_1">
                <a:extLst>
                  <a:ext uri="{FF2B5EF4-FFF2-40B4-BE49-F238E27FC236}">
                    <a16:creationId xmlns:a16="http://schemas.microsoft.com/office/drawing/2014/main" id="{CF45B1CB-B7BE-4FD1-BC83-C879BCFD150D}"/>
                  </a:ext>
                </a:extLst>
              </p:cNvPr>
              <p:cNvCxnSpPr>
                <a:cxnSpLocks noChangeShapeType="1"/>
              </p:cNvCxnSpPr>
              <p:nvPr>
                <p:custDataLst>
                  <p:tags r:id="rId11"/>
                </p:custDataLst>
              </p:nvPr>
            </p:nvCxnSpPr>
            <p:spPr bwMode="auto">
              <a:xfrm>
                <a:off x="4855835" y="1419569"/>
                <a:ext cx="0" cy="1373981"/>
              </a:xfrm>
              <a:prstGeom prst="line">
                <a:avLst/>
              </a:prstGeom>
              <a:noFill/>
              <a:ln w="6350" cap="rnd" algn="ctr">
                <a:solidFill>
                  <a:srgbClr val="BCBCBC"/>
                </a:solidFill>
                <a:prstDash val="sysDash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2" name="MH_Other_2">
                <a:extLst>
                  <a:ext uri="{FF2B5EF4-FFF2-40B4-BE49-F238E27FC236}">
                    <a16:creationId xmlns:a16="http://schemas.microsoft.com/office/drawing/2014/main" id="{8D16A6BE-8CCF-4F6E-AE42-7AC6AC0B7892}"/>
                  </a:ext>
                </a:extLst>
              </p:cNvPr>
              <p:cNvCxnSpPr>
                <a:cxnSpLocks noChangeShapeType="1"/>
              </p:cNvCxnSpPr>
              <p:nvPr>
                <p:custDataLst>
                  <p:tags r:id="rId12"/>
                </p:custDataLst>
              </p:nvPr>
            </p:nvCxnSpPr>
            <p:spPr bwMode="auto">
              <a:xfrm>
                <a:off x="4520877" y="1419567"/>
                <a:ext cx="334963" cy="0"/>
              </a:xfrm>
              <a:prstGeom prst="line">
                <a:avLst/>
              </a:prstGeom>
              <a:noFill/>
              <a:ln w="6350" cap="rnd" algn="ctr">
                <a:solidFill>
                  <a:srgbClr val="BCBCBC"/>
                </a:solidFill>
                <a:prstDash val="sysDash"/>
                <a:miter lim="800000"/>
                <a:head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3" name="MH_Other_3">
                <a:extLst>
                  <a:ext uri="{FF2B5EF4-FFF2-40B4-BE49-F238E27FC236}">
                    <a16:creationId xmlns:a16="http://schemas.microsoft.com/office/drawing/2014/main" id="{09262FB9-21E0-4D3E-9C61-E2DB9513F1DF}"/>
                  </a:ext>
                </a:extLst>
              </p:cNvPr>
              <p:cNvCxnSpPr>
                <a:cxnSpLocks noChangeShapeType="1"/>
              </p:cNvCxnSpPr>
              <p:nvPr>
                <p:custDataLst>
                  <p:tags r:id="rId13"/>
                </p:custDataLst>
              </p:nvPr>
            </p:nvCxnSpPr>
            <p:spPr bwMode="auto">
              <a:xfrm>
                <a:off x="4520877" y="2778069"/>
                <a:ext cx="334963" cy="0"/>
              </a:xfrm>
              <a:prstGeom prst="line">
                <a:avLst/>
              </a:prstGeom>
              <a:noFill/>
              <a:ln w="6350" cap="rnd" algn="ctr">
                <a:solidFill>
                  <a:srgbClr val="BCBCBC"/>
                </a:solidFill>
                <a:prstDash val="sysDash"/>
                <a:miter lim="800000"/>
                <a:head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4" name="MH_Other_9">
                <a:extLst>
                  <a:ext uri="{FF2B5EF4-FFF2-40B4-BE49-F238E27FC236}">
                    <a16:creationId xmlns:a16="http://schemas.microsoft.com/office/drawing/2014/main" id="{0D9DC4EB-86BF-4D65-B429-01A8D0C5E7AA}"/>
                  </a:ext>
                </a:extLst>
              </p:cNvPr>
              <p:cNvCxnSpPr>
                <a:cxnSpLocks noChangeShapeType="1"/>
              </p:cNvCxnSpPr>
              <p:nvPr>
                <p:custDataLst>
                  <p:tags r:id="rId14"/>
                </p:custDataLst>
              </p:nvPr>
            </p:nvCxnSpPr>
            <p:spPr bwMode="auto">
              <a:xfrm>
                <a:off x="4860597" y="1689840"/>
                <a:ext cx="406400" cy="8335"/>
              </a:xfrm>
              <a:prstGeom prst="straightConnector1">
                <a:avLst/>
              </a:prstGeom>
              <a:noFill/>
              <a:ln w="6350" cap="rnd" algn="ctr">
                <a:solidFill>
                  <a:srgbClr val="BCBCBC"/>
                </a:solidFill>
                <a:prstDash val="sysDash"/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" name="MH_Other_10">
                <a:extLst>
                  <a:ext uri="{FF2B5EF4-FFF2-40B4-BE49-F238E27FC236}">
                    <a16:creationId xmlns:a16="http://schemas.microsoft.com/office/drawing/2014/main" id="{AB1B6DAA-B004-4D1E-AF55-EACAE3A33751}"/>
                  </a:ext>
                </a:extLst>
              </p:cNvPr>
              <p:cNvCxnSpPr>
                <a:cxnSpLocks noChangeShapeType="1"/>
              </p:cNvCxnSpPr>
              <p:nvPr>
                <p:custDataLst>
                  <p:tags r:id="rId15"/>
                </p:custDataLst>
              </p:nvPr>
            </p:nvCxnSpPr>
            <p:spPr bwMode="auto">
              <a:xfrm>
                <a:off x="4866947" y="2101797"/>
                <a:ext cx="406400" cy="8335"/>
              </a:xfrm>
              <a:prstGeom prst="straightConnector1">
                <a:avLst/>
              </a:prstGeom>
              <a:noFill/>
              <a:ln w="6350" cap="rnd" algn="ctr">
                <a:solidFill>
                  <a:srgbClr val="BCBCBC"/>
                </a:solidFill>
                <a:prstDash val="sysDash"/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6" name="MH_Other_11">
                <a:extLst>
                  <a:ext uri="{FF2B5EF4-FFF2-40B4-BE49-F238E27FC236}">
                    <a16:creationId xmlns:a16="http://schemas.microsoft.com/office/drawing/2014/main" id="{54016508-44A8-4200-B376-F395657E4AB1}"/>
                  </a:ext>
                </a:extLst>
              </p:cNvPr>
              <p:cNvCxnSpPr>
                <a:cxnSpLocks noChangeShapeType="1"/>
              </p:cNvCxnSpPr>
              <p:nvPr>
                <p:custDataLst>
                  <p:tags r:id="rId16"/>
                </p:custDataLst>
              </p:nvPr>
            </p:nvCxnSpPr>
            <p:spPr bwMode="auto">
              <a:xfrm>
                <a:off x="4855835" y="2513753"/>
                <a:ext cx="404812" cy="9525"/>
              </a:xfrm>
              <a:prstGeom prst="straightConnector1">
                <a:avLst/>
              </a:prstGeom>
              <a:noFill/>
              <a:ln w="6350" cap="rnd" algn="ctr">
                <a:solidFill>
                  <a:srgbClr val="BCBCBC"/>
                </a:solidFill>
                <a:prstDash val="sysDash"/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57" name="MH_SubTitle_1">
              <a:extLst>
                <a:ext uri="{FF2B5EF4-FFF2-40B4-BE49-F238E27FC236}">
                  <a16:creationId xmlns:a16="http://schemas.microsoft.com/office/drawing/2014/main" id="{30E86640-59A4-49D5-86E1-46BBDB6F8DC3}"/>
                </a:ext>
              </a:extLst>
            </p:cNvPr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8159635" y="3529118"/>
              <a:ext cx="3839759" cy="275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</a:rPr>
                <a:t>接触传播的隔离与预防</a:t>
              </a:r>
            </a:p>
          </p:txBody>
        </p:sp>
        <p:sp>
          <p:nvSpPr>
            <p:cNvPr id="58" name="MH_SubTitle_1">
              <a:extLst>
                <a:ext uri="{FF2B5EF4-FFF2-40B4-BE49-F238E27FC236}">
                  <a16:creationId xmlns:a16="http://schemas.microsoft.com/office/drawing/2014/main" id="{8E9743F2-2A8F-4B38-8F67-A26133B95244}"/>
                </a:ext>
              </a:extLst>
            </p:cNvPr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8182863" y="4141454"/>
              <a:ext cx="3356528" cy="275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</a:rPr>
                <a:t>空气传播的隔离与预防</a:t>
              </a:r>
            </a:p>
          </p:txBody>
        </p:sp>
        <p:sp>
          <p:nvSpPr>
            <p:cNvPr id="59" name="MH_SubTitle_1">
              <a:extLst>
                <a:ext uri="{FF2B5EF4-FFF2-40B4-BE49-F238E27FC236}">
                  <a16:creationId xmlns:a16="http://schemas.microsoft.com/office/drawing/2014/main" id="{5EB39834-BA44-4B90-96A6-A3F2DF807E12}"/>
                </a:ext>
              </a:extLst>
            </p:cNvPr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8222277" y="4796735"/>
              <a:ext cx="3356528" cy="275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</a:rPr>
                <a:t>飞沫传播的隔离与预防</a:t>
              </a:r>
            </a:p>
          </p:txBody>
        </p:sp>
      </p:grpSp>
      <p:cxnSp>
        <p:nvCxnSpPr>
          <p:cNvPr id="63" name="MH_Other_3">
            <a:extLst>
              <a:ext uri="{FF2B5EF4-FFF2-40B4-BE49-F238E27FC236}">
                <a16:creationId xmlns:a16="http://schemas.microsoft.com/office/drawing/2014/main" id="{615ED2E2-3205-4BF9-A47F-CC32DB683F06}"/>
              </a:ext>
            </a:extLst>
          </p:cNvPr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2112818" y="5630051"/>
            <a:ext cx="382369" cy="0"/>
          </a:xfrm>
          <a:prstGeom prst="line">
            <a:avLst/>
          </a:prstGeom>
          <a:noFill/>
          <a:ln w="6350" cap="rnd" algn="ctr">
            <a:solidFill>
              <a:srgbClr val="BCBCBC"/>
            </a:solidFill>
            <a:prstDash val="sysDash"/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ABEF5100-B823-4E95-9916-946834743A2B}"/>
              </a:ext>
            </a:extLst>
          </p:cNvPr>
          <p:cNvGrpSpPr/>
          <p:nvPr/>
        </p:nvGrpSpPr>
        <p:grpSpPr>
          <a:xfrm>
            <a:off x="2112818" y="3094413"/>
            <a:ext cx="909991" cy="2564533"/>
            <a:chOff x="2112818" y="3094413"/>
            <a:chExt cx="909991" cy="2564533"/>
          </a:xfrm>
        </p:grpSpPr>
        <p:cxnSp>
          <p:nvCxnSpPr>
            <p:cNvPr id="61" name="MH_Other_1">
              <a:extLst>
                <a:ext uri="{FF2B5EF4-FFF2-40B4-BE49-F238E27FC236}">
                  <a16:creationId xmlns:a16="http://schemas.microsoft.com/office/drawing/2014/main" id="{6F1621F0-8E94-4835-B6C2-3230CEB6241A}"/>
                </a:ext>
              </a:extLst>
            </p:cNvPr>
            <p:cNvCxnSpPr>
              <a:cxnSpLocks noChangeShapeType="1"/>
            </p:cNvCxnSpPr>
            <p:nvPr>
              <p:custDataLst>
                <p:tags r:id="rId4"/>
              </p:custDataLst>
            </p:nvPr>
          </p:nvCxnSpPr>
          <p:spPr bwMode="auto">
            <a:xfrm>
              <a:off x="2495181" y="3094417"/>
              <a:ext cx="0" cy="2564529"/>
            </a:xfrm>
            <a:prstGeom prst="line">
              <a:avLst/>
            </a:prstGeom>
            <a:noFill/>
            <a:ln w="6350" cap="rnd" algn="ctr">
              <a:solidFill>
                <a:srgbClr val="BCBCBC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MH_Other_2">
              <a:extLst>
                <a:ext uri="{FF2B5EF4-FFF2-40B4-BE49-F238E27FC236}">
                  <a16:creationId xmlns:a16="http://schemas.microsoft.com/office/drawing/2014/main" id="{52AA2F71-5B1A-4064-BEAD-5FD9DF7821E1}"/>
                </a:ext>
              </a:extLst>
            </p:cNvPr>
            <p:cNvCxnSpPr>
              <a:cxnSpLocks noChangeShapeType="1"/>
            </p:cNvCxnSpPr>
            <p:nvPr>
              <p:custDataLst>
                <p:tags r:id="rId5"/>
              </p:custDataLst>
            </p:nvPr>
          </p:nvCxnSpPr>
          <p:spPr bwMode="auto">
            <a:xfrm>
              <a:off x="2112818" y="3094413"/>
              <a:ext cx="382369" cy="0"/>
            </a:xfrm>
            <a:prstGeom prst="line">
              <a:avLst/>
            </a:prstGeom>
            <a:noFill/>
            <a:ln w="6350" cap="rnd" algn="ctr">
              <a:solidFill>
                <a:srgbClr val="BCBCBC"/>
              </a:solidFill>
              <a:prstDash val="sysDash"/>
              <a:miter lim="800000"/>
              <a:head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MH_Other_9">
              <a:extLst>
                <a:ext uri="{FF2B5EF4-FFF2-40B4-BE49-F238E27FC236}">
                  <a16:creationId xmlns:a16="http://schemas.microsoft.com/office/drawing/2014/main" id="{F4F10E85-DBDC-4119-8F86-EC8977F40E44}"/>
                </a:ext>
              </a:extLst>
            </p:cNvPr>
            <p:cNvCxnSpPr>
              <a:cxnSpLocks noChangeShapeType="1"/>
            </p:cNvCxnSpPr>
            <p:nvPr>
              <p:custDataLst>
                <p:tags r:id="rId6"/>
              </p:custDataLst>
            </p:nvPr>
          </p:nvCxnSpPr>
          <p:spPr bwMode="auto">
            <a:xfrm>
              <a:off x="2558893" y="3596776"/>
              <a:ext cx="463916" cy="15557"/>
            </a:xfrm>
            <a:prstGeom prst="straightConnector1">
              <a:avLst/>
            </a:prstGeom>
            <a:noFill/>
            <a:ln w="6350" cap="rnd" algn="ctr">
              <a:solidFill>
                <a:srgbClr val="BCBCBC"/>
              </a:solidFill>
              <a:prstDash val="sysDash"/>
              <a:miter lim="800000"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MH_Other_10">
              <a:extLst>
                <a:ext uri="{FF2B5EF4-FFF2-40B4-BE49-F238E27FC236}">
                  <a16:creationId xmlns:a16="http://schemas.microsoft.com/office/drawing/2014/main" id="{0BE11D07-2A82-4FE3-B271-751964627A3B}"/>
                </a:ext>
              </a:extLst>
            </p:cNvPr>
            <p:cNvCxnSpPr>
              <a:cxnSpLocks noChangeShapeType="1"/>
            </p:cNvCxnSpPr>
            <p:nvPr>
              <p:custDataLst>
                <p:tags r:id="rId7"/>
              </p:custDataLst>
            </p:nvPr>
          </p:nvCxnSpPr>
          <p:spPr bwMode="auto">
            <a:xfrm>
              <a:off x="2527348" y="5090697"/>
              <a:ext cx="463916" cy="15557"/>
            </a:xfrm>
            <a:prstGeom prst="straightConnector1">
              <a:avLst/>
            </a:prstGeom>
            <a:noFill/>
            <a:ln w="6350" cap="rnd" algn="ctr">
              <a:solidFill>
                <a:srgbClr val="BCBCBC"/>
              </a:solidFill>
              <a:prstDash val="sysDash"/>
              <a:miter lim="800000"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7" name="MH_SubTitle_1">
            <a:extLst>
              <a:ext uri="{FF2B5EF4-FFF2-40B4-BE49-F238E27FC236}">
                <a16:creationId xmlns:a16="http://schemas.microsoft.com/office/drawing/2014/main" id="{8C2CA9EE-65A0-4EA5-A007-90A31D8867C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08037" y="3467038"/>
            <a:ext cx="2206370" cy="2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</a:rPr>
              <a:t>保护易感人群</a:t>
            </a:r>
          </a:p>
        </p:txBody>
      </p:sp>
      <p:sp>
        <p:nvSpPr>
          <p:cNvPr id="68" name="MH_SubTitle_1">
            <a:extLst>
              <a:ext uri="{FF2B5EF4-FFF2-40B4-BE49-F238E27FC236}">
                <a16:creationId xmlns:a16="http://schemas.microsoft.com/office/drawing/2014/main" id="{B3229A97-438A-474C-B2BF-C745DC9BD82C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08037" y="4953180"/>
            <a:ext cx="2206370" cy="2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</a:rPr>
              <a:t>切断传播途径</a:t>
            </a:r>
          </a:p>
        </p:txBody>
      </p:sp>
    </p:spTree>
    <p:extLst>
      <p:ext uri="{BB962C8B-B14F-4D97-AF65-F5344CB8AC3E}">
        <p14:creationId xmlns:p14="http://schemas.microsoft.com/office/powerpoint/2010/main" val="3211987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630B27C-6D65-4BDF-92BF-6A16A0E0C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二、隔离种类及措施</a:t>
            </a:r>
          </a:p>
        </p:txBody>
      </p:sp>
      <p:sp>
        <p:nvSpPr>
          <p:cNvPr id="4" name="灯片编号占位符 68">
            <a:extLst>
              <a:ext uri="{FF2B5EF4-FFF2-40B4-BE49-F238E27FC236}">
                <a16:creationId xmlns:a16="http://schemas.microsoft.com/office/drawing/2014/main" id="{FBC6358E-BF38-4AB1-BEC2-459DD7E50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29662" y="6356350"/>
            <a:ext cx="3462338" cy="501650"/>
          </a:xfrm>
        </p:spPr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B28C015-BB15-41DD-8ECD-BA5C9B82431E}"/>
              </a:ext>
            </a:extLst>
          </p:cNvPr>
          <p:cNvSpPr/>
          <p:nvPr/>
        </p:nvSpPr>
        <p:spPr>
          <a:xfrm>
            <a:off x="819034" y="2204658"/>
            <a:ext cx="4253448" cy="393092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 w="317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  <a:effectLst>
            <a:outerShdw blurRad="241300" dist="1778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764" tIns="50880" rIns="101764" bIns="50880" anchor="ctr"/>
          <a:lstStyle/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单间或同病同室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限制活动范围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接触的一切物品，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先灭菌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再清洁、消毒、灭菌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污染敷料装袋标记后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焚烧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处理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6C928876-77BD-43D2-822D-1378A8A0D734}"/>
              </a:ext>
            </a:extLst>
          </p:cNvPr>
          <p:cNvGrpSpPr/>
          <p:nvPr/>
        </p:nvGrpSpPr>
        <p:grpSpPr>
          <a:xfrm>
            <a:off x="897567" y="889825"/>
            <a:ext cx="4851262" cy="622896"/>
            <a:chOff x="4532138" y="2977854"/>
            <a:chExt cx="1564211" cy="379451"/>
          </a:xfrm>
        </p:grpSpPr>
        <p:sp>
          <p:nvSpPr>
            <p:cNvPr id="48" name="MH_SubTitle_1">
              <a:extLst>
                <a:ext uri="{FF2B5EF4-FFF2-40B4-BE49-F238E27FC236}">
                  <a16:creationId xmlns:a16="http://schemas.microsoft.com/office/drawing/2014/main" id="{35ADF70E-F752-4913-A4FF-CE8B543FFF0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532138" y="2977854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127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49" name="MH_SubTitle_1">
              <a:extLst>
                <a:ext uri="{FF2B5EF4-FFF2-40B4-BE49-F238E27FC236}">
                  <a16:creationId xmlns:a16="http://schemas.microsoft.com/office/drawing/2014/main" id="{4C508246-FA70-4A4C-BD55-969694A7E361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597214" y="3032904"/>
              <a:ext cx="1440000" cy="288000"/>
            </a:xfrm>
            <a:prstGeom prst="roundRect">
              <a:avLst>
                <a:gd name="adj" fmla="val 2111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zh-CN" altLang="en-US" sz="2700" dirty="0">
                  <a:latin typeface="Impact" panose="020B0806030902050204" pitchFamily="34" charset="0"/>
                  <a:ea typeface="微软雅黑" panose="020B0503020204020204" pitchFamily="34" charset="-122"/>
                </a:rPr>
                <a:t>接触传播的隔离与预防</a:t>
              </a:r>
              <a:endParaRPr lang="en-US" altLang="zh-CN" sz="2700" dirty="0"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B4DA8A40-66AC-4714-BFF2-28981FF1D48D}"/>
              </a:ext>
            </a:extLst>
          </p:cNvPr>
          <p:cNvSpPr/>
          <p:nvPr/>
        </p:nvSpPr>
        <p:spPr>
          <a:xfrm>
            <a:off x="7137284" y="2204658"/>
            <a:ext cx="4253448" cy="393092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 w="317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  <a:effectLst>
            <a:outerShdw blurRad="241300" dist="1778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764" tIns="50880" rIns="101764" bIns="50880" anchor="ctr"/>
          <a:lstStyle/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lt"/>
            </a:endParaRPr>
          </a:p>
          <a:p>
            <a:pPr marL="285750" indent="-285750">
              <a:lnSpc>
                <a:spcPts val="31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进入隔离室前必须戴好帽子、口罩，可能污染工作服时，穿隔离衣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lt"/>
            </a:endParaRPr>
          </a:p>
          <a:p>
            <a:pPr marL="285750" indent="-285750">
              <a:lnSpc>
                <a:spcPts val="31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离开病室前，脱隔离衣，按要求悬挂，每日清洗消毒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lt"/>
            </a:endParaRPr>
          </a:p>
          <a:p>
            <a:pPr marL="285750" indent="-285750">
              <a:lnSpc>
                <a:spcPts val="31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接触病人排泄物、分泌物等需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带手套</a:t>
            </a:r>
            <a:endParaRPr lang="en-US" altLang="zh-CN" sz="24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sym typeface="+mn-lt"/>
            </a:endParaRPr>
          </a:p>
          <a:p>
            <a:pPr marL="285750" indent="-285750">
              <a:lnSpc>
                <a:spcPts val="31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手部有伤口的需带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双层手套</a:t>
            </a:r>
          </a:p>
        </p:txBody>
      </p:sp>
      <p:pic>
        <p:nvPicPr>
          <p:cNvPr id="8" name="图片 7" descr="卡通人物&#10;&#10;描述已自动生成">
            <a:extLst>
              <a:ext uri="{FF2B5EF4-FFF2-40B4-BE49-F238E27FC236}">
                <a16:creationId xmlns:a16="http://schemas.microsoft.com/office/drawing/2014/main" id="{D7A07718-C4D1-4E66-9481-5EB6CAA74BE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08" y="1703192"/>
            <a:ext cx="687164" cy="952149"/>
          </a:xfrm>
          <a:prstGeom prst="rect">
            <a:avLst/>
          </a:prstGeom>
        </p:spPr>
      </p:pic>
      <p:pic>
        <p:nvPicPr>
          <p:cNvPr id="10" name="图片 9" descr="图片包含 游戏机, 画&#10;&#10;描述已自动生成">
            <a:extLst>
              <a:ext uri="{FF2B5EF4-FFF2-40B4-BE49-F238E27FC236}">
                <a16:creationId xmlns:a16="http://schemas.microsoft.com/office/drawing/2014/main" id="{22B3867A-6A02-4704-BFA8-B7ABB6F0FE6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610" y="1677800"/>
            <a:ext cx="983458" cy="1002932"/>
          </a:xfrm>
          <a:prstGeom prst="rect">
            <a:avLst/>
          </a:prstGeom>
        </p:spPr>
      </p:pic>
      <p:pic>
        <p:nvPicPr>
          <p:cNvPr id="33" name="图片 32" descr="卡通人物&#10;&#10;描述已自动生成">
            <a:extLst>
              <a:ext uri="{FF2B5EF4-FFF2-40B4-BE49-F238E27FC236}">
                <a16:creationId xmlns:a16="http://schemas.microsoft.com/office/drawing/2014/main" id="{EA2FE43F-C42D-44D7-B9A3-30E9DE86378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878" y="4622627"/>
            <a:ext cx="1952244" cy="148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38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630B27C-6D65-4BDF-92BF-6A16A0E0C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二、隔离种类及措施</a:t>
            </a:r>
          </a:p>
        </p:txBody>
      </p:sp>
      <p:sp>
        <p:nvSpPr>
          <p:cNvPr id="4" name="灯片编号占位符 68">
            <a:extLst>
              <a:ext uri="{FF2B5EF4-FFF2-40B4-BE49-F238E27FC236}">
                <a16:creationId xmlns:a16="http://schemas.microsoft.com/office/drawing/2014/main" id="{FBC6358E-BF38-4AB1-BEC2-459DD7E50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29662" y="6356350"/>
            <a:ext cx="3462338" cy="501650"/>
          </a:xfrm>
        </p:spPr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B28C015-BB15-41DD-8ECD-BA5C9B82431E}"/>
              </a:ext>
            </a:extLst>
          </p:cNvPr>
          <p:cNvSpPr/>
          <p:nvPr/>
        </p:nvSpPr>
        <p:spPr>
          <a:xfrm>
            <a:off x="819034" y="2204658"/>
            <a:ext cx="4253448" cy="393092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 w="317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  <a:effectLst>
            <a:outerShdw blurRad="241300" dist="1778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764" tIns="50880" rIns="101764" bIns="50880" anchor="ctr"/>
          <a:lstStyle/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单间或同病同室，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关闭通向走廊的门窗</a:t>
            </a:r>
            <a:endParaRPr lang="en-US" altLang="zh-CN" sz="2400" dirty="0">
              <a:solidFill>
                <a:srgbClr val="C00000"/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病人情况允许，应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佩戴外科口罩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，限制活动范围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口鼻分泌物严格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消毒后倾倒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，痰杯定期消毒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污染敷料装袋标记后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焚烧或消</a:t>
            </a:r>
            <a:r>
              <a:rPr lang="en-US" altLang="zh-CN" sz="2400" dirty="0">
                <a:solidFill>
                  <a:srgbClr val="C00000"/>
                </a:solidFill>
                <a:latin typeface="+mn-ea"/>
                <a:sym typeface="+mn-lt"/>
              </a:rPr>
              <a:t>-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清</a:t>
            </a:r>
            <a:r>
              <a:rPr lang="en-US" altLang="zh-CN" sz="2400" dirty="0">
                <a:solidFill>
                  <a:srgbClr val="C00000"/>
                </a:solidFill>
                <a:latin typeface="+mn-ea"/>
                <a:sym typeface="+mn-lt"/>
              </a:rPr>
              <a:t>-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消</a:t>
            </a:r>
            <a:endParaRPr lang="en-US" altLang="zh-CN" sz="2400" dirty="0">
              <a:solidFill>
                <a:srgbClr val="C00000"/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严格进行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空气消毒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6C928876-77BD-43D2-822D-1378A8A0D734}"/>
              </a:ext>
            </a:extLst>
          </p:cNvPr>
          <p:cNvGrpSpPr/>
          <p:nvPr/>
        </p:nvGrpSpPr>
        <p:grpSpPr>
          <a:xfrm>
            <a:off x="873344" y="774570"/>
            <a:ext cx="4851262" cy="540000"/>
            <a:chOff x="4532138" y="2977854"/>
            <a:chExt cx="1564211" cy="379451"/>
          </a:xfrm>
        </p:grpSpPr>
        <p:sp>
          <p:nvSpPr>
            <p:cNvPr id="48" name="MH_SubTitle_1">
              <a:extLst>
                <a:ext uri="{FF2B5EF4-FFF2-40B4-BE49-F238E27FC236}">
                  <a16:creationId xmlns:a16="http://schemas.microsoft.com/office/drawing/2014/main" id="{35ADF70E-F752-4913-A4FF-CE8B543FFF0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532138" y="2977854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127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49" name="MH_SubTitle_1">
              <a:extLst>
                <a:ext uri="{FF2B5EF4-FFF2-40B4-BE49-F238E27FC236}">
                  <a16:creationId xmlns:a16="http://schemas.microsoft.com/office/drawing/2014/main" id="{4C508246-FA70-4A4C-BD55-969694A7E361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597214" y="3032904"/>
              <a:ext cx="1440000" cy="288000"/>
            </a:xfrm>
            <a:prstGeom prst="roundRect">
              <a:avLst>
                <a:gd name="adj" fmla="val 21110"/>
              </a:avLst>
            </a:prstGeom>
            <a:solidFill>
              <a:srgbClr val="FFFF00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zh-CN" altLang="en-US" sz="2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空气传播的隔离与预防</a:t>
              </a:r>
              <a:endParaRPr lang="en-US" altLang="zh-CN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B4DA8A40-66AC-4714-BFF2-28981FF1D48D}"/>
              </a:ext>
            </a:extLst>
          </p:cNvPr>
          <p:cNvSpPr/>
          <p:nvPr/>
        </p:nvSpPr>
        <p:spPr>
          <a:xfrm>
            <a:off x="7046865" y="2204658"/>
            <a:ext cx="4253448" cy="393092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 w="317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  <a:effectLst>
            <a:outerShdw blurRad="241300" dist="1778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764" tIns="50880" rIns="101764" bIns="50880" anchor="ctr"/>
          <a:lstStyle/>
          <a:p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lt"/>
            </a:endParaRPr>
          </a:p>
          <a:p>
            <a:pPr marL="285750" indent="-285750">
              <a:lnSpc>
                <a:spcPts val="31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严格按照流程，在不同区域穿戴不同防护用品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lt"/>
            </a:endParaRPr>
          </a:p>
          <a:p>
            <a:pPr marL="285750" indent="-285750">
              <a:lnSpc>
                <a:spcPts val="31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离开隔离区域正确处理使用过的防护用品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lt"/>
            </a:endParaRPr>
          </a:p>
          <a:p>
            <a:pPr marL="285750" indent="-285750">
              <a:lnSpc>
                <a:spcPts val="31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按照操作要求，穿戴相应的防护用品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lt"/>
            </a:endParaRPr>
          </a:p>
          <a:p>
            <a:pPr marL="285750" indent="-285750">
              <a:lnSpc>
                <a:spcPts val="31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接触病人排泄物、分泌物等需带手套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lt"/>
            </a:endParaRPr>
          </a:p>
        </p:txBody>
      </p:sp>
      <p:pic>
        <p:nvPicPr>
          <p:cNvPr id="8" name="图片 7" descr="卡通人物&#10;&#10;描述已自动生成">
            <a:extLst>
              <a:ext uri="{FF2B5EF4-FFF2-40B4-BE49-F238E27FC236}">
                <a16:creationId xmlns:a16="http://schemas.microsoft.com/office/drawing/2014/main" id="{D7A07718-C4D1-4E66-9481-5EB6CAA74BE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54" y="1397972"/>
            <a:ext cx="626973" cy="868747"/>
          </a:xfrm>
          <a:prstGeom prst="rect">
            <a:avLst/>
          </a:prstGeom>
        </p:spPr>
      </p:pic>
      <p:pic>
        <p:nvPicPr>
          <p:cNvPr id="10" name="图片 9" descr="图片包含 游戏机, 画&#10;&#10;描述已自动生成">
            <a:extLst>
              <a:ext uri="{FF2B5EF4-FFF2-40B4-BE49-F238E27FC236}">
                <a16:creationId xmlns:a16="http://schemas.microsoft.com/office/drawing/2014/main" id="{22B3867A-6A02-4704-BFA8-B7ABB6F0FE6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173" y="1607198"/>
            <a:ext cx="861109" cy="878160"/>
          </a:xfrm>
          <a:prstGeom prst="rect">
            <a:avLst/>
          </a:prstGeom>
        </p:spPr>
      </p:pic>
      <p:pic>
        <p:nvPicPr>
          <p:cNvPr id="11" name="图片 10" descr="图片包含 游戏机&#10;&#10;描述已自动生成">
            <a:extLst>
              <a:ext uri="{FF2B5EF4-FFF2-40B4-BE49-F238E27FC236}">
                <a16:creationId xmlns:a16="http://schemas.microsoft.com/office/drawing/2014/main" id="{3967E751-6C27-45CC-8343-840C0862DE0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87" y="4798596"/>
            <a:ext cx="2124902" cy="129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95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630B27C-6D65-4BDF-92BF-6A16A0E0C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二、隔离种类及措施</a:t>
            </a:r>
          </a:p>
        </p:txBody>
      </p:sp>
      <p:sp>
        <p:nvSpPr>
          <p:cNvPr id="4" name="灯片编号占位符 68">
            <a:extLst>
              <a:ext uri="{FF2B5EF4-FFF2-40B4-BE49-F238E27FC236}">
                <a16:creationId xmlns:a16="http://schemas.microsoft.com/office/drawing/2014/main" id="{FBC6358E-BF38-4AB1-BEC2-459DD7E50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29662" y="6356350"/>
            <a:ext cx="3462338" cy="501650"/>
          </a:xfrm>
        </p:spPr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B28C015-BB15-41DD-8ECD-BA5C9B82431E}"/>
              </a:ext>
            </a:extLst>
          </p:cNvPr>
          <p:cNvSpPr/>
          <p:nvPr/>
        </p:nvSpPr>
        <p:spPr>
          <a:xfrm>
            <a:off x="819034" y="2204658"/>
            <a:ext cx="4253448" cy="393092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 w="317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  <a:effectLst>
            <a:outerShdw blurRad="241300" dist="1778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764" tIns="50880" rIns="101764" bIns="50880" anchor="ctr"/>
          <a:lstStyle/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同空气传播病人隔离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加强通风或进行空气消毒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病人之间、病人与探视者之间相隔距离在</a:t>
            </a:r>
            <a:r>
              <a:rPr lang="en-US" altLang="zh-CN" sz="2400" dirty="0">
                <a:solidFill>
                  <a:srgbClr val="C00000"/>
                </a:solidFill>
                <a:latin typeface="+mn-ea"/>
                <a:sym typeface="+mn-lt"/>
              </a:rPr>
              <a:t>1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sym typeface="+mn-lt"/>
              </a:rPr>
              <a:t>米以上</a:t>
            </a:r>
            <a:endParaRPr lang="en-US" altLang="zh-CN" sz="2400" dirty="0">
              <a:solidFill>
                <a:srgbClr val="C00000"/>
              </a:solidFill>
              <a:latin typeface="+mn-ea"/>
              <a:sym typeface="+mn-lt"/>
            </a:endParaRPr>
          </a:p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探视者佩戴外科口罩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6C928876-77BD-43D2-822D-1378A8A0D734}"/>
              </a:ext>
            </a:extLst>
          </p:cNvPr>
          <p:cNvGrpSpPr/>
          <p:nvPr/>
        </p:nvGrpSpPr>
        <p:grpSpPr>
          <a:xfrm>
            <a:off x="843425" y="769019"/>
            <a:ext cx="4851262" cy="669765"/>
            <a:chOff x="4532138" y="2977854"/>
            <a:chExt cx="1564211" cy="379451"/>
          </a:xfrm>
        </p:grpSpPr>
        <p:sp>
          <p:nvSpPr>
            <p:cNvPr id="48" name="MH_SubTitle_1">
              <a:extLst>
                <a:ext uri="{FF2B5EF4-FFF2-40B4-BE49-F238E27FC236}">
                  <a16:creationId xmlns:a16="http://schemas.microsoft.com/office/drawing/2014/main" id="{35ADF70E-F752-4913-A4FF-CE8B543FFF0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532138" y="2977854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127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49" name="MH_SubTitle_1">
              <a:extLst>
                <a:ext uri="{FF2B5EF4-FFF2-40B4-BE49-F238E27FC236}">
                  <a16:creationId xmlns:a16="http://schemas.microsoft.com/office/drawing/2014/main" id="{4C508246-FA70-4A4C-BD55-969694A7E361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597214" y="3032904"/>
              <a:ext cx="1440000" cy="288000"/>
            </a:xfrm>
            <a:prstGeom prst="roundRect">
              <a:avLst>
                <a:gd name="adj" fmla="val 21110"/>
              </a:avLst>
            </a:prstGeom>
            <a:solidFill>
              <a:srgbClr val="FFCCFF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zh-CN" altLang="en-US" sz="2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飞沫传播的隔离与预防</a:t>
              </a:r>
              <a:endParaRPr lang="en-US" altLang="zh-CN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B4DA8A40-66AC-4714-BFF2-28981FF1D48D}"/>
              </a:ext>
            </a:extLst>
          </p:cNvPr>
          <p:cNvSpPr/>
          <p:nvPr/>
        </p:nvSpPr>
        <p:spPr>
          <a:xfrm>
            <a:off x="7046865" y="2204658"/>
            <a:ext cx="4253448" cy="393092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 w="317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  <a:effectLst>
            <a:outerShdw blurRad="241300" dist="1778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764" tIns="50880" rIns="101764" bIns="50880" anchor="ctr"/>
          <a:lstStyle/>
          <a:p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lt"/>
            </a:endParaRPr>
          </a:p>
          <a:p>
            <a:pPr marL="285750" indent="-285750">
              <a:lnSpc>
                <a:spcPts val="31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严格按照流程，在不同区域穿戴不同防护用品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lt"/>
            </a:endParaRPr>
          </a:p>
          <a:p>
            <a:pPr marL="285750" indent="-285750">
              <a:lnSpc>
                <a:spcPts val="31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离开隔离区域正确处理使用过的防护用品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lt"/>
            </a:endParaRPr>
          </a:p>
          <a:p>
            <a:pPr marL="285750" indent="-285750">
              <a:lnSpc>
                <a:spcPts val="31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与病人近距离接触，戴帽子、防护口罩；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有喷溅可能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的戴护目镜或防护面罩、防护服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lt"/>
            </a:endParaRPr>
          </a:p>
          <a:p>
            <a:pPr marL="285750" indent="-285750">
              <a:lnSpc>
                <a:spcPts val="31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接触病人排泄物、分泌物等需带手套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lt"/>
            </a:endParaRPr>
          </a:p>
        </p:txBody>
      </p:sp>
      <p:pic>
        <p:nvPicPr>
          <p:cNvPr id="8" name="图片 7" descr="卡通人物&#10;&#10;描述已自动生成">
            <a:extLst>
              <a:ext uri="{FF2B5EF4-FFF2-40B4-BE49-F238E27FC236}">
                <a16:creationId xmlns:a16="http://schemas.microsoft.com/office/drawing/2014/main" id="{D7A07718-C4D1-4E66-9481-5EB6CAA74BE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898" y="1438784"/>
            <a:ext cx="597519" cy="827935"/>
          </a:xfrm>
          <a:prstGeom prst="rect">
            <a:avLst/>
          </a:prstGeom>
        </p:spPr>
      </p:pic>
      <p:pic>
        <p:nvPicPr>
          <p:cNvPr id="10" name="图片 9" descr="图片包含 游戏机, 画&#10;&#10;描述已自动生成">
            <a:extLst>
              <a:ext uri="{FF2B5EF4-FFF2-40B4-BE49-F238E27FC236}">
                <a16:creationId xmlns:a16="http://schemas.microsoft.com/office/drawing/2014/main" id="{22B3867A-6A02-4704-BFA8-B7ABB6F0FE6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37" y="1591508"/>
            <a:ext cx="876493" cy="893849"/>
          </a:xfrm>
          <a:prstGeom prst="rect">
            <a:avLst/>
          </a:prstGeom>
        </p:spPr>
      </p:pic>
      <p:pic>
        <p:nvPicPr>
          <p:cNvPr id="11" name="图片 10" descr="图片包含 游戏机&#10;&#10;描述已自动生成">
            <a:extLst>
              <a:ext uri="{FF2B5EF4-FFF2-40B4-BE49-F238E27FC236}">
                <a16:creationId xmlns:a16="http://schemas.microsoft.com/office/drawing/2014/main" id="{654D7954-E3E4-4A87-B901-20B8F5EC824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54" y="4559272"/>
            <a:ext cx="2849666" cy="168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47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630B27C-6D65-4BDF-92BF-6A16A0E0C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二、隔离种类及措施</a:t>
            </a:r>
          </a:p>
        </p:txBody>
      </p:sp>
      <p:sp>
        <p:nvSpPr>
          <p:cNvPr id="4" name="灯片编号占位符 68">
            <a:extLst>
              <a:ext uri="{FF2B5EF4-FFF2-40B4-BE49-F238E27FC236}">
                <a16:creationId xmlns:a16="http://schemas.microsoft.com/office/drawing/2014/main" id="{FBC6358E-BF38-4AB1-BEC2-459DD7E50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29662" y="6356350"/>
            <a:ext cx="3462338" cy="501650"/>
          </a:xfrm>
        </p:spPr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B28C015-BB15-41DD-8ECD-BA5C9B82431E}"/>
              </a:ext>
            </a:extLst>
          </p:cNvPr>
          <p:cNvSpPr/>
          <p:nvPr/>
        </p:nvSpPr>
        <p:spPr>
          <a:xfrm>
            <a:off x="797036" y="3419933"/>
            <a:ext cx="10940856" cy="262954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 w="317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  <a:effectLst>
            <a:outerShdw blurRad="241300" dist="1778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764" tIns="50880" rIns="101764" bIns="50880" anchor="ctr"/>
          <a:lstStyle/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rgbClr val="002060"/>
                </a:solidFill>
                <a:latin typeface="+mn-ea"/>
                <a:sym typeface="+mn-lt"/>
              </a:rPr>
              <a:t>设专用隔离室</a:t>
            </a:r>
            <a:endParaRPr lang="en-US" altLang="zh-CN" sz="2400" b="1" dirty="0">
              <a:solidFill>
                <a:srgbClr val="002060"/>
              </a:solidFill>
              <a:latin typeface="+mn-ea"/>
              <a:sym typeface="+mn-lt"/>
            </a:endParaRPr>
          </a:p>
          <a:p>
            <a:pPr>
              <a:lnSpc>
                <a:spcPts val="32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  单病室隔离，悬挂明显标志，室内空气正压通风，物品表面消毒。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rgbClr val="002060"/>
                </a:solidFill>
                <a:latin typeface="+mn-ea"/>
                <a:sym typeface="+mn-lt"/>
              </a:rPr>
              <a:t>进出隔离室要求</a:t>
            </a:r>
            <a:endParaRPr lang="en-US" altLang="zh-CN" sz="2400" b="1" dirty="0">
              <a:solidFill>
                <a:srgbClr val="002060"/>
              </a:solidFill>
              <a:latin typeface="+mn-ea"/>
              <a:sym typeface="+mn-lt"/>
            </a:endParaRPr>
          </a:p>
          <a:p>
            <a:pPr>
              <a:lnSpc>
                <a:spcPts val="3200"/>
              </a:lnSpc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 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未消毒物品不得带入隔离区域，进入病室人员需穿灭菌后的帽子、口罩等。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rgbClr val="002060"/>
                </a:solidFill>
                <a:latin typeface="+mn-ea"/>
                <a:sym typeface="+mn-lt"/>
              </a:rPr>
              <a:t>污物处理    </a:t>
            </a:r>
            <a:endParaRPr lang="en-US" altLang="zh-CN" sz="2400" b="1" dirty="0">
              <a:solidFill>
                <a:srgbClr val="002060"/>
              </a:solidFill>
              <a:latin typeface="+mn-ea"/>
              <a:sym typeface="+mn-lt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rgbClr val="002060"/>
                </a:solidFill>
                <a:latin typeface="+mn-ea"/>
                <a:sym typeface="+mn-lt"/>
              </a:rPr>
              <a:t>探视陪护要求  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lt"/>
              </a:rPr>
              <a:t>患疾病或咽部带菌者，以及工作人员避免接触病人。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lt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6C928876-77BD-43D2-822D-1378A8A0D734}"/>
              </a:ext>
            </a:extLst>
          </p:cNvPr>
          <p:cNvGrpSpPr/>
          <p:nvPr/>
        </p:nvGrpSpPr>
        <p:grpSpPr>
          <a:xfrm>
            <a:off x="797036" y="865517"/>
            <a:ext cx="5405801" cy="711322"/>
            <a:chOff x="4524894" y="2936827"/>
            <a:chExt cx="1564211" cy="379451"/>
          </a:xfrm>
        </p:grpSpPr>
        <p:sp>
          <p:nvSpPr>
            <p:cNvPr id="48" name="MH_SubTitle_1">
              <a:extLst>
                <a:ext uri="{FF2B5EF4-FFF2-40B4-BE49-F238E27FC236}">
                  <a16:creationId xmlns:a16="http://schemas.microsoft.com/office/drawing/2014/main" id="{35ADF70E-F752-4913-A4FF-CE8B543FFF0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524894" y="2936827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127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49" name="MH_SubTitle_1">
              <a:extLst>
                <a:ext uri="{FF2B5EF4-FFF2-40B4-BE49-F238E27FC236}">
                  <a16:creationId xmlns:a16="http://schemas.microsoft.com/office/drawing/2014/main" id="{4C508246-FA70-4A4C-BD55-969694A7E361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586999" y="2980516"/>
              <a:ext cx="1440000" cy="297656"/>
            </a:xfrm>
            <a:prstGeom prst="roundRect">
              <a:avLst>
                <a:gd name="adj" fmla="val 21110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zh-CN" altLang="en-US" sz="2700" dirty="0">
                  <a:solidFill>
                    <a:schemeClr val="bg1">
                      <a:lumMod val="9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基于保护易感人群的隔离预防</a:t>
              </a:r>
              <a:endParaRPr lang="en-US" altLang="zh-CN" sz="2700" dirty="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C1E6BF1F-885F-42D0-831F-41F511704DCE}"/>
              </a:ext>
            </a:extLst>
          </p:cNvPr>
          <p:cNvSpPr/>
          <p:nvPr/>
        </p:nvSpPr>
        <p:spPr>
          <a:xfrm>
            <a:off x="669475" y="1851350"/>
            <a:ext cx="10853050" cy="1294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保护性隔离：保护易感人群作为制定措施的主要依据而采取的隔离，也称为反向隔离，适用于免疫功能极度低下或极易感染的病人。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lt"/>
            </a:endParaRPr>
          </a:p>
          <a:p>
            <a:pPr>
              <a:lnSpc>
                <a:spcPts val="32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如：严重烧伤、早产儿、白血病、脏器移植及免疫缺陷的病人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5643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卡通人物&#10;&#10;描述已自动生成">
            <a:extLst>
              <a:ext uri="{FF2B5EF4-FFF2-40B4-BE49-F238E27FC236}">
                <a16:creationId xmlns:a16="http://schemas.microsoft.com/office/drawing/2014/main" id="{4E7F8D76-AA00-432B-9C2E-FAB1E30B19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1571">
            <a:off x="6915557" y="170273"/>
            <a:ext cx="1844425" cy="1667006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865B9FD-7964-4826-945E-0687A32E14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 dirty="0"/>
          </a:p>
        </p:txBody>
      </p:sp>
      <p:pic>
        <p:nvPicPr>
          <p:cNvPr id="7" name="图片 6" descr="卡通人物&#10;&#10;描述已自动生成">
            <a:extLst>
              <a:ext uri="{FF2B5EF4-FFF2-40B4-BE49-F238E27FC236}">
                <a16:creationId xmlns:a16="http://schemas.microsoft.com/office/drawing/2014/main" id="{BB9E09B7-5F53-44DE-A4EF-F597E06F442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93" y="1283742"/>
            <a:ext cx="4210050" cy="401002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D2FB1D2-9573-411E-8526-06B771666106}"/>
              </a:ext>
            </a:extLst>
          </p:cNvPr>
          <p:cNvSpPr txBox="1"/>
          <p:nvPr/>
        </p:nvSpPr>
        <p:spPr>
          <a:xfrm>
            <a:off x="3727258" y="5139709"/>
            <a:ext cx="4908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医院感染的预防和控制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2B3C3ACF-655D-4D0C-B3E3-438AF2B35CCF}"/>
              </a:ext>
            </a:extLst>
          </p:cNvPr>
          <p:cNvCxnSpPr>
            <a:cxnSpLocks/>
          </p:cNvCxnSpPr>
          <p:nvPr/>
        </p:nvCxnSpPr>
        <p:spPr>
          <a:xfrm flipH="1">
            <a:off x="2636613" y="3344852"/>
            <a:ext cx="13375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28A8EE52-9374-4853-B61A-A5F6A52DD11E}"/>
              </a:ext>
            </a:extLst>
          </p:cNvPr>
          <p:cNvCxnSpPr>
            <a:cxnSpLocks/>
          </p:cNvCxnSpPr>
          <p:nvPr/>
        </p:nvCxnSpPr>
        <p:spPr>
          <a:xfrm flipV="1">
            <a:off x="6095999" y="834957"/>
            <a:ext cx="0" cy="532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54A89796-B86A-4F4D-8416-4E930F736A01}"/>
              </a:ext>
            </a:extLst>
          </p:cNvPr>
          <p:cNvCxnSpPr>
            <a:cxnSpLocks/>
          </p:cNvCxnSpPr>
          <p:nvPr/>
        </p:nvCxnSpPr>
        <p:spPr>
          <a:xfrm>
            <a:off x="8028581" y="3330359"/>
            <a:ext cx="11298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B55A47D6-DB0E-4B90-BC2A-FF56D703AF0A}"/>
              </a:ext>
            </a:extLst>
          </p:cNvPr>
          <p:cNvSpPr txBox="1"/>
          <p:nvPr/>
        </p:nvSpPr>
        <p:spPr>
          <a:xfrm>
            <a:off x="4576206" y="311737"/>
            <a:ext cx="3039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清洁、消毒、灭菌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40D30F7-449A-450D-8B12-C76F9E2B649A}"/>
              </a:ext>
            </a:extLst>
          </p:cNvPr>
          <p:cNvSpPr txBox="1"/>
          <p:nvPr/>
        </p:nvSpPr>
        <p:spPr>
          <a:xfrm>
            <a:off x="1067529" y="2989928"/>
            <a:ext cx="1686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无菌技术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309DCF3-D3DE-438F-B99D-7D510A77B601}"/>
              </a:ext>
            </a:extLst>
          </p:cNvPr>
          <p:cNvSpPr txBox="1"/>
          <p:nvPr/>
        </p:nvSpPr>
        <p:spPr>
          <a:xfrm>
            <a:off x="9222440" y="2989928"/>
            <a:ext cx="1686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隔离技术</a:t>
            </a:r>
          </a:p>
        </p:txBody>
      </p:sp>
      <p:pic>
        <p:nvPicPr>
          <p:cNvPr id="24" name="图片 23" descr="图片包含 人, 年轻, 男孩, 食物&#10;&#10;描述已自动生成">
            <a:extLst>
              <a:ext uri="{FF2B5EF4-FFF2-40B4-BE49-F238E27FC236}">
                <a16:creationId xmlns:a16="http://schemas.microsoft.com/office/drawing/2014/main" id="{31A9F8C8-71AF-4F7D-869B-0205C16EAE9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9" y="3429000"/>
            <a:ext cx="1957504" cy="2901021"/>
          </a:xfrm>
          <a:prstGeom prst="rect">
            <a:avLst/>
          </a:prstGeom>
        </p:spPr>
      </p:pic>
      <p:pic>
        <p:nvPicPr>
          <p:cNvPr id="26" name="图片 25" descr="卡通人物&#10;&#10;描述已自动生成">
            <a:extLst>
              <a:ext uri="{FF2B5EF4-FFF2-40B4-BE49-F238E27FC236}">
                <a16:creationId xmlns:a16="http://schemas.microsoft.com/office/drawing/2014/main" id="{A1D225AD-9850-403F-B423-9E2DA2F11E1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70F24"/>
              </a:clrFrom>
              <a:clrTo>
                <a:srgbClr val="070F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756" y="3668575"/>
            <a:ext cx="2243386" cy="274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18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630B27C-6D65-4BDF-92BF-6A16A0E0C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三、隔离技术基本操作法</a:t>
            </a:r>
          </a:p>
        </p:txBody>
      </p:sp>
      <p:sp>
        <p:nvSpPr>
          <p:cNvPr id="4" name="灯片编号占位符 68">
            <a:extLst>
              <a:ext uri="{FF2B5EF4-FFF2-40B4-BE49-F238E27FC236}">
                <a16:creationId xmlns:a16="http://schemas.microsoft.com/office/drawing/2014/main" id="{FBC6358E-BF38-4AB1-BEC2-459DD7E50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29662" y="6356350"/>
            <a:ext cx="3462338" cy="501650"/>
          </a:xfrm>
        </p:spPr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6C928876-77BD-43D2-822D-1378A8A0D734}"/>
              </a:ext>
            </a:extLst>
          </p:cNvPr>
          <p:cNvGrpSpPr/>
          <p:nvPr/>
        </p:nvGrpSpPr>
        <p:grpSpPr>
          <a:xfrm>
            <a:off x="2096991" y="3223637"/>
            <a:ext cx="4230430" cy="629551"/>
            <a:chOff x="4532138" y="2977854"/>
            <a:chExt cx="1564211" cy="379451"/>
          </a:xfrm>
        </p:grpSpPr>
        <p:sp>
          <p:nvSpPr>
            <p:cNvPr id="48" name="MH_SubTitle_1">
              <a:extLst>
                <a:ext uri="{FF2B5EF4-FFF2-40B4-BE49-F238E27FC236}">
                  <a16:creationId xmlns:a16="http://schemas.microsoft.com/office/drawing/2014/main" id="{35ADF70E-F752-4913-A4FF-CE8B543FFF07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532138" y="2977854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127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49" name="MH_SubTitle_1">
              <a:extLst>
                <a:ext uri="{FF2B5EF4-FFF2-40B4-BE49-F238E27FC236}">
                  <a16:creationId xmlns:a16="http://schemas.microsoft.com/office/drawing/2014/main" id="{4C508246-FA70-4A4C-BD55-969694A7E361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597214" y="3032904"/>
              <a:ext cx="1440000" cy="288000"/>
            </a:xfrm>
            <a:prstGeom prst="roundRect">
              <a:avLst>
                <a:gd name="adj" fmla="val 21110"/>
              </a:avLst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zh-CN" altLang="en-US" sz="2700" dirty="0">
                  <a:latin typeface="Impact" panose="020B0806030902050204" pitchFamily="34" charset="0"/>
                  <a:ea typeface="微软雅黑" panose="020B0503020204020204" pitchFamily="34" charset="-122"/>
                </a:rPr>
                <a:t>帽子、口罩的使用法</a:t>
              </a:r>
              <a:endParaRPr lang="en-US" altLang="zh-CN" sz="2700" dirty="0"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63143F-610F-4DBE-90B0-41662B1D0654}"/>
              </a:ext>
            </a:extLst>
          </p:cNvPr>
          <p:cNvGrpSpPr/>
          <p:nvPr/>
        </p:nvGrpSpPr>
        <p:grpSpPr>
          <a:xfrm>
            <a:off x="2105025" y="4668741"/>
            <a:ext cx="4230430" cy="629551"/>
            <a:chOff x="4532138" y="2977854"/>
            <a:chExt cx="1564211" cy="379451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1A87D2D3-7876-423D-87BC-39400D1771B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4532138" y="2977854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127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16" name="MH_SubTitle_1">
              <a:extLst>
                <a:ext uri="{FF2B5EF4-FFF2-40B4-BE49-F238E27FC236}">
                  <a16:creationId xmlns:a16="http://schemas.microsoft.com/office/drawing/2014/main" id="{F537B178-FF2A-485E-B388-59169D567C2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597214" y="3032904"/>
              <a:ext cx="1440000" cy="288000"/>
            </a:xfrm>
            <a:prstGeom prst="roundRect">
              <a:avLst>
                <a:gd name="adj" fmla="val 21110"/>
              </a:avLst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zh-CN" altLang="en-US" sz="2700" dirty="0">
                  <a:latin typeface="Impact" panose="020B0806030902050204" pitchFamily="34" charset="0"/>
                  <a:ea typeface="微软雅黑" panose="020B0503020204020204" pitchFamily="34" charset="-122"/>
                </a:rPr>
                <a:t>手的清洗与消毒法</a:t>
              </a:r>
              <a:endParaRPr lang="en-US" altLang="zh-CN" sz="2700" dirty="0"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BA3B190-6223-47C4-9D63-FEBDC3D1F9DC}"/>
              </a:ext>
            </a:extLst>
          </p:cNvPr>
          <p:cNvGrpSpPr/>
          <p:nvPr/>
        </p:nvGrpSpPr>
        <p:grpSpPr>
          <a:xfrm>
            <a:off x="6820651" y="3163244"/>
            <a:ext cx="3536565" cy="629551"/>
            <a:chOff x="4532138" y="2977854"/>
            <a:chExt cx="1564211" cy="379451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FAC188D6-F2D7-4D5D-8C08-37DE141E726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532138" y="2977854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127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id="{1A65A1C6-ECFF-41D5-9C6D-B4A412E708E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597214" y="3032904"/>
              <a:ext cx="1440000" cy="288000"/>
            </a:xfrm>
            <a:prstGeom prst="roundRect">
              <a:avLst>
                <a:gd name="adj" fmla="val 21110"/>
              </a:avLst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zh-CN" altLang="en-US" sz="2700" dirty="0">
                  <a:latin typeface="Impact" panose="020B0806030902050204" pitchFamily="34" charset="0"/>
                  <a:ea typeface="微软雅黑" panose="020B0503020204020204" pitchFamily="34" charset="-122"/>
                </a:rPr>
                <a:t>避污纸的使用法</a:t>
              </a:r>
              <a:endParaRPr lang="en-US" altLang="zh-CN" sz="2700" dirty="0"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D47D48D5-B54C-4E61-B0C2-696D2CAC54A4}"/>
              </a:ext>
            </a:extLst>
          </p:cNvPr>
          <p:cNvGrpSpPr/>
          <p:nvPr/>
        </p:nvGrpSpPr>
        <p:grpSpPr>
          <a:xfrm>
            <a:off x="6885779" y="4627771"/>
            <a:ext cx="3419740" cy="629551"/>
            <a:chOff x="4532138" y="2977854"/>
            <a:chExt cx="1564211" cy="379451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090063CA-68FA-4952-A139-5B220C7C5BA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532138" y="2977854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127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22" name="MH_SubTitle_1">
              <a:extLst>
                <a:ext uri="{FF2B5EF4-FFF2-40B4-BE49-F238E27FC236}">
                  <a16:creationId xmlns:a16="http://schemas.microsoft.com/office/drawing/2014/main" id="{BB927501-17C8-4E25-8AFD-804265F19F4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597214" y="3032904"/>
              <a:ext cx="1440000" cy="288000"/>
            </a:xfrm>
            <a:prstGeom prst="roundRect">
              <a:avLst>
                <a:gd name="adj" fmla="val 21110"/>
              </a:avLst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zh-CN" altLang="en-US" sz="2700" dirty="0">
                  <a:latin typeface="Impact" panose="020B0806030902050204" pitchFamily="34" charset="0"/>
                  <a:ea typeface="微软雅黑" panose="020B0503020204020204" pitchFamily="34" charset="-122"/>
                </a:rPr>
                <a:t>穿脱隔离衣法</a:t>
              </a:r>
              <a:endParaRPr lang="en-US" altLang="zh-CN" sz="2700" dirty="0"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25" name="图片 24" descr="图片包含 游戏机, 画, 项链&#10;&#10;描述已自动生成">
            <a:extLst>
              <a:ext uri="{FF2B5EF4-FFF2-40B4-BE49-F238E27FC236}">
                <a16:creationId xmlns:a16="http://schemas.microsoft.com/office/drawing/2014/main" id="{93B8A624-D8C9-48E8-AFFB-1A93E2BC98C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007" y="2443641"/>
            <a:ext cx="2178039" cy="3286161"/>
          </a:xfrm>
          <a:prstGeom prst="rect">
            <a:avLst/>
          </a:prstGeom>
        </p:spPr>
      </p:pic>
      <p:pic>
        <p:nvPicPr>
          <p:cNvPr id="27" name="图片 26" descr="图片包含 游戏机, 女人&#10;&#10;描述已自动生成">
            <a:extLst>
              <a:ext uri="{FF2B5EF4-FFF2-40B4-BE49-F238E27FC236}">
                <a16:creationId xmlns:a16="http://schemas.microsoft.com/office/drawing/2014/main" id="{0D7A4993-F7BE-4183-8B30-D7475E921D8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0" y="4586399"/>
            <a:ext cx="1259166" cy="1157234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85791FB6-D3A0-46CB-9C8E-A67FA8BDEAAB}"/>
              </a:ext>
            </a:extLst>
          </p:cNvPr>
          <p:cNvGrpSpPr/>
          <p:nvPr/>
        </p:nvGrpSpPr>
        <p:grpSpPr>
          <a:xfrm>
            <a:off x="823009" y="809714"/>
            <a:ext cx="9475795" cy="1783476"/>
            <a:chOff x="546625" y="952189"/>
            <a:chExt cx="9475795" cy="1606056"/>
          </a:xfrm>
        </p:grpSpPr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9730D6A1-839C-4422-A82C-867CFEC6F66B}"/>
                </a:ext>
              </a:extLst>
            </p:cNvPr>
            <p:cNvSpPr/>
            <p:nvPr/>
          </p:nvSpPr>
          <p:spPr>
            <a:xfrm>
              <a:off x="546625" y="952189"/>
              <a:ext cx="9475795" cy="160605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 w="317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</a:ln>
            <a:effectLst>
              <a:outerShdw blurRad="241300" dist="1778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1764" tIns="50880" rIns="101764" bIns="5088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sym typeface="+mn-lt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DC058BCF-4534-43D1-B1A8-AB5129138B06}"/>
                </a:ext>
              </a:extLst>
            </p:cNvPr>
            <p:cNvGrpSpPr/>
            <p:nvPr/>
          </p:nvGrpSpPr>
          <p:grpSpPr>
            <a:xfrm>
              <a:off x="1102329" y="1061309"/>
              <a:ext cx="5338728" cy="540000"/>
              <a:chOff x="4266146" y="2936112"/>
              <a:chExt cx="3313848" cy="379451"/>
            </a:xfrm>
          </p:grpSpPr>
          <p:sp>
            <p:nvSpPr>
              <p:cNvPr id="41" name="MH_SubTitle_1">
                <a:extLst>
                  <a:ext uri="{FF2B5EF4-FFF2-40B4-BE49-F238E27FC236}">
                    <a16:creationId xmlns:a16="http://schemas.microsoft.com/office/drawing/2014/main" id="{5C65270A-D633-47EB-8B78-8A69E4DFDC04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4266146" y="2936112"/>
                <a:ext cx="3313848" cy="379451"/>
              </a:xfrm>
              <a:prstGeom prst="roundRect">
                <a:avLst>
                  <a:gd name="adj" fmla="val 2111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25400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152400" dist="127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endParaRPr lang="en-US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2" name="MH_SubTitle_1">
                <a:extLst>
                  <a:ext uri="{FF2B5EF4-FFF2-40B4-BE49-F238E27FC236}">
                    <a16:creationId xmlns:a16="http://schemas.microsoft.com/office/drawing/2014/main" id="{595E2858-1970-4D5E-9DFF-206BF26ACAD6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4321247" y="2981845"/>
                <a:ext cx="3164415" cy="288000"/>
              </a:xfrm>
              <a:prstGeom prst="roundRect">
                <a:avLst>
                  <a:gd name="adj" fmla="val 211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zh-CN" altLang="en-US" sz="2700" dirty="0">
                    <a:latin typeface="Impact" panose="020B0806030902050204" pitchFamily="34" charset="0"/>
                    <a:ea typeface="微软雅黑" panose="020B0503020204020204" pitchFamily="34" charset="-122"/>
                  </a:rPr>
                  <a:t>个人防护用品的专业使用法</a:t>
                </a:r>
                <a:endParaRPr lang="en-US" altLang="zh-CN" sz="2700" dirty="0"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B599894A-731C-418D-82F3-A16A192BAF67}"/>
                </a:ext>
              </a:extLst>
            </p:cNvPr>
            <p:cNvSpPr txBox="1"/>
            <p:nvPr/>
          </p:nvSpPr>
          <p:spPr>
            <a:xfrm>
              <a:off x="839540" y="1696822"/>
              <a:ext cx="88622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/>
                <a:t>保护衣物人员避免接触感染因子的各种屏障用品，包括帽子、口罩、手套、护目、防护面罩、隔离衣等。</a:t>
              </a:r>
              <a:endParaRPr lang="en-US" altLang="zh-CN" sz="2400" dirty="0"/>
            </a:p>
          </p:txBody>
        </p:sp>
      </p:grpSp>
      <p:pic>
        <p:nvPicPr>
          <p:cNvPr id="43" name="Picture 4" descr="image004">
            <a:extLst>
              <a:ext uri="{FF2B5EF4-FFF2-40B4-BE49-F238E27FC236}">
                <a16:creationId xmlns:a16="http://schemas.microsoft.com/office/drawing/2014/main" id="{4BC615BB-61B1-4E78-BB90-B73496D5C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CFBF9"/>
              </a:clrFrom>
              <a:clrTo>
                <a:srgbClr val="FCFB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8001" y="2869873"/>
            <a:ext cx="1233636" cy="13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445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630B27C-6D65-4BDF-92BF-6A16A0E0C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三、隔离技术基本操作法</a:t>
            </a:r>
          </a:p>
        </p:txBody>
      </p:sp>
      <p:sp>
        <p:nvSpPr>
          <p:cNvPr id="4" name="灯片编号占位符 68">
            <a:extLst>
              <a:ext uri="{FF2B5EF4-FFF2-40B4-BE49-F238E27FC236}">
                <a16:creationId xmlns:a16="http://schemas.microsoft.com/office/drawing/2014/main" id="{FBC6358E-BF38-4AB1-BEC2-459DD7E50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29662" y="6356350"/>
            <a:ext cx="3462338" cy="501650"/>
          </a:xfrm>
        </p:spPr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6C928876-77BD-43D2-822D-1378A8A0D734}"/>
              </a:ext>
            </a:extLst>
          </p:cNvPr>
          <p:cNvGrpSpPr/>
          <p:nvPr/>
        </p:nvGrpSpPr>
        <p:grpSpPr>
          <a:xfrm>
            <a:off x="1138716" y="988864"/>
            <a:ext cx="4230430" cy="629551"/>
            <a:chOff x="4532138" y="2977854"/>
            <a:chExt cx="1564211" cy="379451"/>
          </a:xfrm>
        </p:grpSpPr>
        <p:sp>
          <p:nvSpPr>
            <p:cNvPr id="48" name="MH_SubTitle_1">
              <a:extLst>
                <a:ext uri="{FF2B5EF4-FFF2-40B4-BE49-F238E27FC236}">
                  <a16:creationId xmlns:a16="http://schemas.microsoft.com/office/drawing/2014/main" id="{35ADF70E-F752-4913-A4FF-CE8B543FFF0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532138" y="2977854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127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49" name="MH_SubTitle_1">
              <a:extLst>
                <a:ext uri="{FF2B5EF4-FFF2-40B4-BE49-F238E27FC236}">
                  <a16:creationId xmlns:a16="http://schemas.microsoft.com/office/drawing/2014/main" id="{4C508246-FA70-4A4C-BD55-969694A7E361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597214" y="3032904"/>
              <a:ext cx="1440000" cy="288000"/>
            </a:xfrm>
            <a:prstGeom prst="roundRect">
              <a:avLst>
                <a:gd name="adj" fmla="val 21110"/>
              </a:avLst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zh-CN" altLang="en-US" sz="2700" dirty="0">
                  <a:latin typeface="Impact" panose="020B0806030902050204" pitchFamily="34" charset="0"/>
                  <a:ea typeface="微软雅黑" panose="020B0503020204020204" pitchFamily="34" charset="-122"/>
                </a:rPr>
                <a:t>帽子、口罩的使用法</a:t>
              </a:r>
              <a:endParaRPr lang="en-US" altLang="zh-CN" sz="2700" dirty="0"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Rectangle 3">
            <a:extLst>
              <a:ext uri="{FF2B5EF4-FFF2-40B4-BE49-F238E27FC236}">
                <a16:creationId xmlns:a16="http://schemas.microsoft.com/office/drawing/2014/main" id="{FBDE656C-967E-4046-BC4B-6D835B9DF2AB}"/>
              </a:ext>
            </a:extLst>
          </p:cNvPr>
          <p:cNvSpPr txBox="1">
            <a:spLocks noChangeArrowheads="1"/>
          </p:cNvSpPr>
          <p:nvPr/>
        </p:nvSpPr>
        <p:spPr>
          <a:xfrm>
            <a:off x="1011859" y="2142610"/>
            <a:ext cx="10610215" cy="629551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目的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保护工作人员和病人，防止交叉感染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28" name="Picture 15" descr="2C">
            <a:extLst>
              <a:ext uri="{FF2B5EF4-FFF2-40B4-BE49-F238E27FC236}">
                <a16:creationId xmlns:a16="http://schemas.microsoft.com/office/drawing/2014/main" id="{669B4758-291E-4250-8985-BFB86A831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2943" y="3107205"/>
            <a:ext cx="2159598" cy="253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 descr="20080602120148465">
            <a:extLst>
              <a:ext uri="{FF2B5EF4-FFF2-40B4-BE49-F238E27FC236}">
                <a16:creationId xmlns:a16="http://schemas.microsoft.com/office/drawing/2014/main" id="{D08512F5-02B8-4CD3-92AB-C0C9237E5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836"/>
          <a:stretch>
            <a:fillRect/>
          </a:stretch>
        </p:blipFill>
        <p:spPr bwMode="auto">
          <a:xfrm>
            <a:off x="1736631" y="3429000"/>
            <a:ext cx="4152443" cy="253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82702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E76EB7D-1379-4DED-B9CE-D17C3537D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 dirty="0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5B5980F1-6975-4699-82E6-6147901331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230015"/>
              </p:ext>
            </p:extLst>
          </p:nvPr>
        </p:nvGraphicFramePr>
        <p:xfrm>
          <a:off x="39268" y="-1"/>
          <a:ext cx="12152731" cy="6322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0592">
                  <a:extLst>
                    <a:ext uri="{9D8B030D-6E8A-4147-A177-3AD203B41FA5}">
                      <a16:colId xmlns:a16="http://schemas.microsoft.com/office/drawing/2014/main" val="2906074300"/>
                    </a:ext>
                  </a:extLst>
                </a:gridCol>
                <a:gridCol w="2629799">
                  <a:extLst>
                    <a:ext uri="{9D8B030D-6E8A-4147-A177-3AD203B41FA5}">
                      <a16:colId xmlns:a16="http://schemas.microsoft.com/office/drawing/2014/main" val="902953815"/>
                    </a:ext>
                  </a:extLst>
                </a:gridCol>
                <a:gridCol w="5592340">
                  <a:extLst>
                    <a:ext uri="{9D8B030D-6E8A-4147-A177-3AD203B41FA5}">
                      <a16:colId xmlns:a16="http://schemas.microsoft.com/office/drawing/2014/main" val="3678888690"/>
                    </a:ext>
                  </a:extLst>
                </a:gridCol>
              </a:tblGrid>
              <a:tr h="923764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诊疗活动类别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口罩类别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相 关 图 片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971298446"/>
                  </a:ext>
                </a:extLst>
              </a:tr>
              <a:tr h="107239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ea"/>
                          <a:ea typeface="+mj-ea"/>
                        </a:rPr>
                        <a:t>一般诊疗活动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ea"/>
                          <a:ea typeface="+mj-ea"/>
                        </a:rPr>
                        <a:t>纱布口罩或外科口罩（不推荐纱布口罩）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j-ea"/>
                        <a:ea typeface="+mj-e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j-ea"/>
                        <a:ea typeface="+mj-ea"/>
                      </a:endParaRPr>
                    </a:p>
                    <a:p>
                      <a:endParaRPr lang="zh-CN" altLang="en-US" sz="1800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567194"/>
                  </a:ext>
                </a:extLst>
              </a:tr>
              <a:tr h="6611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ea"/>
                          <a:ea typeface="+mj-ea"/>
                        </a:rPr>
                        <a:t>各类手术活动</a:t>
                      </a:r>
                    </a:p>
                  </a:txBody>
                  <a:tcPr marT="45725" marB="45725" anchor="ctr" anchorCtr="1" horzOverflow="overflow"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ea"/>
                          <a:ea typeface="+mj-ea"/>
                        </a:rPr>
                        <a:t>外科口罩</a:t>
                      </a:r>
                    </a:p>
                  </a:txBody>
                  <a:tcPr marT="45725" marB="45725" anchor="ctr" anchorCtr="1" horzOverflow="overflow"/>
                </a:tc>
                <a:tc rowSpan="4">
                  <a:txBody>
                    <a:bodyPr/>
                    <a:lstStyle/>
                    <a:p>
                      <a:endParaRPr lang="zh-CN" altLang="en-US" sz="1800" dirty="0">
                        <a:latin typeface="+mj-ea"/>
                        <a:ea typeface="+mj-ea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990673038"/>
                  </a:ext>
                </a:extLst>
              </a:tr>
              <a:tr h="6611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ea"/>
                          <a:ea typeface="+mj-ea"/>
                        </a:rPr>
                        <a:t>各类无菌操作</a:t>
                      </a:r>
                    </a:p>
                  </a:txBody>
                  <a:tcPr marT="45725" marB="45725" anchor="ctr" anchorCtr="1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T="45725" marB="45725" anchor="ctr" anchorCtr="1" horzOverflow="overflow"/>
                </a:tc>
                <a:tc vMerge="1">
                  <a:txBody>
                    <a:bodyPr/>
                    <a:lstStyle/>
                    <a:p>
                      <a:endParaRPr lang="zh-CN" altLang="en-US" sz="1800" dirty="0">
                        <a:latin typeface="+mj-ea"/>
                        <a:ea typeface="+mj-ea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902120363"/>
                  </a:ext>
                </a:extLst>
              </a:tr>
              <a:tr h="6611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ea"/>
                          <a:ea typeface="+mj-ea"/>
                        </a:rPr>
                        <a:t>进行体腔穿刺操作</a:t>
                      </a:r>
                    </a:p>
                  </a:txBody>
                  <a:tcPr marT="45725" marB="45725" anchor="ctr" anchorCtr="1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T="45725" marB="45725" anchor="ctr" anchorCtr="1" horzOverflow="overflow"/>
                </a:tc>
                <a:tc vMerge="1">
                  <a:txBody>
                    <a:bodyPr/>
                    <a:lstStyle/>
                    <a:p>
                      <a:endParaRPr lang="zh-CN" altLang="en-US" sz="1800" dirty="0">
                        <a:latin typeface="+mj-ea"/>
                        <a:ea typeface="+mj-ea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874967592"/>
                  </a:ext>
                </a:extLst>
              </a:tr>
              <a:tr h="6611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ea"/>
                          <a:ea typeface="+mj-ea"/>
                        </a:rPr>
                        <a:t>护理免疫功能低下者</a:t>
                      </a:r>
                    </a:p>
                  </a:txBody>
                  <a:tcPr marT="45725" marB="45725" anchor="ctr" anchorCtr="1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T="45725" marB="45725" anchor="ctr" anchorCtr="1" horzOverflow="overflow"/>
                </a:tc>
                <a:tc vMerge="1">
                  <a:txBody>
                    <a:bodyPr/>
                    <a:lstStyle/>
                    <a:p>
                      <a:endParaRPr lang="zh-CN" altLang="en-US" sz="1800" dirty="0">
                        <a:latin typeface="+mj-ea"/>
                        <a:ea typeface="+mj-ea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479390585"/>
                  </a:ext>
                </a:extLst>
              </a:tr>
              <a:tr h="6611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ea"/>
                          <a:ea typeface="+mj-ea"/>
                        </a:rPr>
                        <a:t>接触经空气传播的传染病患者</a:t>
                      </a:r>
                    </a:p>
                  </a:txBody>
                  <a:tcPr marT="45725" marB="45725" anchor="ctr" anchorCtr="1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ea"/>
                          <a:ea typeface="+mj-ea"/>
                        </a:rPr>
                        <a:t>医用防护口罩</a:t>
                      </a:r>
                    </a:p>
                  </a:txBody>
                  <a:tcPr marT="45725" marB="45725" anchor="ctr" anchorCtr="1" horzOverflow="overflow"/>
                </a:tc>
                <a:tc rowSpan="2">
                  <a:txBody>
                    <a:bodyPr/>
                    <a:lstStyle/>
                    <a:p>
                      <a:endParaRPr lang="zh-CN" altLang="en-US" sz="1800" dirty="0">
                        <a:latin typeface="+mj-ea"/>
                        <a:ea typeface="+mj-ea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160182403"/>
                  </a:ext>
                </a:extLst>
              </a:tr>
              <a:tr h="10204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ea"/>
                          <a:ea typeface="+mj-ea"/>
                        </a:rPr>
                        <a:t>近距离接触经飞沫传播的呼吸道传染病患者</a:t>
                      </a:r>
                    </a:p>
                  </a:txBody>
                  <a:tcPr marT="45725" marB="45725" anchor="ctr" anchorCtr="1" horzOverflow="overflow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T="45725" marB="45725" anchor="ctr" anchorCtr="1" horzOverflow="overflow"/>
                </a:tc>
                <a:tc vMerge="1">
                  <a:txBody>
                    <a:bodyPr/>
                    <a:lstStyle/>
                    <a:p>
                      <a:endParaRPr lang="zh-CN" altLang="en-US" sz="1800" dirty="0">
                        <a:latin typeface="+mj-ea"/>
                        <a:ea typeface="+mj-ea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228237318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6" name="墨迹 5">
                <a:extLst>
                  <a:ext uri="{FF2B5EF4-FFF2-40B4-BE49-F238E27FC236}">
                    <a16:creationId xmlns:a16="http://schemas.microsoft.com/office/drawing/2014/main" id="{FAE3F095-F10A-4DCC-9814-CB7899C83098}"/>
                  </a:ext>
                </a:extLst>
              </p14:cNvPr>
              <p14:cNvContentPartPr/>
              <p14:nvPr/>
            </p14:nvContentPartPr>
            <p14:xfrm>
              <a:off x="5452295" y="2249163"/>
              <a:ext cx="360" cy="360"/>
            </p14:xfrm>
          </p:contentPart>
        </mc:Choice>
        <mc:Fallback xmlns="">
          <p:pic>
            <p:nvPicPr>
              <p:cNvPr id="6" name="墨迹 5">
                <a:extLst>
                  <a:ext uri="{FF2B5EF4-FFF2-40B4-BE49-F238E27FC236}">
                    <a16:creationId xmlns:a16="http://schemas.microsoft.com/office/drawing/2014/main" id="{FAE3F095-F10A-4DCC-9814-CB7899C8309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47975" y="2244843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图片 9" descr="图片包含 游戏机&#10;&#10;描述已自动生成">
            <a:extLst>
              <a:ext uri="{FF2B5EF4-FFF2-40B4-BE49-F238E27FC236}">
                <a16:creationId xmlns:a16="http://schemas.microsoft.com/office/drawing/2014/main" id="{20FDAD75-5A2F-47F3-9B45-0D22B6EE3F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77" y="2777027"/>
            <a:ext cx="1726351" cy="1303946"/>
          </a:xfrm>
          <a:prstGeom prst="rect">
            <a:avLst/>
          </a:prstGeom>
        </p:spPr>
      </p:pic>
      <p:pic>
        <p:nvPicPr>
          <p:cNvPr id="12" name="图片 11" descr="图片包含 服装, 绿色, 蛋糕, 穿着&#10;&#10;描述已自动生成">
            <a:extLst>
              <a:ext uri="{FF2B5EF4-FFF2-40B4-BE49-F238E27FC236}">
                <a16:creationId xmlns:a16="http://schemas.microsoft.com/office/drawing/2014/main" id="{D7ACCB0A-C97E-49D5-9FAC-D70A42ECCB9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119" y="2583656"/>
            <a:ext cx="1843088" cy="1600200"/>
          </a:xfrm>
          <a:prstGeom prst="rect">
            <a:avLst/>
          </a:prstGeom>
        </p:spPr>
      </p:pic>
      <p:pic>
        <p:nvPicPr>
          <p:cNvPr id="16" name="图片 15" descr="图片包含 游戏机&#10;&#10;描述已自动生成">
            <a:extLst>
              <a:ext uri="{FF2B5EF4-FFF2-40B4-BE49-F238E27FC236}">
                <a16:creationId xmlns:a16="http://schemas.microsoft.com/office/drawing/2014/main" id="{E6A0E5CA-D25B-4193-A621-A71B5C2B8CD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3F1"/>
              </a:clrFrom>
              <a:clrTo>
                <a:srgbClr val="F3F3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910" y="872430"/>
            <a:ext cx="1496915" cy="1187978"/>
          </a:xfrm>
          <a:prstGeom prst="rect">
            <a:avLst/>
          </a:prstGeom>
        </p:spPr>
      </p:pic>
      <p:pic>
        <p:nvPicPr>
          <p:cNvPr id="20" name="图片 19" descr="图片包含 游戏机, 伞&#10;&#10;描述已自动生成">
            <a:extLst>
              <a:ext uri="{FF2B5EF4-FFF2-40B4-BE49-F238E27FC236}">
                <a16:creationId xmlns:a16="http://schemas.microsoft.com/office/drawing/2014/main" id="{7B8B2C21-94A4-4E2A-9DBC-56FAC44AC22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14" y="4797592"/>
            <a:ext cx="1460661" cy="1530773"/>
          </a:xfrm>
          <a:prstGeom prst="rect">
            <a:avLst/>
          </a:prstGeom>
        </p:spPr>
      </p:pic>
      <p:pic>
        <p:nvPicPr>
          <p:cNvPr id="22" name="图片 21" descr="图片包含 游戏机, 袋子&#10;&#10;描述已自动生成">
            <a:extLst>
              <a:ext uri="{FF2B5EF4-FFF2-40B4-BE49-F238E27FC236}">
                <a16:creationId xmlns:a16="http://schemas.microsoft.com/office/drawing/2014/main" id="{6AB9E92A-0E98-49BC-9EE2-C83DF5EF0E2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721" y="4721088"/>
            <a:ext cx="1676867" cy="1426949"/>
          </a:xfrm>
          <a:prstGeom prst="rect">
            <a:avLst/>
          </a:prstGeom>
        </p:spPr>
      </p:pic>
      <p:pic>
        <p:nvPicPr>
          <p:cNvPr id="24" name="图片 23" descr="图片包含 游戏机, 刷子&#10;&#10;描述已自动生成">
            <a:extLst>
              <a:ext uri="{FF2B5EF4-FFF2-40B4-BE49-F238E27FC236}">
                <a16:creationId xmlns:a16="http://schemas.microsoft.com/office/drawing/2014/main" id="{523A2BFE-585B-4759-A086-8D10140B1B9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343" y="872430"/>
            <a:ext cx="1111264" cy="106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57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65DD55-4C04-4161-BDE4-73B87FDEBB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三、隔离技术基本操作法</a:t>
            </a:r>
          </a:p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35E017B-F2E9-4FAE-8033-F2A7ADA4F9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B555352-89A8-45D7-A263-F882E746A0CD}"/>
              </a:ext>
            </a:extLst>
          </p:cNvPr>
          <p:cNvSpPr txBox="1">
            <a:spLocks noChangeArrowheads="1"/>
          </p:cNvSpPr>
          <p:nvPr/>
        </p:nvSpPr>
        <p:spPr>
          <a:xfrm>
            <a:off x="356828" y="904042"/>
            <a:ext cx="11233053" cy="3752799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0030101010101" pitchFamily="49" charset="-122"/>
                <a:ea typeface="华文楷体" panose="02010600040101010101" charset="-122"/>
              </a:rPr>
              <a:t> </a:t>
            </a:r>
            <a:r>
              <a:rPr kumimoji="0" 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j-ea"/>
                <a:ea typeface="+mj-ea"/>
              </a:rPr>
              <a:t>口罩的使用</a:t>
            </a:r>
            <a:r>
              <a:rPr kumimoji="0" 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</a:rPr>
              <a:t> </a:t>
            </a:r>
          </a:p>
          <a:p>
            <a:pPr marL="342900" marR="0" lvl="0" indent="-342900" algn="l" defTabSz="91440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zh-CN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zh-CN" sz="36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zh-CN" sz="2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</a:rPr>
              <a:t>洗手</a:t>
            </a:r>
            <a:r>
              <a:rPr kumimoji="0" 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、擦干→取出清洁口罩，</a:t>
            </a:r>
            <a:r>
              <a:rPr kumimoji="0" lang="zh-CN" sz="2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</a:rPr>
              <a:t>罩住口鼻</a:t>
            </a:r>
            <a:r>
              <a:rPr kumimoji="0" 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→将上端两条带子分别越过耳朵系于头后，下端带子系于颈后</a:t>
            </a:r>
            <a:r>
              <a:rPr kumimoji="0" lang="zh-CN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→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双手指尖有中间向两侧塑造鼻夹（不应一只手提鼻夹）</a:t>
            </a:r>
            <a:r>
              <a:rPr kumimoji="0" lang="zh-CN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 →</a:t>
            </a:r>
            <a:r>
              <a:rPr kumimoji="0" 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使</a:t>
            </a:r>
            <a:r>
              <a:rPr kumimoji="0" lang="zh-CN" sz="2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</a:rPr>
              <a:t>口罩完全遮住口鼻</a:t>
            </a:r>
            <a:endParaRPr lang="en-US" altLang="zh-CN" sz="2400" dirty="0">
              <a:solidFill>
                <a:srgbClr val="C00000"/>
              </a:solidFill>
              <a:latin typeface="+mj-ea"/>
              <a:ea typeface="+mj-ea"/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   </a:t>
            </a:r>
            <a:r>
              <a:rPr kumimoji="0" lang="zh-CN" sz="2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</a:rPr>
              <a:t>洗手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→</a:t>
            </a:r>
            <a:r>
              <a:rPr kumimoji="0" 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解开口罩带子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（先下后上）</a:t>
            </a:r>
            <a:r>
              <a:rPr lang="zh-CN" altLang="zh-CN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→</a:t>
            </a:r>
            <a:r>
              <a:rPr kumimoji="0" 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取下口罩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（不可接触污染面）</a:t>
            </a:r>
            <a:r>
              <a:rPr kumimoji="0" 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→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手捏住系带将</a:t>
            </a:r>
            <a:r>
              <a:rPr kumimoji="0" 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口罩用后弃于污物桶内。</a:t>
            </a:r>
          </a:p>
        </p:txBody>
      </p:sp>
      <p:pic>
        <p:nvPicPr>
          <p:cNvPr id="7" name="Picture 4" descr="9A">
            <a:extLst>
              <a:ext uri="{FF2B5EF4-FFF2-40B4-BE49-F238E27FC236}">
                <a16:creationId xmlns:a16="http://schemas.microsoft.com/office/drawing/2014/main" id="{1B5BC902-83BB-4348-87F5-DF42A8945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242003" y="4191790"/>
            <a:ext cx="1924668" cy="203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0B05ADD-AC77-4A01-B442-87366079C6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204" y="4190533"/>
            <a:ext cx="1984136" cy="204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19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F49B750-7C47-4916-BF0C-428C20A2F3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841069" y="5188374"/>
            <a:ext cx="1673352" cy="1005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  <a:defRPr/>
            </a:pPr>
            <a:r>
              <a:rPr lang="zh-CN" altLang="en-US" sz="2100" dirty="0">
                <a:solidFill>
                  <a:srgbClr val="FFFFFF"/>
                </a:solidFill>
                <a:latin typeface="+mj-ea"/>
                <a:ea typeface="+mj-ea"/>
              </a:rPr>
              <a:t>郑州澍青医学高等专科学校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9958E65-16B3-46E3-A95E-996E2C8354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46" y="637531"/>
            <a:ext cx="6107005" cy="28449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429CF89-9CD0-4864-A273-BAB8F84725A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777" y="3496757"/>
            <a:ext cx="5224148" cy="273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37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D47DE56-CAEE-409F-A439-111AE3F298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三、隔离技术基本操作法</a:t>
            </a:r>
          </a:p>
          <a:p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A9EDC8A-86A3-44F2-93ED-5FAE04AE21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A16FD9-7500-40EC-A21C-3AD809D3D791}"/>
              </a:ext>
            </a:extLst>
          </p:cNvPr>
          <p:cNvSpPr txBox="1">
            <a:spLocks noChangeArrowheads="1"/>
          </p:cNvSpPr>
          <p:nvPr/>
        </p:nvSpPr>
        <p:spPr>
          <a:xfrm>
            <a:off x="1192802" y="1096980"/>
            <a:ext cx="8424545" cy="405574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ea"/>
                <a:cs typeface="Times New Roman" panose="02020603050405020304" pitchFamily="18" charset="0"/>
              </a:rPr>
              <a:t>注意事项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ea"/>
                <a:cs typeface="Times New Roman" panose="02020603050405020304" pitchFamily="18" charset="0"/>
              </a:rPr>
              <a:t>  </a:t>
            </a:r>
          </a:p>
          <a:p>
            <a:pPr marL="514350" marR="0" lvl="0" indent="-514350" algn="l" defTabSz="91440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+mj-ea"/>
                <a:ea typeface="+mj-ea"/>
              </a:rPr>
              <a:t>戴、脱口罩前要洗手；</a:t>
            </a:r>
          </a:p>
          <a:p>
            <a:pPr marL="514350" marR="0" lvl="0" indent="-514350" algn="l" defTabSz="91440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+mj-ea"/>
                <a:ea typeface="+mj-ea"/>
              </a:rPr>
              <a:t>口罩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j-ea"/>
                <a:ea typeface="+mj-ea"/>
              </a:rPr>
              <a:t>不能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+mj-ea"/>
                <a:ea typeface="+mj-ea"/>
              </a:rPr>
              <a:t>挂在胸前，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j-ea"/>
                <a:ea typeface="+mj-ea"/>
              </a:rPr>
              <a:t>不能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+mj-ea"/>
                <a:ea typeface="+mj-ea"/>
              </a:rPr>
              <a:t>用污染的手触摸口罩；</a:t>
            </a:r>
          </a:p>
          <a:p>
            <a:pPr marL="514350" marR="0" lvl="0" indent="-514350" algn="l" defTabSz="91440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+mj-ea"/>
                <a:ea typeface="+mj-ea"/>
              </a:rPr>
              <a:t>不可用污染的手触摸口罩；</a:t>
            </a:r>
          </a:p>
          <a:p>
            <a:pPr marL="514350" marR="0" lvl="0" indent="-514350" algn="l" defTabSz="91440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+mj-ea"/>
                <a:ea typeface="+mj-ea"/>
              </a:rPr>
              <a:t>每次接触严密隔离病人后应立即更换口罩；</a:t>
            </a:r>
          </a:p>
          <a:p>
            <a:pPr marL="514350" marR="0" lvl="0" indent="-514350" algn="l" defTabSz="91440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+mj-ea"/>
                <a:ea typeface="+mj-ea"/>
              </a:rPr>
              <a:t>使用一次性口罩不超过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j-ea"/>
                <a:ea typeface="+mj-ea"/>
              </a:rPr>
              <a:t>4h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+mj-ea"/>
                <a:ea typeface="+mj-ea"/>
              </a:rPr>
              <a:t>。 </a:t>
            </a:r>
          </a:p>
        </p:txBody>
      </p:sp>
    </p:spTree>
    <p:extLst>
      <p:ext uri="{BB962C8B-B14F-4D97-AF65-F5344CB8AC3E}">
        <p14:creationId xmlns:p14="http://schemas.microsoft.com/office/powerpoint/2010/main" val="23089404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1633552" y="914417"/>
            <a:ext cx="9753600" cy="1346339"/>
          </a:xfrm>
          <a:prstGeom prst="rect">
            <a:avLst/>
          </a:prstGeom>
          <a:noFill/>
        </p:spPr>
        <p:txBody>
          <a:bodyPr vert="horz" wrap="square" rtlCol="0" anchor="ctr" anchorCtr="0">
            <a:noAutofit/>
          </a:bodyPr>
          <a:lstStyle/>
          <a:p>
            <a:pPr>
              <a:lnSpc>
                <a:spcPts val="5000"/>
              </a:lnSpc>
              <a:buFont typeface="Wingdings" panose="05000000000000000000" pitchFamily="2" charset="2"/>
              <a:buNone/>
            </a:pPr>
            <a:r>
              <a:rPr lang="zh-CN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使用口罩的方法错误的是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2438400" y="2786062"/>
            <a:ext cx="8534400" cy="642937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/>
          <a:p>
            <a:r>
              <a:rPr lang="zh-CN" altLang="zh-CN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罩住口鼻</a:t>
            </a:r>
            <a:endParaRPr lang="zh-CN" altLang="en-US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icrosoft Yahei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2438400" y="3514725"/>
            <a:ext cx="8534400" cy="642937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/>
          <a:p>
            <a:r>
              <a:rPr lang="zh-CN" altLang="zh-CN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两面不能混用</a:t>
            </a:r>
            <a:endParaRPr lang="zh-CN" altLang="en-US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icrosoft Yahei"/>
            </a:endParaRP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2438400" y="4157662"/>
            <a:ext cx="8534400" cy="642937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/>
          <a:p>
            <a:r>
              <a:rPr lang="zh-CN" altLang="zh-CN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有潮湿的地方立即更换</a:t>
            </a:r>
            <a:endParaRPr lang="zh-CN" altLang="en-US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icrosoft Yahei"/>
            </a:endParaRP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2438400" y="4843462"/>
            <a:ext cx="8534400" cy="642937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/>
          <a:p>
            <a:r>
              <a:rPr lang="zh-CN" altLang="zh-CN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接触严密隔离者后立即更换</a:t>
            </a:r>
            <a:endParaRPr lang="zh-CN" altLang="en-US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icrosoft Yahei"/>
            </a:endParaRPr>
          </a:p>
        </p:txBody>
      </p:sp>
      <p:sp>
        <p:nvSpPr>
          <p:cNvPr id="10" name="椭圆 9"/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1571625" y="2850356"/>
            <a:ext cx="514350" cy="514350"/>
          </a:xfrm>
          <a:prstGeom prst="ellipse">
            <a:avLst/>
          </a:prstGeom>
          <a:solidFill>
            <a:srgbClr val="80808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altLang="zh-CN" sz="1600" dirty="0">
                <a:solidFill>
                  <a:srgbClr val="FFFFFF"/>
                </a:solidFill>
                <a:latin typeface="Microsoft Yahei"/>
                <a:ea typeface="Microsoft Yahei"/>
                <a:sym typeface="Microsoft Yahei"/>
              </a:rPr>
              <a:t>A</a:t>
            </a:r>
            <a:endParaRPr lang="zh-CN" altLang="en-US" sz="1600">
              <a:solidFill>
                <a:srgbClr val="FFFFFF"/>
              </a:solidFill>
              <a:latin typeface="Microsoft Yahei"/>
              <a:ea typeface="Microsoft Yahei"/>
              <a:sym typeface="Microsoft Yahei"/>
            </a:endParaRPr>
          </a:p>
        </p:txBody>
      </p:sp>
      <p:sp>
        <p:nvSpPr>
          <p:cNvPr id="11" name="椭圆 10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1571625" y="3536156"/>
            <a:ext cx="514350" cy="514350"/>
          </a:xfrm>
          <a:prstGeom prst="ellipse">
            <a:avLst/>
          </a:prstGeom>
          <a:solidFill>
            <a:srgbClr val="80808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altLang="zh-CN" sz="1600" dirty="0">
                <a:solidFill>
                  <a:srgbClr val="FFFFFF"/>
                </a:solidFill>
                <a:latin typeface="Microsoft Yahei"/>
                <a:ea typeface="Microsoft Yahei"/>
                <a:sym typeface="Microsoft Yahei"/>
              </a:rPr>
              <a:t>B</a:t>
            </a:r>
            <a:endParaRPr lang="zh-CN" altLang="en-US" sz="1600">
              <a:solidFill>
                <a:srgbClr val="FFFFFF"/>
              </a:solidFill>
              <a:latin typeface="Microsoft Yahei"/>
              <a:ea typeface="Microsoft Yahei"/>
              <a:sym typeface="Microsoft Yahei"/>
            </a:endParaRPr>
          </a:p>
        </p:txBody>
      </p:sp>
      <p:sp>
        <p:nvSpPr>
          <p:cNvPr id="12" name="椭圆 11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1571625" y="4221956"/>
            <a:ext cx="514350" cy="514350"/>
          </a:xfrm>
          <a:prstGeom prst="ellipse">
            <a:avLst/>
          </a:prstGeom>
          <a:solidFill>
            <a:srgbClr val="80808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altLang="zh-CN" sz="1600" dirty="0">
                <a:solidFill>
                  <a:srgbClr val="FFFFFF"/>
                </a:solidFill>
                <a:latin typeface="Microsoft Yahei"/>
                <a:ea typeface="Microsoft Yahei"/>
                <a:sym typeface="Microsoft Yahei"/>
              </a:rPr>
              <a:t>C</a:t>
            </a:r>
            <a:endParaRPr lang="zh-CN" altLang="en-US" sz="1600">
              <a:solidFill>
                <a:srgbClr val="FFFFFF"/>
              </a:solidFill>
              <a:latin typeface="Microsoft Yahei"/>
              <a:ea typeface="Microsoft Yahei"/>
              <a:sym typeface="Microsoft Yahei"/>
            </a:endParaRPr>
          </a:p>
        </p:txBody>
      </p:sp>
      <p:sp>
        <p:nvSpPr>
          <p:cNvPr id="13" name="椭圆 12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1571625" y="4907756"/>
            <a:ext cx="514350" cy="514350"/>
          </a:xfrm>
          <a:prstGeom prst="ellipse">
            <a:avLst/>
          </a:prstGeom>
          <a:solidFill>
            <a:srgbClr val="80808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altLang="zh-CN" sz="1600" dirty="0">
                <a:solidFill>
                  <a:srgbClr val="FFFFFF"/>
                </a:solidFill>
                <a:latin typeface="Microsoft Yahei"/>
                <a:ea typeface="Microsoft Yahei"/>
                <a:sym typeface="Microsoft Yahei"/>
              </a:rPr>
              <a:t>D</a:t>
            </a:r>
            <a:endParaRPr lang="zh-CN" altLang="en-US" sz="1600">
              <a:solidFill>
                <a:srgbClr val="FFFFFF"/>
              </a:solidFill>
              <a:latin typeface="Microsoft Yahei"/>
              <a:ea typeface="Microsoft Yahei"/>
              <a:sym typeface="Microsoft Yahei"/>
            </a:endParaRPr>
          </a:p>
        </p:txBody>
      </p:sp>
      <p:sp>
        <p:nvSpPr>
          <p:cNvPr id="14" name="圆角矩形 13"/>
          <p:cNvSpPr/>
          <p:nvPr>
            <p:custDataLst>
              <p:tags r:id="rId11"/>
            </p:custDataLst>
          </p:nvPr>
        </p:nvSpPr>
        <p:spPr>
          <a:xfrm>
            <a:off x="8915400" y="6215062"/>
            <a:ext cx="1543050" cy="411480"/>
          </a:xfrm>
          <a:prstGeom prst="roundRect">
            <a:avLst/>
          </a:prstGeom>
          <a:solidFill>
            <a:srgbClr val="80808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zh-CN" altLang="en-US" sz="1600">
                <a:solidFill>
                  <a:srgbClr val="FFFFFF"/>
                </a:solidFill>
                <a:latin typeface="Microsoft Yahei"/>
                <a:ea typeface="Microsoft Yahei"/>
                <a:sym typeface="Microsoft Yahei"/>
              </a:rPr>
              <a:t>提交</a:t>
            </a:r>
          </a:p>
        </p:txBody>
      </p:sp>
      <p:sp>
        <p:nvSpPr>
          <p:cNvPr id="21" name="TextBox 20"/>
          <p:cNvSpPr txBox="1"/>
          <p:nvPr>
            <p:custDataLst>
              <p:tags r:id="rId12"/>
            </p:custDataLst>
          </p:nvPr>
        </p:nvSpPr>
        <p:spPr>
          <a:xfrm>
            <a:off x="2438400" y="5486399"/>
            <a:ext cx="8534400" cy="642937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/>
          <a:p>
            <a:pPr>
              <a:lnSpc>
                <a:spcPts val="5000"/>
              </a:lnSpc>
              <a:buFont typeface="Wingdings" panose="05000000000000000000" pitchFamily="2" charset="2"/>
              <a:buNone/>
            </a:pPr>
            <a:r>
              <a:rPr lang="zh-CN" altLang="zh-CN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一次性口罩每天更换 </a:t>
            </a:r>
          </a:p>
        </p:txBody>
      </p:sp>
      <p:sp>
        <p:nvSpPr>
          <p:cNvPr id="22" name="椭圆 21"/>
          <p:cNvSpPr>
            <a:spLocks noChangeAspect="1"/>
          </p:cNvSpPr>
          <p:nvPr>
            <p:custDataLst>
              <p:tags r:id="rId13"/>
            </p:custDataLst>
          </p:nvPr>
        </p:nvSpPr>
        <p:spPr>
          <a:xfrm>
            <a:off x="1571625" y="5593556"/>
            <a:ext cx="514350" cy="514350"/>
          </a:xfrm>
          <a:prstGeom prst="ellipse">
            <a:avLst/>
          </a:prstGeom>
          <a:solidFill>
            <a:srgbClr val="80808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altLang="zh-CN" sz="1600" dirty="0">
                <a:solidFill>
                  <a:srgbClr val="FFFFFF"/>
                </a:solidFill>
                <a:latin typeface="Microsoft Yahei"/>
                <a:ea typeface="Microsoft Yahei"/>
                <a:sym typeface="Microsoft Yahei"/>
              </a:rPr>
              <a:t>E</a:t>
            </a:r>
            <a:endParaRPr lang="zh-CN" altLang="en-US" sz="1600">
              <a:solidFill>
                <a:srgbClr val="FFFFFF"/>
              </a:solidFill>
              <a:latin typeface="Microsoft Yahei"/>
              <a:ea typeface="Microsoft Yahei"/>
              <a:sym typeface="Microsoft Yahei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DF20004-3D67-4C8A-A308-A35D9E05F086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0" y="0"/>
            <a:ext cx="12192000" cy="635000"/>
            <a:chOff x="0" y="0"/>
            <a:chExt cx="12192000" cy="635000"/>
          </a:xfrm>
        </p:grpSpPr>
        <p:sp>
          <p:nvSpPr>
            <p:cNvPr id="15" name="TitleBackground"/>
            <p:cNvSpPr/>
            <p:nvPr>
              <p:custDataLst>
                <p:tags r:id="rId16"/>
              </p:custDataLst>
            </p:nvPr>
          </p:nvSpPr>
          <p:spPr>
            <a:xfrm>
              <a:off x="0" y="0"/>
              <a:ext cx="12192000" cy="635000"/>
            </a:xfrm>
            <a:prstGeom prst="rect">
              <a:avLst/>
            </a:prstGeom>
            <a:solidFill>
              <a:srgbClr val="F6F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ColorBlock"/>
            <p:cNvSpPr/>
            <p:nvPr>
              <p:custDataLst>
                <p:tags r:id="rId17"/>
              </p:custDataLst>
            </p:nvPr>
          </p:nvSpPr>
          <p:spPr>
            <a:xfrm>
              <a:off x="0" y="0"/>
              <a:ext cx="190500" cy="635000"/>
            </a:xfrm>
            <a:prstGeom prst="rect">
              <a:avLst/>
            </a:prstGeom>
            <a:solidFill>
              <a:srgbClr val="639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TypeText"/>
            <p:cNvSpPr txBox="1"/>
            <p:nvPr>
              <p:custDataLst>
                <p:tags r:id="rId18"/>
              </p:custDataLst>
            </p:nvPr>
          </p:nvSpPr>
          <p:spPr>
            <a:xfrm>
              <a:off x="254000" y="0"/>
              <a:ext cx="1905000" cy="635000"/>
            </a:xfrm>
            <a:prstGeom prst="rect">
              <a:avLst/>
            </a:prstGeom>
            <a:noFill/>
          </p:spPr>
          <p:txBody>
            <a:bodyPr vert="horz" wrap="none" rtlCol="0" anchor="ctr" anchorCtr="0">
              <a:noAutofit/>
            </a:bodyPr>
            <a:lstStyle/>
            <a:p>
              <a:r>
                <a:rPr lang="zh-CN" altLang="en-US" sz="2600">
                  <a:solidFill>
                    <a:srgbClr val="000000"/>
                  </a:solidFill>
                  <a:latin typeface="Microsoft Yahei"/>
                  <a:ea typeface="Microsoft Yahei"/>
                  <a:sym typeface="Microsoft Yahei"/>
                </a:rPr>
                <a:t>投票</a:t>
              </a:r>
            </a:p>
          </p:txBody>
        </p:sp>
        <p:sp>
          <p:nvSpPr>
            <p:cNvPr id="3" name="TipText">
              <a:extLst>
                <a:ext uri="{FF2B5EF4-FFF2-40B4-BE49-F238E27FC236}">
                  <a16:creationId xmlns:a16="http://schemas.microsoft.com/office/drawing/2014/main" id="{59171747-5DCD-4813-8E7B-CB12F43A8422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1195705" y="109220"/>
              <a:ext cx="2286000" cy="508000"/>
            </a:xfrm>
            <a:prstGeom prst="rect">
              <a:avLst/>
            </a:prstGeom>
            <a:noFill/>
          </p:spPr>
          <p:txBody>
            <a:bodyPr vert="horz" wrap="none" rtlCol="0" anchor="ctr" anchorCtr="0">
              <a:noAutofit/>
            </a:bodyPr>
            <a:lstStyle/>
            <a:p>
              <a:r>
                <a:rPr lang="zh-CN" altLang="en-US" sz="2000">
                  <a:solidFill>
                    <a:srgbClr val="80808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最多可选</a:t>
              </a:r>
              <a:r>
                <a:rPr lang="en-US" altLang="zh-CN" sz="2000" dirty="0">
                  <a:solidFill>
                    <a:srgbClr val="80808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1</a:t>
              </a:r>
              <a:r>
                <a:rPr lang="zh-CN" altLang="en-US" sz="2000">
                  <a:solidFill>
                    <a:srgbClr val="80808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项</a:t>
              </a:r>
            </a:p>
          </p:txBody>
        </p:sp>
      </p:grpSp>
      <p:pic>
        <p:nvPicPr>
          <p:cNvPr id="4" name="图片 3" descr="tmp76AF.tmp"/>
          <p:cNvPicPr/>
          <p:nvPr>
            <p:custDataLst>
              <p:tags r:id="rId15"/>
            </p:custDataLst>
          </p:nvPr>
        </p:nvPicPr>
        <p:blipFill>
          <a:blip r:embed="rId21" cstate="print"/>
          <a:stretch>
            <a:fillRect/>
          </a:stretch>
        </p:blipFill>
        <p:spPr>
          <a:xfrm>
            <a:off x="10642600" y="63500"/>
            <a:ext cx="1422400" cy="50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630B27C-6D65-4BDF-92BF-6A16A0E0C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三、隔离技术基本操作法</a:t>
            </a:r>
          </a:p>
        </p:txBody>
      </p:sp>
      <p:sp>
        <p:nvSpPr>
          <p:cNvPr id="4" name="灯片编号占位符 68">
            <a:extLst>
              <a:ext uri="{FF2B5EF4-FFF2-40B4-BE49-F238E27FC236}">
                <a16:creationId xmlns:a16="http://schemas.microsoft.com/office/drawing/2014/main" id="{FBC6358E-BF38-4AB1-BEC2-459DD7E50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29662" y="6356350"/>
            <a:ext cx="3462338" cy="501650"/>
          </a:xfrm>
        </p:spPr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6C928876-77BD-43D2-822D-1378A8A0D734}"/>
              </a:ext>
            </a:extLst>
          </p:cNvPr>
          <p:cNvGrpSpPr/>
          <p:nvPr/>
        </p:nvGrpSpPr>
        <p:grpSpPr>
          <a:xfrm>
            <a:off x="1138716" y="988864"/>
            <a:ext cx="3555832" cy="629551"/>
            <a:chOff x="4532138" y="2977854"/>
            <a:chExt cx="1564211" cy="379451"/>
          </a:xfrm>
        </p:grpSpPr>
        <p:sp>
          <p:nvSpPr>
            <p:cNvPr id="48" name="MH_SubTitle_1">
              <a:extLst>
                <a:ext uri="{FF2B5EF4-FFF2-40B4-BE49-F238E27FC236}">
                  <a16:creationId xmlns:a16="http://schemas.microsoft.com/office/drawing/2014/main" id="{35ADF70E-F752-4913-A4FF-CE8B543FFF0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532138" y="2977854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127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49" name="MH_SubTitle_1">
              <a:extLst>
                <a:ext uri="{FF2B5EF4-FFF2-40B4-BE49-F238E27FC236}">
                  <a16:creationId xmlns:a16="http://schemas.microsoft.com/office/drawing/2014/main" id="{4C508246-FA70-4A4C-BD55-969694A7E361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597214" y="3032904"/>
              <a:ext cx="1440000" cy="288000"/>
            </a:xfrm>
            <a:prstGeom prst="roundRect">
              <a:avLst>
                <a:gd name="adj" fmla="val 21110"/>
              </a:avLst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zh-CN" altLang="en-US" sz="2700" dirty="0">
                  <a:latin typeface="Impact" panose="020B0806030902050204" pitchFamily="34" charset="0"/>
                  <a:ea typeface="微软雅黑" panose="020B0503020204020204" pitchFamily="34" charset="-122"/>
                </a:rPr>
                <a:t>手的清洗与消毒法</a:t>
              </a:r>
              <a:endParaRPr lang="en-US" altLang="zh-CN" sz="2700" dirty="0"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Rectangle 3">
            <a:extLst>
              <a:ext uri="{FF2B5EF4-FFF2-40B4-BE49-F238E27FC236}">
                <a16:creationId xmlns:a16="http://schemas.microsoft.com/office/drawing/2014/main" id="{FBDE656C-967E-4046-BC4B-6D835B9DF2AB}"/>
              </a:ext>
            </a:extLst>
          </p:cNvPr>
          <p:cNvSpPr txBox="1">
            <a:spLocks noChangeArrowheads="1"/>
          </p:cNvSpPr>
          <p:nvPr/>
        </p:nvSpPr>
        <p:spPr>
          <a:xfrm>
            <a:off x="1011859" y="2142610"/>
            <a:ext cx="10610215" cy="629551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目的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保护工作人员和病人，防止交叉感染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375F9AE-99B9-44D4-B94F-DC78C54922B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6" y="2772161"/>
            <a:ext cx="4446800" cy="334536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DEA240B-62CF-458F-B473-8C93915A9E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78" y="3062985"/>
            <a:ext cx="4755292" cy="3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20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630B27C-6D65-4BDF-92BF-6A16A0E0C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三、隔离技术基本操作法</a:t>
            </a:r>
          </a:p>
        </p:txBody>
      </p:sp>
      <p:sp>
        <p:nvSpPr>
          <p:cNvPr id="4" name="灯片编号占位符 68">
            <a:extLst>
              <a:ext uri="{FF2B5EF4-FFF2-40B4-BE49-F238E27FC236}">
                <a16:creationId xmlns:a16="http://schemas.microsoft.com/office/drawing/2014/main" id="{FBC6358E-BF38-4AB1-BEC2-459DD7E50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29662" y="6356350"/>
            <a:ext cx="3462338" cy="501650"/>
          </a:xfrm>
        </p:spPr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6C928876-77BD-43D2-822D-1378A8A0D734}"/>
              </a:ext>
            </a:extLst>
          </p:cNvPr>
          <p:cNvGrpSpPr/>
          <p:nvPr/>
        </p:nvGrpSpPr>
        <p:grpSpPr>
          <a:xfrm>
            <a:off x="742437" y="969554"/>
            <a:ext cx="4230430" cy="629551"/>
            <a:chOff x="4532138" y="2977854"/>
            <a:chExt cx="1564211" cy="379451"/>
          </a:xfrm>
        </p:grpSpPr>
        <p:sp>
          <p:nvSpPr>
            <p:cNvPr id="48" name="MH_SubTitle_1">
              <a:extLst>
                <a:ext uri="{FF2B5EF4-FFF2-40B4-BE49-F238E27FC236}">
                  <a16:creationId xmlns:a16="http://schemas.microsoft.com/office/drawing/2014/main" id="{35ADF70E-F752-4913-A4FF-CE8B543FFF0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532138" y="2977854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127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49" name="MH_SubTitle_1">
              <a:extLst>
                <a:ext uri="{FF2B5EF4-FFF2-40B4-BE49-F238E27FC236}">
                  <a16:creationId xmlns:a16="http://schemas.microsoft.com/office/drawing/2014/main" id="{4C508246-FA70-4A4C-BD55-969694A7E361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597214" y="3032904"/>
              <a:ext cx="1440000" cy="288000"/>
            </a:xfrm>
            <a:prstGeom prst="roundRect">
              <a:avLst>
                <a:gd name="adj" fmla="val 21110"/>
              </a:avLst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zh-CN" altLang="en-US" sz="2700" dirty="0">
                  <a:latin typeface="Impact" panose="020B0806030902050204" pitchFamily="34" charset="0"/>
                  <a:ea typeface="微软雅黑" panose="020B0503020204020204" pitchFamily="34" charset="-122"/>
                </a:rPr>
                <a:t>手的清洗与消毒法</a:t>
              </a:r>
              <a:endParaRPr lang="en-US" altLang="zh-CN" sz="2700" dirty="0"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Rectangle 3">
            <a:extLst>
              <a:ext uri="{FF2B5EF4-FFF2-40B4-BE49-F238E27FC236}">
                <a16:creationId xmlns:a16="http://schemas.microsoft.com/office/drawing/2014/main" id="{FBDE656C-967E-4046-BC4B-6D835B9DF2AB}"/>
              </a:ext>
            </a:extLst>
          </p:cNvPr>
          <p:cNvSpPr txBox="1">
            <a:spLocks noChangeArrowheads="1"/>
          </p:cNvSpPr>
          <p:nvPr/>
        </p:nvSpPr>
        <p:spPr>
          <a:xfrm>
            <a:off x="742437" y="2067195"/>
            <a:ext cx="10610215" cy="350647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洗          手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指医务人员用肥皂（或皂液）和流动水洗手，去除手</a:t>
            </a:r>
            <a:endParaRPr kumimoji="0" lang="en-US" altLang="zh-CN" sz="28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None/>
              <a:defRPr/>
            </a:pP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部皮肤污垢、碎屑和部分致病菌的过程。</a:t>
            </a:r>
            <a:endParaRPr kumimoji="0" lang="en-US" altLang="zh-CN" sz="28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None/>
              <a:defRPr/>
            </a:pPr>
            <a:endParaRPr kumimoji="0" lang="en-US" altLang="zh-CN" sz="12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卫生手消毒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医务人员用速干手消毒剂揉搓双手，减少手部暂居菌</a:t>
            </a:r>
            <a:endParaRPr lang="en-US" altLang="zh-CN" sz="28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None/>
              <a:defRPr/>
            </a:pP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的过程。</a:t>
            </a:r>
            <a:endParaRPr lang="en-US" altLang="zh-CN" sz="28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None/>
              <a:defRPr/>
            </a:pPr>
            <a:endParaRPr lang="en-US" altLang="zh-CN" sz="12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外科手消毒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外科手术前医务人员用肥皂（或皂液）和流动水洗手，</a:t>
            </a:r>
            <a:endParaRPr kumimoji="0" lang="en-US" altLang="zh-CN" sz="28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None/>
              <a:defRPr/>
            </a:pP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再用手消毒剂清除或者杀灭手部暂居菌和减少常居菌</a:t>
            </a:r>
            <a:endParaRPr kumimoji="0" lang="en-US" altLang="zh-CN" sz="28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None/>
              <a:defRPr/>
            </a:pP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的过程。</a:t>
            </a:r>
          </a:p>
        </p:txBody>
      </p:sp>
    </p:spTree>
    <p:extLst>
      <p:ext uri="{BB962C8B-B14F-4D97-AF65-F5344CB8AC3E}">
        <p14:creationId xmlns:p14="http://schemas.microsoft.com/office/powerpoint/2010/main" val="2475048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76CCEA8-AFB4-4E7E-BA93-95CBBD0DFF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三、隔离技术基本操作法</a:t>
            </a:r>
          </a:p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628D46F-D7D7-4989-9000-ECD7B6418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FBC1D77-69C5-4D45-82CA-37BA481C5BB1}"/>
              </a:ext>
            </a:extLst>
          </p:cNvPr>
          <p:cNvSpPr txBox="1">
            <a:spLocks noChangeArrowheads="1"/>
          </p:cNvSpPr>
          <p:nvPr/>
        </p:nvSpPr>
        <p:spPr>
          <a:xfrm>
            <a:off x="1631889" y="1286283"/>
            <a:ext cx="9888083" cy="4350945"/>
          </a:xfrm>
          <a:prstGeom prst="rect">
            <a:avLst/>
          </a:prstGeom>
        </p:spPr>
        <p:txBody>
          <a:bodyPr/>
          <a:lstStyle/>
          <a:p>
            <a:pPr marL="800100" marR="0" lvl="1" indent="-342900" defTabSz="91440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DC9A9"/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①直接接触每位患者前、后；</a:t>
            </a:r>
            <a:endParaRPr kumimoji="0" lang="en-US" altLang="zh-CN" sz="240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marR="0" lvl="1" indent="-342900" defTabSz="91440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DC9A9"/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②从同一患者身体污染部位移动到清洁部位；</a:t>
            </a:r>
            <a:endParaRPr kumimoji="0" lang="en-US" altLang="zh-CN" sz="240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marR="0" lvl="1" indent="-342900" defTabSz="91440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DC9A9"/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③接触患者黏膜、破损皮肤或伤口前后；</a:t>
            </a:r>
            <a:endParaRPr kumimoji="0" lang="en-US" altLang="zh-CN" sz="240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marR="0" lvl="1" indent="-342900" defTabSz="91440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DC9A9"/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④接触患者血液、体液、分泌物、排泄物、伤口敷料等后；</a:t>
            </a:r>
            <a:endParaRPr kumimoji="0" lang="en-US" altLang="zh-CN" sz="240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marR="0" lvl="1" indent="-342900" defTabSz="91440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DC9A9"/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⑤接触患者周围环境及物品后；</a:t>
            </a:r>
            <a:endParaRPr kumimoji="0" lang="en-US" altLang="zh-CN" sz="240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marR="0" lvl="1" indent="-342900" defTabSz="91440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DC9A9"/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⑥穿脱隔离衣前后，脱手套后；</a:t>
            </a:r>
            <a:endParaRPr kumimoji="0" lang="en-US" altLang="zh-CN" sz="240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marR="0" lvl="1" indent="-342900" defTabSz="91440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DC9A9"/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⑦进行无菌操作、接触清洁、无菌物品前；</a:t>
            </a:r>
            <a:endParaRPr kumimoji="0" lang="en-US" altLang="zh-CN" sz="240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marR="0" lvl="1" indent="-342900" defTabSz="91440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4DC9A9"/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⑧处理药物或配餐前。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DD81CEC-7618-4613-B321-B14F2CEBD22E}"/>
              </a:ext>
            </a:extLst>
          </p:cNvPr>
          <p:cNvSpPr/>
          <p:nvPr/>
        </p:nvSpPr>
        <p:spPr>
          <a:xfrm flipH="1">
            <a:off x="763572" y="1098648"/>
            <a:ext cx="27024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kern="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什么时候需要洗手呢？</a:t>
            </a:r>
            <a:endParaRPr lang="zh-CN" altLang="en-US" sz="32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75055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35F0D2E-733C-436E-8B4B-A635FE5FD6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19952CE-23C1-4775-98AC-1030E3ABC202}"/>
              </a:ext>
            </a:extLst>
          </p:cNvPr>
          <p:cNvSpPr txBox="1"/>
          <p:nvPr/>
        </p:nvSpPr>
        <p:spPr>
          <a:xfrm>
            <a:off x="1049035" y="1884899"/>
            <a:ext cx="9996692" cy="334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掌握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无菌技术操作原则、隔离消毒原则。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熟悉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各种物理、化学消毒方法。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、能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正确使用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常用化学消毒剂，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规范完成</a:t>
            </a:r>
            <a:r>
              <a:rPr lang="zh-CN" altLang="en-US" sz="2400" u="sng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各项无菌技术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zh-CN" altLang="en-US" sz="2400" u="sng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隔离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的种类。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、了解医院感染的种类、形成的主要因素及预防措施；各种隔离的种类。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400" u="sng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形成无菌和隔离观念及自我保护意识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，工作认真、求实，预防和控制医院感染的发生。</a:t>
            </a:r>
          </a:p>
        </p:txBody>
      </p:sp>
    </p:spTree>
    <p:extLst>
      <p:ext uri="{BB962C8B-B14F-4D97-AF65-F5344CB8AC3E}">
        <p14:creationId xmlns:p14="http://schemas.microsoft.com/office/powerpoint/2010/main" val="39150561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76CCEA8-AFB4-4E7E-BA93-95CBBD0DFF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三、隔离技术基本操作法</a:t>
            </a:r>
            <a:r>
              <a:rPr lang="en-US" altLang="zh-CN" dirty="0"/>
              <a:t>-</a:t>
            </a:r>
            <a:r>
              <a:rPr lang="zh-CN" altLang="en-US" dirty="0"/>
              <a:t>洗手</a:t>
            </a:r>
          </a:p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628D46F-D7D7-4989-9000-ECD7B6418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826603C-D9F8-4EC5-8B93-65689052E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00" y="795408"/>
            <a:ext cx="8829422" cy="547771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E7FD37F-1C4F-4CE9-80C3-7FFF818A4018}"/>
              </a:ext>
            </a:extLst>
          </p:cNvPr>
          <p:cNvSpPr txBox="1"/>
          <p:nvPr/>
        </p:nvSpPr>
        <p:spPr>
          <a:xfrm>
            <a:off x="355720" y="1791340"/>
            <a:ext cx="1708749" cy="327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dirty="0"/>
              <a:t>当手部有血液或其它体液等肉眼可见的污染时，应用肥皂（皂液）和流动水洗手。</a:t>
            </a:r>
          </a:p>
        </p:txBody>
      </p:sp>
    </p:spTree>
    <p:extLst>
      <p:ext uri="{BB962C8B-B14F-4D97-AF65-F5344CB8AC3E}">
        <p14:creationId xmlns:p14="http://schemas.microsoft.com/office/powerpoint/2010/main" val="792849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E47C0B5-A77E-4DFD-AF3B-C99C2D78F4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4D344A3-FA72-4A84-9C11-8E98C3CE3F7D}"/>
              </a:ext>
            </a:extLst>
          </p:cNvPr>
          <p:cNvSpPr txBox="1"/>
          <p:nvPr/>
        </p:nvSpPr>
        <p:spPr>
          <a:xfrm>
            <a:off x="860197" y="1922251"/>
            <a:ext cx="10216298" cy="3722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dirty="0">
                <a:latin typeface="+mn-ea"/>
              </a:rPr>
              <a:t>（</a:t>
            </a:r>
            <a:r>
              <a:rPr lang="en-US" altLang="zh-CN" sz="2400" dirty="0">
                <a:latin typeface="+mn-ea"/>
              </a:rPr>
              <a:t>1</a:t>
            </a:r>
            <a:r>
              <a:rPr lang="zh-CN" altLang="en-US" sz="2400" dirty="0">
                <a:latin typeface="+mn-ea"/>
              </a:rPr>
              <a:t>）手的各个部位都需洗到、冲净。</a:t>
            </a:r>
          </a:p>
          <a:p>
            <a:pPr>
              <a:lnSpc>
                <a:spcPct val="125000"/>
              </a:lnSpc>
            </a:pPr>
            <a:r>
              <a:rPr lang="zh-CN" altLang="en-US" sz="2400" dirty="0">
                <a:latin typeface="+mn-ea"/>
              </a:rPr>
              <a:t>（</a:t>
            </a:r>
            <a:r>
              <a:rPr lang="en-US" altLang="zh-CN" sz="2400" dirty="0">
                <a:latin typeface="+mn-ea"/>
              </a:rPr>
              <a:t>2</a:t>
            </a:r>
            <a:r>
              <a:rPr lang="zh-CN" altLang="en-US" sz="2400" dirty="0">
                <a:latin typeface="+mn-ea"/>
              </a:rPr>
              <a:t>）更换皂液时，应当在清洁取液器后，重新更换皂液或者最好使用一次性包装的皂液。禁止将皂液直接添加到末使用完的取液器中。</a:t>
            </a:r>
          </a:p>
          <a:p>
            <a:pPr>
              <a:lnSpc>
                <a:spcPct val="125000"/>
              </a:lnSpc>
            </a:pPr>
            <a:r>
              <a:rPr lang="zh-CN" altLang="en-US" sz="2400" dirty="0">
                <a:latin typeface="+mn-ea"/>
              </a:rPr>
              <a:t>（</a:t>
            </a:r>
            <a:r>
              <a:rPr lang="en-US" altLang="zh-CN" sz="2400" dirty="0">
                <a:latin typeface="+mn-ea"/>
              </a:rPr>
              <a:t>3</a:t>
            </a:r>
            <a:r>
              <a:rPr lang="zh-CN" altLang="en-US" sz="2400" dirty="0">
                <a:latin typeface="+mn-ea"/>
              </a:rPr>
              <a:t>）没有干手设施时，可使用自然晾干的方法。</a:t>
            </a:r>
          </a:p>
          <a:p>
            <a:pPr>
              <a:lnSpc>
                <a:spcPct val="125000"/>
              </a:lnSpc>
            </a:pPr>
            <a:r>
              <a:rPr lang="zh-CN" altLang="en-US" sz="2400" dirty="0">
                <a:latin typeface="+mn-ea"/>
              </a:rPr>
              <a:t>（</a:t>
            </a:r>
            <a:r>
              <a:rPr lang="en-US" altLang="zh-CN" sz="2400" dirty="0">
                <a:latin typeface="+mn-ea"/>
              </a:rPr>
              <a:t>4</a:t>
            </a:r>
            <a:r>
              <a:rPr lang="zh-CN" altLang="en-US" sz="2400" dirty="0">
                <a:latin typeface="+mn-ea"/>
              </a:rPr>
              <a:t>）使用手触式水龙头洗手时，关手龙头的方法采用擦手纸巾包住水龙头再关闭。</a:t>
            </a:r>
          </a:p>
          <a:p>
            <a:pPr>
              <a:lnSpc>
                <a:spcPct val="125000"/>
              </a:lnSpc>
            </a:pPr>
            <a:r>
              <a:rPr lang="zh-CN" altLang="en-US" sz="2400" dirty="0">
                <a:latin typeface="+mn-ea"/>
              </a:rPr>
              <a:t>（</a:t>
            </a:r>
            <a:r>
              <a:rPr lang="en-US" altLang="zh-CN" sz="2400" dirty="0">
                <a:latin typeface="+mn-ea"/>
              </a:rPr>
              <a:t>5</a:t>
            </a:r>
            <a:r>
              <a:rPr lang="zh-CN" altLang="en-US" sz="2400" dirty="0">
                <a:latin typeface="+mn-ea"/>
              </a:rPr>
              <a:t>）戴手套不能代替洗手。</a:t>
            </a:r>
          </a:p>
          <a:p>
            <a:pPr>
              <a:lnSpc>
                <a:spcPct val="125000"/>
              </a:lnSpc>
            </a:pPr>
            <a:r>
              <a:rPr lang="zh-CN" altLang="en-US" sz="2400" dirty="0">
                <a:latin typeface="+mn-ea"/>
              </a:rPr>
              <a:t>（</a:t>
            </a:r>
            <a:r>
              <a:rPr lang="en-US" altLang="zh-CN" sz="2400" dirty="0">
                <a:latin typeface="+mn-ea"/>
              </a:rPr>
              <a:t>6</a:t>
            </a:r>
            <a:r>
              <a:rPr lang="zh-CN" altLang="en-US" sz="2400" dirty="0">
                <a:latin typeface="+mn-ea"/>
              </a:rPr>
              <a:t>）注意调节合适的水温、水流，避免污染周围环境。</a:t>
            </a:r>
          </a:p>
        </p:txBody>
      </p:sp>
    </p:spTree>
    <p:extLst>
      <p:ext uri="{BB962C8B-B14F-4D97-AF65-F5344CB8AC3E}">
        <p14:creationId xmlns:p14="http://schemas.microsoft.com/office/powerpoint/2010/main" val="17144617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76CCEA8-AFB4-4E7E-BA93-95CBBD0DFF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三、隔离技术基本操作法</a:t>
            </a:r>
            <a:r>
              <a:rPr lang="en-US" altLang="zh-CN" dirty="0"/>
              <a:t>-</a:t>
            </a:r>
            <a:r>
              <a:rPr lang="zh-CN" altLang="en-US" dirty="0"/>
              <a:t>卫生手消毒</a:t>
            </a:r>
          </a:p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628D46F-D7D7-4989-9000-ECD7B6418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C50034B-22A7-4CF5-AE2E-889034E86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274" y="1172668"/>
            <a:ext cx="4357914" cy="400411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6CEE285-88E1-46AB-B6E8-F772958E0C9F}"/>
              </a:ext>
            </a:extLst>
          </p:cNvPr>
          <p:cNvSpPr txBox="1"/>
          <p:nvPr/>
        </p:nvSpPr>
        <p:spPr>
          <a:xfrm>
            <a:off x="1277581" y="4958748"/>
            <a:ext cx="9817658" cy="96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dirty="0"/>
              <a:t>       </a:t>
            </a:r>
            <a:endParaRPr lang="en-US" altLang="zh-CN" sz="2400" dirty="0"/>
          </a:p>
          <a:p>
            <a:pPr>
              <a:lnSpc>
                <a:spcPct val="125000"/>
              </a:lnSpc>
            </a:pPr>
            <a:r>
              <a:rPr lang="zh-CN" altLang="en-US" sz="2400" dirty="0"/>
              <a:t>      手部没有肉眼可见污染时，宜使用速干手消毒剂消毒双手代替洗手。</a:t>
            </a:r>
          </a:p>
        </p:txBody>
      </p:sp>
    </p:spTree>
    <p:extLst>
      <p:ext uri="{BB962C8B-B14F-4D97-AF65-F5344CB8AC3E}">
        <p14:creationId xmlns:p14="http://schemas.microsoft.com/office/powerpoint/2010/main" val="11093032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E47C0B5-A77E-4DFD-AF3B-C99C2D78F4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4D344A3-FA72-4A84-9C11-8E98C3CE3F7D}"/>
              </a:ext>
            </a:extLst>
          </p:cNvPr>
          <p:cNvSpPr txBox="1"/>
          <p:nvPr/>
        </p:nvSpPr>
        <p:spPr>
          <a:xfrm>
            <a:off x="803635" y="1692096"/>
            <a:ext cx="10527383" cy="418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dirty="0">
                <a:latin typeface="+mn-ea"/>
              </a:rPr>
              <a:t>（</a:t>
            </a:r>
            <a:r>
              <a:rPr lang="en-US" altLang="zh-CN" sz="2400" dirty="0">
                <a:latin typeface="+mn-ea"/>
              </a:rPr>
              <a:t>1</a:t>
            </a:r>
            <a:r>
              <a:rPr lang="zh-CN" altLang="en-US" sz="2400" dirty="0">
                <a:latin typeface="+mn-ea"/>
              </a:rPr>
              <a:t>）洗手之前应先摘除手部饰物和手表，修剪指甲，保持指甲和指甲周围组织的清洁。</a:t>
            </a:r>
          </a:p>
          <a:p>
            <a:pPr>
              <a:lnSpc>
                <a:spcPct val="125000"/>
              </a:lnSpc>
            </a:pPr>
            <a:r>
              <a:rPr lang="zh-CN" altLang="en-US" sz="2400" dirty="0">
                <a:latin typeface="+mn-ea"/>
              </a:rPr>
              <a:t>（</a:t>
            </a:r>
            <a:r>
              <a:rPr lang="en-US" altLang="zh-CN" sz="2400" dirty="0">
                <a:latin typeface="+mn-ea"/>
              </a:rPr>
              <a:t>2</a:t>
            </a:r>
            <a:r>
              <a:rPr lang="zh-CN" altLang="en-US" sz="2400" dirty="0">
                <a:latin typeface="+mn-ea"/>
              </a:rPr>
              <a:t>）手消毒过程中保持双手位于胸前并高于肘部，使水由手部流向肘部。涂消毒剂、揉搓、冲洗和擦干等都应从手部开始，然后再向前臂、上臂下</a:t>
            </a:r>
            <a:r>
              <a:rPr lang="en-US" altLang="zh-CN" sz="2400" dirty="0">
                <a:latin typeface="+mn-ea"/>
              </a:rPr>
              <a:t>1/3</a:t>
            </a:r>
            <a:r>
              <a:rPr lang="zh-CN" altLang="en-US" sz="2400" dirty="0">
                <a:latin typeface="+mn-ea"/>
              </a:rPr>
              <a:t>进行。</a:t>
            </a:r>
          </a:p>
          <a:p>
            <a:pPr>
              <a:lnSpc>
                <a:spcPct val="125000"/>
              </a:lnSpc>
            </a:pPr>
            <a:r>
              <a:rPr lang="zh-CN" altLang="en-US" sz="2400" dirty="0">
                <a:latin typeface="+mn-ea"/>
              </a:rPr>
              <a:t>（</a:t>
            </a:r>
            <a:r>
              <a:rPr lang="en-US" altLang="zh-CN" sz="2400" dirty="0">
                <a:latin typeface="+mn-ea"/>
              </a:rPr>
              <a:t>3</a:t>
            </a:r>
            <a:r>
              <a:rPr lang="zh-CN" altLang="en-US" sz="2400" dirty="0">
                <a:latin typeface="+mn-ea"/>
              </a:rPr>
              <a:t>）洗手与消毒可使用海绵、其他揉搓用品或双手相互揉搓。用后的清洁指甲用具、揉搓用品如海绵、手刷等，应放到指定的容器中；揉搓用品应每人使用后消毒或一次性使用；清洁指甲用品应每日清洁与消毒。</a:t>
            </a:r>
          </a:p>
          <a:p>
            <a:pPr>
              <a:lnSpc>
                <a:spcPct val="125000"/>
              </a:lnSpc>
            </a:pPr>
            <a:r>
              <a:rPr lang="zh-CN" altLang="en-US" sz="2400" dirty="0">
                <a:latin typeface="+mn-ea"/>
              </a:rPr>
              <a:t>（</a:t>
            </a:r>
            <a:r>
              <a:rPr lang="en-US" altLang="zh-CN" sz="2400" dirty="0">
                <a:latin typeface="+mn-ea"/>
              </a:rPr>
              <a:t>4</a:t>
            </a:r>
            <a:r>
              <a:rPr lang="zh-CN" altLang="en-US" sz="2400" dirty="0">
                <a:latin typeface="+mn-ea"/>
              </a:rPr>
              <a:t>）术后摘除外科手套后，应用肥皂（皂液）清洁双手。</a:t>
            </a:r>
          </a:p>
        </p:txBody>
      </p:sp>
    </p:spTree>
    <p:extLst>
      <p:ext uri="{BB962C8B-B14F-4D97-AF65-F5344CB8AC3E}">
        <p14:creationId xmlns:p14="http://schemas.microsoft.com/office/powerpoint/2010/main" val="24725226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76CCEA8-AFB4-4E7E-BA93-95CBBD0DFF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三、隔离技术基本操作法</a:t>
            </a:r>
            <a:r>
              <a:rPr lang="en-US" altLang="zh-CN" dirty="0"/>
              <a:t>-</a:t>
            </a:r>
            <a:r>
              <a:rPr lang="zh-CN" altLang="en-US" dirty="0"/>
              <a:t>避污纸的适用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628D46F-D7D7-4989-9000-ECD7B6418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59F4843-C7CD-445A-840F-99BAC0BC9BCA}"/>
              </a:ext>
            </a:extLst>
          </p:cNvPr>
          <p:cNvSpPr txBox="1"/>
          <p:nvPr/>
        </p:nvSpPr>
        <p:spPr>
          <a:xfrm>
            <a:off x="1011417" y="865685"/>
            <a:ext cx="10169165" cy="187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0" i="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    避物纸是备用的清洁纸片，做简单隔离操作时，使用避物纸可保持双手或物品不被污染，以省略消毒程序。</a:t>
            </a:r>
          </a:p>
          <a:p>
            <a:pPr>
              <a:lnSpc>
                <a:spcPct val="125000"/>
              </a:lnSpc>
            </a:pPr>
            <a:r>
              <a:rPr lang="zh-CN" altLang="en-US" sz="2400" b="0" i="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    取避物纸，应从页面抓取，不可掀开撕取并注意保持避污纸清洁以防交叉感染。避物纸用后弃于污物桶内，集中焚烧处理。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5ABCEE4-56E8-4245-ABA8-5E0616404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990" y="3429000"/>
            <a:ext cx="3393410" cy="220621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B05DB82-DE63-4113-A916-AA7502423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729" y="3429000"/>
            <a:ext cx="3403302" cy="220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14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76CCEA8-AFB4-4E7E-BA93-95CBBD0DFF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三、隔离技术基本操作法</a:t>
            </a:r>
            <a:r>
              <a:rPr lang="en-US" altLang="zh-CN" dirty="0"/>
              <a:t>-</a:t>
            </a:r>
            <a:r>
              <a:rPr lang="zh-CN" altLang="en-US" dirty="0"/>
              <a:t>穿脱隔离衣</a:t>
            </a:r>
          </a:p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628D46F-D7D7-4989-9000-ECD7B6418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59F4843-C7CD-445A-840F-99BAC0BC9BCA}"/>
              </a:ext>
            </a:extLst>
          </p:cNvPr>
          <p:cNvSpPr txBox="1"/>
          <p:nvPr/>
        </p:nvSpPr>
        <p:spPr>
          <a:xfrm>
            <a:off x="492550" y="905220"/>
            <a:ext cx="6700102" cy="4106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0" i="0" dirty="0">
                <a:solidFill>
                  <a:srgbClr val="002060"/>
                </a:solidFill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隔离衣的应用指征</a:t>
            </a:r>
            <a:endParaRPr lang="en-US" altLang="zh-CN" sz="2800" b="0" i="0" dirty="0">
              <a:solidFill>
                <a:srgbClr val="002060"/>
              </a:solidFill>
              <a:effectLst/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1600" b="0" i="0" dirty="0">
                <a:solidFill>
                  <a:srgbClr val="002060"/>
                </a:solidFill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  </a:t>
            </a:r>
            <a:endParaRPr lang="en-US" altLang="zh-CN" sz="1600" b="0" i="0" dirty="0">
              <a:solidFill>
                <a:srgbClr val="002060"/>
              </a:solidFill>
              <a:effectLst/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>
              <a:lnSpc>
                <a:spcPct val="125000"/>
              </a:lnSpc>
              <a:spcBef>
                <a:spcPts val="1200"/>
              </a:spcBef>
            </a:pPr>
            <a:r>
              <a:rPr lang="zh-CN" altLang="en-US" sz="2400" b="0" i="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①接触经接触传播感染性疾病的患者，如传染病患者、多重耐药菌感染患者等时。</a:t>
            </a:r>
            <a:endParaRPr lang="en-US" altLang="zh-CN" sz="2400" b="0" i="0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  <a:spcBef>
                <a:spcPts val="1200"/>
              </a:spcBef>
            </a:pPr>
            <a:r>
              <a:rPr lang="zh-CN" altLang="en-US" sz="2400" b="0" i="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②对患者实行保护性隔离时，如大面积烧伤、骨髓移植等患者的诊疗、护理时。</a:t>
            </a:r>
            <a:endParaRPr lang="en-US" altLang="zh-CN" sz="2400" b="0" i="0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  <a:spcBef>
                <a:spcPts val="1200"/>
              </a:spcBef>
            </a:pPr>
            <a:r>
              <a:rPr lang="zh-CN" altLang="en-US" sz="2400" b="0" i="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③可能受到患者血液、体液、分泌物、排泄物喷溅时。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30E3C3F-87DC-48D9-9C19-7B858D7C7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416" y="1380269"/>
            <a:ext cx="3126154" cy="386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107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76CCEA8-AFB4-4E7E-BA93-95CBBD0DFF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三、隔离技术基本操作法</a:t>
            </a:r>
            <a:r>
              <a:rPr lang="en-US" altLang="zh-CN" dirty="0"/>
              <a:t>-</a:t>
            </a:r>
            <a:r>
              <a:rPr lang="zh-CN" altLang="en-US" dirty="0"/>
              <a:t>穿脱隔离衣</a:t>
            </a:r>
          </a:p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628D46F-D7D7-4989-9000-ECD7B6418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C884557-C60D-4719-A8E3-3A9CF196ECD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28" y="679922"/>
            <a:ext cx="7234811" cy="566667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6884322-69D0-42F8-B3E9-26F7C9B26828}"/>
              </a:ext>
            </a:extLst>
          </p:cNvPr>
          <p:cNvSpPr txBox="1"/>
          <p:nvPr/>
        </p:nvSpPr>
        <p:spPr>
          <a:xfrm>
            <a:off x="8411066" y="1783383"/>
            <a:ext cx="2184661" cy="599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穿隔离衣</a:t>
            </a:r>
            <a:r>
              <a:rPr lang="zh-CN" altLang="en-US" sz="2800" b="0" i="0" dirty="0">
                <a:solidFill>
                  <a:srgbClr val="002060"/>
                </a:solidFill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  </a:t>
            </a:r>
            <a:endParaRPr lang="en-US" altLang="zh-CN" sz="2800" b="0" i="0" dirty="0">
              <a:solidFill>
                <a:srgbClr val="002060"/>
              </a:solidFill>
              <a:effectLst/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07425D5-C001-4B53-8B7D-DD1F3C67AAEC}"/>
              </a:ext>
            </a:extLst>
          </p:cNvPr>
          <p:cNvSpPr txBox="1"/>
          <p:nvPr/>
        </p:nvSpPr>
        <p:spPr>
          <a:xfrm>
            <a:off x="8411066" y="2661030"/>
            <a:ext cx="2676413" cy="2258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手持衣领穿左手，</a:t>
            </a:r>
            <a:endParaRPr lang="en-US" altLang="zh-CN" sz="2400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0" i="0" dirty="0"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再穿右手齐上抖。</a:t>
            </a:r>
            <a:endParaRPr lang="en-US" altLang="zh-CN" sz="2400" b="0" i="0" dirty="0">
              <a:effectLst/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系好领口扎袖口，</a:t>
            </a:r>
            <a:r>
              <a:rPr lang="zh-CN" altLang="en-US" sz="2400" b="0" i="0" dirty="0"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折襟系腰半曲肘。</a:t>
            </a:r>
            <a:endParaRPr lang="en-US" altLang="zh-CN" sz="2400" b="0" i="0" dirty="0">
              <a:effectLst/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83959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76CCEA8-AFB4-4E7E-BA93-95CBBD0DFF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三、隔离技术基本操作法</a:t>
            </a:r>
            <a:r>
              <a:rPr lang="en-US" altLang="zh-CN" dirty="0"/>
              <a:t>-</a:t>
            </a:r>
            <a:r>
              <a:rPr lang="zh-CN" altLang="en-US" dirty="0"/>
              <a:t>穿脱隔离衣</a:t>
            </a:r>
          </a:p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628D46F-D7D7-4989-9000-ECD7B6418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C79D2BD-7B0F-4E85-BFAA-40917E70A9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10" y="737476"/>
            <a:ext cx="7602799" cy="558553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E57FB6F-FD8A-4C05-811C-D996FEBC7143}"/>
              </a:ext>
            </a:extLst>
          </p:cNvPr>
          <p:cNvSpPr txBox="1"/>
          <p:nvPr/>
        </p:nvSpPr>
        <p:spPr>
          <a:xfrm>
            <a:off x="8411066" y="1783383"/>
            <a:ext cx="2184661" cy="599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脱隔离衣</a:t>
            </a:r>
            <a:r>
              <a:rPr lang="zh-CN" altLang="en-US" sz="2800" b="0" i="0" dirty="0">
                <a:solidFill>
                  <a:srgbClr val="002060"/>
                </a:solidFill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  </a:t>
            </a:r>
            <a:endParaRPr lang="en-US" altLang="zh-CN" sz="2800" b="0" i="0" dirty="0">
              <a:solidFill>
                <a:srgbClr val="002060"/>
              </a:solidFill>
              <a:effectLst/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52D720-7831-4A5B-9025-D16F8BF2B862}"/>
              </a:ext>
            </a:extLst>
          </p:cNvPr>
          <p:cNvSpPr txBox="1"/>
          <p:nvPr/>
        </p:nvSpPr>
        <p:spPr>
          <a:xfrm>
            <a:off x="8411066" y="2661030"/>
            <a:ext cx="2676413" cy="2258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解开腰带松袖口，</a:t>
            </a:r>
            <a:endParaRPr lang="en-US" altLang="zh-CN" sz="2400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0" i="0" dirty="0"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套塞双袖消毒手。</a:t>
            </a:r>
            <a:endParaRPr lang="en-US" altLang="zh-CN" sz="2400" b="0" i="0" dirty="0">
              <a:effectLst/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解开领口拉衣袖，</a:t>
            </a:r>
            <a:r>
              <a:rPr lang="zh-CN" altLang="en-US" sz="2400" b="0" i="0" dirty="0"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对肩折领挂衣钩。</a:t>
            </a:r>
            <a:endParaRPr lang="en-US" altLang="zh-CN" sz="2400" b="0" i="0" dirty="0">
              <a:effectLst/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31380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E47C0B5-A77E-4DFD-AF3B-C99C2D78F4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4D344A3-FA72-4A84-9C11-8E98C3CE3F7D}"/>
              </a:ext>
            </a:extLst>
          </p:cNvPr>
          <p:cNvSpPr txBox="1"/>
          <p:nvPr/>
        </p:nvSpPr>
        <p:spPr>
          <a:xfrm>
            <a:off x="728220" y="1512987"/>
            <a:ext cx="10527383" cy="418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dirty="0">
                <a:latin typeface="+mn-ea"/>
              </a:rPr>
              <a:t>（</a:t>
            </a:r>
            <a:r>
              <a:rPr lang="en-US" altLang="zh-CN" sz="2400" dirty="0">
                <a:latin typeface="+mn-ea"/>
              </a:rPr>
              <a:t>1</a:t>
            </a:r>
            <a:r>
              <a:rPr lang="zh-CN" altLang="en-US" sz="2400" dirty="0">
                <a:latin typeface="+mn-ea"/>
              </a:rPr>
              <a:t>）隔离衣只能在规定区域内穿脱，穿前检查有无潮湿、破损，长短须全部遮盖工作服。</a:t>
            </a:r>
          </a:p>
          <a:p>
            <a:pPr>
              <a:lnSpc>
                <a:spcPct val="125000"/>
              </a:lnSpc>
            </a:pPr>
            <a:r>
              <a:rPr lang="zh-CN" altLang="en-US" sz="2400" dirty="0">
                <a:latin typeface="+mn-ea"/>
              </a:rPr>
              <a:t>（</a:t>
            </a:r>
            <a:r>
              <a:rPr lang="en-US" altLang="zh-CN" sz="2400" dirty="0">
                <a:latin typeface="+mn-ea"/>
              </a:rPr>
              <a:t>2</a:t>
            </a:r>
            <a:r>
              <a:rPr lang="zh-CN" altLang="en-US" sz="2400" dirty="0">
                <a:latin typeface="+mn-ea"/>
              </a:rPr>
              <a:t>）隔离衣每日更换，如有潮湿或污染，应立即更换。</a:t>
            </a:r>
          </a:p>
          <a:p>
            <a:pPr>
              <a:lnSpc>
                <a:spcPct val="125000"/>
              </a:lnSpc>
            </a:pPr>
            <a:r>
              <a:rPr lang="zh-CN" altLang="en-US" sz="2400" dirty="0">
                <a:latin typeface="+mn-ea"/>
              </a:rPr>
              <a:t>（</a:t>
            </a:r>
            <a:r>
              <a:rPr lang="en-US" altLang="zh-CN" sz="2400" dirty="0">
                <a:latin typeface="+mn-ea"/>
              </a:rPr>
              <a:t>3</a:t>
            </a:r>
            <a:r>
              <a:rPr lang="zh-CN" altLang="en-US" sz="2400" dirty="0">
                <a:latin typeface="+mn-ea"/>
              </a:rPr>
              <a:t>）穿脱隔离衣过程中避免污染衣领、面部、帽子和清洁面，始终保持衣领清洁。</a:t>
            </a:r>
          </a:p>
          <a:p>
            <a:pPr>
              <a:lnSpc>
                <a:spcPct val="125000"/>
              </a:lnSpc>
            </a:pPr>
            <a:r>
              <a:rPr lang="zh-CN" altLang="en-US" sz="2400" dirty="0">
                <a:latin typeface="+mn-ea"/>
              </a:rPr>
              <a:t>（</a:t>
            </a:r>
            <a:r>
              <a:rPr lang="en-US" altLang="zh-CN" sz="2400" dirty="0">
                <a:latin typeface="+mn-ea"/>
              </a:rPr>
              <a:t>4</a:t>
            </a:r>
            <a:r>
              <a:rPr lang="zh-CN" altLang="en-US" sz="2400" dirty="0">
                <a:latin typeface="+mn-ea"/>
              </a:rPr>
              <a:t>）穿好后，双臂保持在腰部以上，视线范围内；不进入清洁区，避免接触清洁物品。</a:t>
            </a:r>
          </a:p>
          <a:p>
            <a:pPr>
              <a:lnSpc>
                <a:spcPct val="125000"/>
              </a:lnSpc>
            </a:pPr>
            <a:r>
              <a:rPr lang="zh-CN" altLang="en-US" sz="2400" dirty="0">
                <a:latin typeface="+mn-ea"/>
              </a:rPr>
              <a:t>（</a:t>
            </a:r>
            <a:r>
              <a:rPr lang="en-US" altLang="zh-CN" sz="2400" dirty="0">
                <a:latin typeface="+mn-ea"/>
              </a:rPr>
              <a:t>5</a:t>
            </a:r>
            <a:r>
              <a:rPr lang="zh-CN" altLang="en-US" sz="2400" dirty="0">
                <a:latin typeface="+mn-ea"/>
              </a:rPr>
              <a:t>）消毒手时不能沾湿隔离衣，隔离衣也不可触及其他物品。</a:t>
            </a:r>
          </a:p>
          <a:p>
            <a:pPr>
              <a:lnSpc>
                <a:spcPct val="125000"/>
              </a:lnSpc>
            </a:pPr>
            <a:r>
              <a:rPr lang="zh-CN" altLang="en-US" sz="2400" dirty="0">
                <a:latin typeface="+mn-ea"/>
              </a:rPr>
              <a:t>（</a:t>
            </a:r>
            <a:r>
              <a:rPr lang="en-US" altLang="zh-CN" sz="2400" dirty="0">
                <a:latin typeface="+mn-ea"/>
              </a:rPr>
              <a:t>6</a:t>
            </a:r>
            <a:r>
              <a:rPr lang="zh-CN" altLang="en-US" sz="2400" dirty="0">
                <a:latin typeface="+mn-ea"/>
              </a:rPr>
              <a:t>）脱下的隔离衣如挂在半污染区，清洁面向外；挂在污染区则污染面向外。</a:t>
            </a:r>
          </a:p>
        </p:txBody>
      </p:sp>
    </p:spTree>
    <p:extLst>
      <p:ext uri="{BB962C8B-B14F-4D97-AF65-F5344CB8AC3E}">
        <p14:creationId xmlns:p14="http://schemas.microsoft.com/office/powerpoint/2010/main" val="23940662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76CCEA8-AFB4-4E7E-BA93-95CBBD0DFF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三、隔离技术基本操作法</a:t>
            </a:r>
            <a:r>
              <a:rPr lang="en-US" altLang="zh-CN" dirty="0"/>
              <a:t>-</a:t>
            </a:r>
            <a:r>
              <a:rPr lang="zh-CN" altLang="en-US" dirty="0"/>
              <a:t>穿、脱防护服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628D46F-D7D7-4989-9000-ECD7B6418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3563BBD-EA6C-4C22-B183-4C869886A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66" y="3166808"/>
            <a:ext cx="4405878" cy="284707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DC9FA91-4F06-412A-A94A-038B3322CBDE}"/>
              </a:ext>
            </a:extLst>
          </p:cNvPr>
          <p:cNvSpPr txBox="1"/>
          <p:nvPr/>
        </p:nvSpPr>
        <p:spPr>
          <a:xfrm>
            <a:off x="492550" y="905220"/>
            <a:ext cx="10923310" cy="1952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防护服</a:t>
            </a:r>
            <a:r>
              <a:rPr lang="zh-CN" altLang="en-US" sz="2800" b="0" i="0" dirty="0">
                <a:solidFill>
                  <a:srgbClr val="002060"/>
                </a:solidFill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的应用指征  </a:t>
            </a:r>
            <a:endParaRPr lang="en-US" altLang="zh-CN" sz="2800" b="0" i="0" dirty="0">
              <a:solidFill>
                <a:srgbClr val="002060"/>
              </a:solidFill>
              <a:effectLst/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400" b="0" i="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①在接触甲类或按甲类传染病管理的传染病患者时。</a:t>
            </a:r>
            <a:endParaRPr lang="en-US" altLang="zh-CN" sz="2400" b="0" i="0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400" b="0" i="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②接触经空气传播或飞沫传播的传染病患者，可能受到患者血液、体液、分泌物、排泄物喷溅时。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8430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02">
            <a:extLst>
              <a:ext uri="{FF2B5EF4-FFF2-40B4-BE49-F238E27FC236}">
                <a16:creationId xmlns:a16="http://schemas.microsoft.com/office/drawing/2014/main" id="{9779C260-B02C-4561-915C-3BFC4E57E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602" y="1794732"/>
            <a:ext cx="15017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第四节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  <p:sp>
        <p:nvSpPr>
          <p:cNvPr id="5" name="文本框 107">
            <a:extLst>
              <a:ext uri="{FF2B5EF4-FFF2-40B4-BE49-F238E27FC236}">
                <a16:creationId xmlns:a16="http://schemas.microsoft.com/office/drawing/2014/main" id="{69844B1B-292D-4E0C-9C38-B4F8B9271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6331" y="3011001"/>
            <a:ext cx="4859338" cy="83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 b="1" spc="600" dirty="0">
                <a:solidFill>
                  <a:srgbClr val="2B2F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隔离技术</a:t>
            </a:r>
            <a:endParaRPr lang="en-US" altLang="zh-CN" sz="4400" b="1" spc="600" dirty="0">
              <a:solidFill>
                <a:srgbClr val="2B2F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78617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630B27C-6D65-4BDF-92BF-6A16A0E0C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本章框架</a:t>
            </a:r>
          </a:p>
        </p:txBody>
      </p:sp>
      <p:sp>
        <p:nvSpPr>
          <p:cNvPr id="4" name="灯片编号占位符 68">
            <a:extLst>
              <a:ext uri="{FF2B5EF4-FFF2-40B4-BE49-F238E27FC236}">
                <a16:creationId xmlns:a16="http://schemas.microsoft.com/office/drawing/2014/main" id="{FBC6358E-BF38-4AB1-BEC2-459DD7E50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29662" y="6356350"/>
            <a:ext cx="3462338" cy="501650"/>
          </a:xfrm>
        </p:spPr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6F5E0E0-3E9B-4B47-B266-54168327047F}"/>
              </a:ext>
            </a:extLst>
          </p:cNvPr>
          <p:cNvGrpSpPr/>
          <p:nvPr/>
        </p:nvGrpSpPr>
        <p:grpSpPr>
          <a:xfrm>
            <a:off x="5145849" y="1268482"/>
            <a:ext cx="5593751" cy="4164293"/>
            <a:chOff x="4108900" y="1230775"/>
            <a:chExt cx="5593751" cy="4164293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F34D6F4D-3D30-4B9B-A1B6-316D4F0E5079}"/>
                </a:ext>
              </a:extLst>
            </p:cNvPr>
            <p:cNvGrpSpPr/>
            <p:nvPr/>
          </p:nvGrpSpPr>
          <p:grpSpPr>
            <a:xfrm>
              <a:off x="4165954" y="1230775"/>
              <a:ext cx="5419252" cy="648072"/>
              <a:chOff x="4532138" y="2977854"/>
              <a:chExt cx="1564211" cy="379451"/>
            </a:xfrm>
          </p:grpSpPr>
          <p:sp>
            <p:nvSpPr>
              <p:cNvPr id="6" name="MH_SubTitle_1">
                <a:extLst>
                  <a:ext uri="{FF2B5EF4-FFF2-40B4-BE49-F238E27FC236}">
                    <a16:creationId xmlns:a16="http://schemas.microsoft.com/office/drawing/2014/main" id="{8A92E1B5-217B-4966-8F43-039253058B11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4532138" y="2977854"/>
                <a:ext cx="1564211" cy="379451"/>
              </a:xfrm>
              <a:prstGeom prst="roundRect">
                <a:avLst>
                  <a:gd name="adj" fmla="val 2111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25400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1524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5B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7" name="MH_SubTitle_1">
                <a:extLst>
                  <a:ext uri="{FF2B5EF4-FFF2-40B4-BE49-F238E27FC236}">
                    <a16:creationId xmlns:a16="http://schemas.microsoft.com/office/drawing/2014/main" id="{E9B30E26-8CD8-4F39-9A55-AF1F325F7FFF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4564676" y="3023580"/>
                <a:ext cx="1499135" cy="288000"/>
              </a:xfrm>
              <a:prstGeom prst="roundRect">
                <a:avLst>
                  <a:gd name="adj" fmla="val 211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2800" b="1" dirty="0">
                    <a:solidFill>
                      <a:prstClr val="white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一、概        述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B2AA21AA-F627-4ADF-AB19-62EEAD880ABD}"/>
                </a:ext>
              </a:extLst>
            </p:cNvPr>
            <p:cNvGrpSpPr/>
            <p:nvPr/>
          </p:nvGrpSpPr>
          <p:grpSpPr>
            <a:xfrm>
              <a:off x="4108900" y="2372744"/>
              <a:ext cx="5592641" cy="648072"/>
              <a:chOff x="4532138" y="2977854"/>
              <a:chExt cx="1564211" cy="379451"/>
            </a:xfrm>
          </p:grpSpPr>
          <p:sp>
            <p:nvSpPr>
              <p:cNvPr id="9" name="MH_SubTitle_1">
                <a:extLst>
                  <a:ext uri="{FF2B5EF4-FFF2-40B4-BE49-F238E27FC236}">
                    <a16:creationId xmlns:a16="http://schemas.microsoft.com/office/drawing/2014/main" id="{57258A57-9400-4EF6-B5BA-09DC58D60A50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4532138" y="2977854"/>
                <a:ext cx="1564211" cy="379451"/>
              </a:xfrm>
              <a:prstGeom prst="roundRect">
                <a:avLst>
                  <a:gd name="adj" fmla="val 2111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25400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1524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5B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MH_SubTitle_1">
                <a:extLst>
                  <a:ext uri="{FF2B5EF4-FFF2-40B4-BE49-F238E27FC236}">
                    <a16:creationId xmlns:a16="http://schemas.microsoft.com/office/drawing/2014/main" id="{6858ECC5-4185-4478-9E77-04A461B46113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4564676" y="3023580"/>
                <a:ext cx="1499135" cy="288000"/>
              </a:xfrm>
              <a:prstGeom prst="roundRect">
                <a:avLst>
                  <a:gd name="adj" fmla="val 211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anose="020B0503020204020204" pitchFamily="34" charset="-122"/>
                    <a:cs typeface="+mn-cs"/>
                  </a:rPr>
                  <a:t>二、</a:t>
                </a:r>
                <a:r>
                  <a:rPr lang="zh-CN" altLang="en-US" sz="2800" b="1" dirty="0">
                    <a:solidFill>
                      <a:prstClr val="white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隔离种类及措施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22E2F8F4-1DDD-4D0C-83DA-351F20555A83}"/>
                </a:ext>
              </a:extLst>
            </p:cNvPr>
            <p:cNvGrpSpPr/>
            <p:nvPr/>
          </p:nvGrpSpPr>
          <p:grpSpPr>
            <a:xfrm>
              <a:off x="4110010" y="3579967"/>
              <a:ext cx="5592641" cy="648072"/>
              <a:chOff x="4532138" y="2977854"/>
              <a:chExt cx="1564211" cy="379451"/>
            </a:xfrm>
          </p:grpSpPr>
          <p:sp>
            <p:nvSpPr>
              <p:cNvPr id="12" name="MH_SubTitle_1">
                <a:extLst>
                  <a:ext uri="{FF2B5EF4-FFF2-40B4-BE49-F238E27FC236}">
                    <a16:creationId xmlns:a16="http://schemas.microsoft.com/office/drawing/2014/main" id="{16C99878-9712-41EA-B194-0BD542F90EB3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4532138" y="2977854"/>
                <a:ext cx="1564211" cy="379451"/>
              </a:xfrm>
              <a:prstGeom prst="roundRect">
                <a:avLst>
                  <a:gd name="adj" fmla="val 2111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25400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1524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5B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" name="MH_SubTitle_1">
                <a:extLst>
                  <a:ext uri="{FF2B5EF4-FFF2-40B4-BE49-F238E27FC236}">
                    <a16:creationId xmlns:a16="http://schemas.microsoft.com/office/drawing/2014/main" id="{15C2994B-6907-45F4-BD5A-CE3074BFFDC8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4564676" y="3023580"/>
                <a:ext cx="1499135" cy="288000"/>
              </a:xfrm>
              <a:prstGeom prst="roundRect">
                <a:avLst>
                  <a:gd name="adj" fmla="val 211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anose="020B0503020204020204" pitchFamily="34" charset="-122"/>
                    <a:cs typeface="+mn-cs"/>
                  </a:rPr>
                  <a:t>三、</a:t>
                </a:r>
                <a:r>
                  <a:rPr lang="zh-CN" altLang="en-US" sz="2800" b="1" dirty="0">
                    <a:solidFill>
                      <a:prstClr val="white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隔离技术基本操作法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A4725F9C-0782-4D72-9E1F-AA1F99A3449C}"/>
                </a:ext>
              </a:extLst>
            </p:cNvPr>
            <p:cNvGrpSpPr/>
            <p:nvPr/>
          </p:nvGrpSpPr>
          <p:grpSpPr>
            <a:xfrm>
              <a:off x="4108901" y="4746996"/>
              <a:ext cx="5592640" cy="648072"/>
              <a:chOff x="4532138" y="2977854"/>
              <a:chExt cx="1564211" cy="379451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:a16="http://schemas.microsoft.com/office/drawing/2014/main" id="{0BAD6415-9D3D-434A-81B2-FD1C962DBB41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4532138" y="2977854"/>
                <a:ext cx="1564211" cy="379451"/>
              </a:xfrm>
              <a:prstGeom prst="roundRect">
                <a:avLst>
                  <a:gd name="adj" fmla="val 2111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25400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1524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5B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MH_SubTitle_1">
                <a:extLst>
                  <a:ext uri="{FF2B5EF4-FFF2-40B4-BE49-F238E27FC236}">
                    <a16:creationId xmlns:a16="http://schemas.microsoft.com/office/drawing/2014/main" id="{01B2EFB5-BD42-4DE1-BEB1-436144812783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4564676" y="3023580"/>
                <a:ext cx="1499135" cy="288000"/>
              </a:xfrm>
              <a:prstGeom prst="roundRect">
                <a:avLst>
                  <a:gd name="adj" fmla="val 211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anose="020B0503020204020204" pitchFamily="34" charset="-122"/>
                    <a:cs typeface="+mn-cs"/>
                  </a:rPr>
                  <a:t>四、</a:t>
                </a:r>
                <a:r>
                  <a:rPr lang="zh-CN" altLang="en-US" sz="2800" b="1" dirty="0">
                    <a:solidFill>
                      <a:prstClr val="white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职业防护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17" name="图片 16" descr="卡通人物&#10;&#10;描述已自动生成">
            <a:extLst>
              <a:ext uri="{FF2B5EF4-FFF2-40B4-BE49-F238E27FC236}">
                <a16:creationId xmlns:a16="http://schemas.microsoft.com/office/drawing/2014/main" id="{072352A5-3854-4793-BFCD-F67119D6A36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70F24"/>
              </a:clrFrom>
              <a:clrTo>
                <a:srgbClr val="070F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9" y="1161045"/>
            <a:ext cx="3741345" cy="457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7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630B27C-6D65-4BDF-92BF-6A16A0E0C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一、概述</a:t>
            </a:r>
            <a:r>
              <a:rPr lang="en-US" altLang="zh-CN" dirty="0"/>
              <a:t>—</a:t>
            </a:r>
            <a:r>
              <a:rPr lang="zh-CN" altLang="en-US" dirty="0"/>
              <a:t>概念</a:t>
            </a:r>
          </a:p>
        </p:txBody>
      </p:sp>
      <p:sp>
        <p:nvSpPr>
          <p:cNvPr id="4" name="灯片编号占位符 68">
            <a:extLst>
              <a:ext uri="{FF2B5EF4-FFF2-40B4-BE49-F238E27FC236}">
                <a16:creationId xmlns:a16="http://schemas.microsoft.com/office/drawing/2014/main" id="{FBC6358E-BF38-4AB1-BEC2-459DD7E50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29662" y="6356350"/>
            <a:ext cx="3462338" cy="501650"/>
          </a:xfrm>
        </p:spPr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512F0D6-F62B-42DA-92F9-A9EFCEBCEDDF}"/>
              </a:ext>
            </a:extLst>
          </p:cNvPr>
          <p:cNvSpPr/>
          <p:nvPr/>
        </p:nvSpPr>
        <p:spPr>
          <a:xfrm>
            <a:off x="880142" y="876228"/>
            <a:ext cx="206498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“</a:t>
            </a:r>
            <a:r>
              <a:rPr lang="zh-CN" altLang="en-US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隔   离</a:t>
            </a:r>
            <a:r>
              <a:rPr lang="zh-CN" altLang="en-US" sz="30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”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2EB52E4-BE2A-48E6-A9D7-441C3B98384E}"/>
              </a:ext>
            </a:extLst>
          </p:cNvPr>
          <p:cNvSpPr/>
          <p:nvPr/>
        </p:nvSpPr>
        <p:spPr>
          <a:xfrm>
            <a:off x="1294162" y="1507142"/>
            <a:ext cx="1350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(isolation) </a:t>
            </a:r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58B1F810-EAEE-4686-BB09-713B46CB4FD0}"/>
              </a:ext>
            </a:extLst>
          </p:cNvPr>
          <p:cNvGrpSpPr/>
          <p:nvPr/>
        </p:nvGrpSpPr>
        <p:grpSpPr>
          <a:xfrm>
            <a:off x="2990251" y="876228"/>
            <a:ext cx="8509872" cy="1109467"/>
            <a:chOff x="4530517" y="2976695"/>
            <a:chExt cx="1619689" cy="352974"/>
          </a:xfrm>
          <a:solidFill>
            <a:schemeClr val="bg1">
              <a:lumMod val="95000"/>
            </a:schemeClr>
          </a:solidFill>
        </p:grpSpPr>
        <p:sp>
          <p:nvSpPr>
            <p:cNvPr id="9" name="MH_SubTitle_1">
              <a:extLst>
                <a:ext uri="{FF2B5EF4-FFF2-40B4-BE49-F238E27FC236}">
                  <a16:creationId xmlns:a16="http://schemas.microsoft.com/office/drawing/2014/main" id="{76A024FC-5ACE-4F31-9D51-2D54A3DFB4D8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530517" y="2976695"/>
              <a:ext cx="1522463" cy="323339"/>
            </a:xfrm>
            <a:prstGeom prst="roundRect">
              <a:avLst>
                <a:gd name="adj" fmla="val 21110"/>
              </a:avLst>
            </a:prstGeom>
            <a:grpFill/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5B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MH_SubTitle_1">
              <a:extLst>
                <a:ext uri="{FF2B5EF4-FFF2-40B4-BE49-F238E27FC236}">
                  <a16:creationId xmlns:a16="http://schemas.microsoft.com/office/drawing/2014/main" id="{8C010B2A-2D97-495B-A4EC-8ED9DFD7391A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545557" y="3006330"/>
              <a:ext cx="1604649" cy="323339"/>
            </a:xfrm>
            <a:prstGeom prst="roundRect">
              <a:avLst>
                <a:gd name="adj" fmla="val 21110"/>
              </a:avLst>
            </a:prstGeom>
            <a:grpFill/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采用各种方法、技术，防止病原体从病人及携带者传播给他人的措施。</a:t>
              </a:r>
              <a:endPara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7C29B13-1C0A-45EB-BEAA-1E55DB9A16F1}"/>
              </a:ext>
            </a:extLst>
          </p:cNvPr>
          <p:cNvGrpSpPr/>
          <p:nvPr/>
        </p:nvGrpSpPr>
        <p:grpSpPr>
          <a:xfrm>
            <a:off x="805511" y="4309995"/>
            <a:ext cx="10397695" cy="2046355"/>
            <a:chOff x="833157" y="3216514"/>
            <a:chExt cx="10397695" cy="2046355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B90164D0-EF12-4422-8FD1-B492FB322BD9}"/>
                </a:ext>
              </a:extLst>
            </p:cNvPr>
            <p:cNvSpPr/>
            <p:nvPr/>
          </p:nvSpPr>
          <p:spPr>
            <a:xfrm>
              <a:off x="1369641" y="3746526"/>
              <a:ext cx="9861211" cy="151634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3200"/>
                </a:lnSpc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通过隔离可以</a:t>
              </a:r>
              <a:r>
                <a:rPr lang="zh-CN" altLang="en-US" sz="2400" b="1" dirty="0">
                  <a:solidFill>
                    <a:srgbClr val="7030A0"/>
                  </a:solidFill>
                  <a:latin typeface="+mj-ea"/>
                  <a:ea typeface="+mj-ea"/>
                </a:rPr>
                <a:t>切断感染源</a:t>
              </a: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，将传染源、高度易感人群安置在指定地点和特殊环境中，暂时避免与周围人群接触，防止病原微生物在病人、工作人员及媒介物中扩散。</a:t>
              </a:r>
            </a:p>
          </p:txBody>
        </p:sp>
        <p:pic>
          <p:nvPicPr>
            <p:cNvPr id="11" name="图片 10" descr="图片包含 游戏机, 画&#10;&#10;描述已自动生成">
              <a:extLst>
                <a:ext uri="{FF2B5EF4-FFF2-40B4-BE49-F238E27FC236}">
                  <a16:creationId xmlns:a16="http://schemas.microsoft.com/office/drawing/2014/main" id="{B27C6309-0F38-4B9F-94E3-EF6B0D524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157" y="3216514"/>
              <a:ext cx="877131" cy="623608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1DF2EC59-650A-40F9-ADC6-890C4FD532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992" y="2027866"/>
            <a:ext cx="5156311" cy="265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26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700CFE8-CDBF-4891-8EA4-E768153A7E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73E5031-9CF2-48AD-BEC7-C3031AB8B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21" y="142277"/>
            <a:ext cx="9731177" cy="613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70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68">
            <a:extLst>
              <a:ext uri="{FF2B5EF4-FFF2-40B4-BE49-F238E27FC236}">
                <a16:creationId xmlns:a16="http://schemas.microsoft.com/office/drawing/2014/main" id="{FBC6358E-BF38-4AB1-BEC2-459DD7E500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anchor="ctr" anchorCtr="1"/>
          <a:lstStyle/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  <p:pic>
        <p:nvPicPr>
          <p:cNvPr id="17" name="图片 16" descr="图片包含 游戏机, 电路&#10;&#10;描述已自动生成">
            <a:extLst>
              <a:ext uri="{FF2B5EF4-FFF2-40B4-BE49-F238E27FC236}">
                <a16:creationId xmlns:a16="http://schemas.microsoft.com/office/drawing/2014/main" id="{856E1110-21D2-4E63-9B75-1A24F2A461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06" y="-267712"/>
            <a:ext cx="12309806" cy="688331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774F4195-75D4-48E9-A9C6-7923C84E33C8}"/>
              </a:ext>
            </a:extLst>
          </p:cNvPr>
          <p:cNvSpPr txBox="1"/>
          <p:nvPr/>
        </p:nvSpPr>
        <p:spPr>
          <a:xfrm>
            <a:off x="510494" y="5693964"/>
            <a:ext cx="370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-15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未被病原微生物污染的区域。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7EBC2E1-9AD4-42F2-AA2C-763C869ECEC7}"/>
              </a:ext>
            </a:extLst>
          </p:cNvPr>
          <p:cNvSpPr txBox="1"/>
          <p:nvPr/>
        </p:nvSpPr>
        <p:spPr>
          <a:xfrm>
            <a:off x="588696" y="611733"/>
            <a:ext cx="422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-150" dirty="0">
                <a:solidFill>
                  <a:srgbClr val="0070C0"/>
                </a:solidFill>
                <a:latin typeface="+mj-ea"/>
                <a:ea typeface="+mj-ea"/>
              </a:rPr>
              <a:t>有可能被病原微生物污染的区域</a:t>
            </a:r>
            <a:r>
              <a:rPr lang="zh-CN" altLang="en-US" sz="2400" spc="-150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。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C37F9A0-3063-4594-A81E-7EEFFD36D59D}"/>
              </a:ext>
            </a:extLst>
          </p:cNvPr>
          <p:cNvSpPr txBox="1"/>
          <p:nvPr/>
        </p:nvSpPr>
        <p:spPr>
          <a:xfrm>
            <a:off x="8259753" y="242401"/>
            <a:ext cx="3134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-150" dirty="0">
                <a:solidFill>
                  <a:srgbClr val="7030A0"/>
                </a:solidFill>
                <a:latin typeface="+mj-ea"/>
                <a:ea typeface="+mj-ea"/>
              </a:rPr>
              <a:t>病人直接或间接触、被病原微生物污染的区域</a:t>
            </a:r>
            <a:r>
              <a:rPr lang="zh-CN" altLang="en-US" sz="2400" spc="-150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。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8CC3E36B-8AC9-4743-B7A5-6CC554C3C69C}"/>
              </a:ext>
            </a:extLst>
          </p:cNvPr>
          <p:cNvSpPr/>
          <p:nvPr/>
        </p:nvSpPr>
        <p:spPr>
          <a:xfrm>
            <a:off x="7596386" y="2499896"/>
            <a:ext cx="510493" cy="150904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229E90C2-F320-4A09-A3C5-7291C92A3D83}"/>
              </a:ext>
            </a:extLst>
          </p:cNvPr>
          <p:cNvSpPr/>
          <p:nvPr/>
        </p:nvSpPr>
        <p:spPr>
          <a:xfrm>
            <a:off x="1543635" y="3131213"/>
            <a:ext cx="397361" cy="1328591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A27C4022-7E0A-41CE-81B6-52B6FC58CC35}"/>
              </a:ext>
            </a:extLst>
          </p:cNvPr>
          <p:cNvSpPr/>
          <p:nvPr/>
        </p:nvSpPr>
        <p:spPr>
          <a:xfrm>
            <a:off x="9007803" y="1252133"/>
            <a:ext cx="673178" cy="1127573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C27BA735-F631-4292-8BC8-9FB27AA6A861}"/>
              </a:ext>
            </a:extLst>
          </p:cNvPr>
          <p:cNvSpPr/>
          <p:nvPr/>
        </p:nvSpPr>
        <p:spPr>
          <a:xfrm>
            <a:off x="-84482" y="1372323"/>
            <a:ext cx="673178" cy="1127573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16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 animBg="1"/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Other"/>
  <p:tag name="MH_ORDER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SubTitle"/>
  <p:tag name="MH_ORDER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SubTitle"/>
  <p:tag name="MH_ORDER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Other"/>
  <p:tag name="MH_ORDER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Other"/>
  <p:tag name="MH_ORDER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Other"/>
  <p:tag name="MH_ORDER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Other"/>
  <p:tag name="MH_ORDER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SubTitle"/>
  <p:tag name="MH_ORDER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SubTitle"/>
  <p:tag name="MH_ORDER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SubTitle"/>
  <p:tag name="MH_ORDER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Other"/>
  <p:tag name="MH_ORDER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Other"/>
  <p:tag name="MH_ORDER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Other"/>
  <p:tag name="MH_ORDER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Other"/>
  <p:tag name="MH_ORDER" val="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Other"/>
  <p:tag name="MH_ORDER" val="1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Other"/>
  <p:tag name="MH_ORDER" val="1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olling"/>
  <p:tag name="RAINPROBLEM" val="Polling"/>
  <p:tag name="ANONYMOUSPOLLING" val="False"/>
  <p:tag name="PROBLEMSCORE" val="0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ody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BULLET" val="Wrong"/>
  <p:tag name="RAINPROBLEMTYPE" val="Pollin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BULLET" val="Wrong"/>
  <p:tag name="RAINPROBLEMTYPE" val="Pollin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BULLET" val="Wrong"/>
  <p:tag name="RAINPROBLEMTYPE" val="Pollin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BULLET" val="Wrong"/>
  <p:tag name="RAINPROBLEMTYPE" val="Pollin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Submit"/>
  <p:tag name="RAINPROBLEMTYPE" val="Pollin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PROBLEMTYPE" val="Polling"/>
  <p:tag name="RAINBULLET" val="Wron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Setting"/>
  <p:tag name="RAINPROBLEMTYPE" val="Pollin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  <p:tag name="RAINPROBLEM" val="PollingAnswer"/>
</p:tagLst>
</file>

<file path=ppt/theme/theme1.xml><?xml version="1.0" encoding="utf-8"?>
<a:theme xmlns:a="http://schemas.openxmlformats.org/drawingml/2006/main" name="1_Office 主题​​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7F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3395</Words>
  <Application>Microsoft Office PowerPoint</Application>
  <PresentationFormat>宽屏</PresentationFormat>
  <Paragraphs>377</Paragraphs>
  <Slides>50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64" baseType="lpstr">
      <vt:lpstr>等线</vt:lpstr>
      <vt:lpstr>等线 Light</vt:lpstr>
      <vt:lpstr>方正粗黑宋简体</vt:lpstr>
      <vt:lpstr>黑体</vt:lpstr>
      <vt:lpstr>华文行楷</vt:lpstr>
      <vt:lpstr>Microsoft Yahei</vt:lpstr>
      <vt:lpstr>Microsoft Yahei</vt:lpstr>
      <vt:lpstr>Arial</vt:lpstr>
      <vt:lpstr>Arial Black</vt:lpstr>
      <vt:lpstr>Calibri</vt:lpstr>
      <vt:lpstr>Impact</vt:lpstr>
      <vt:lpstr>Times New Roman</vt:lpstr>
      <vt:lpstr>Wingdings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</dc:creator>
  <cp:lastModifiedBy>C YJ</cp:lastModifiedBy>
  <cp:revision>108</cp:revision>
  <dcterms:created xsi:type="dcterms:W3CDTF">2020-04-23T07:59:53Z</dcterms:created>
  <dcterms:modified xsi:type="dcterms:W3CDTF">2022-08-22T13:37:18Z</dcterms:modified>
</cp:coreProperties>
</file>