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74"/>
  </p:notesMasterIdLst>
  <p:sldIdLst>
    <p:sldId id="281" r:id="rId2"/>
    <p:sldId id="330" r:id="rId3"/>
    <p:sldId id="1725" r:id="rId4"/>
    <p:sldId id="303" r:id="rId5"/>
    <p:sldId id="1858" r:id="rId6"/>
    <p:sldId id="802" r:id="rId7"/>
    <p:sldId id="1782" r:id="rId8"/>
    <p:sldId id="1784" r:id="rId9"/>
    <p:sldId id="1786" r:id="rId10"/>
    <p:sldId id="1862" r:id="rId11"/>
    <p:sldId id="1863" r:id="rId12"/>
    <p:sldId id="1864" r:id="rId13"/>
    <p:sldId id="1865" r:id="rId14"/>
    <p:sldId id="1860" r:id="rId15"/>
    <p:sldId id="1866" r:id="rId16"/>
    <p:sldId id="1867" r:id="rId17"/>
    <p:sldId id="1868" r:id="rId18"/>
    <p:sldId id="1861" r:id="rId19"/>
    <p:sldId id="1787" r:id="rId20"/>
    <p:sldId id="1788" r:id="rId21"/>
    <p:sldId id="1869" r:id="rId22"/>
    <p:sldId id="1870" r:id="rId23"/>
    <p:sldId id="1872" r:id="rId24"/>
    <p:sldId id="1749" r:id="rId25"/>
    <p:sldId id="1873" r:id="rId26"/>
    <p:sldId id="1874" r:id="rId27"/>
    <p:sldId id="1875" r:id="rId28"/>
    <p:sldId id="1877" r:id="rId29"/>
    <p:sldId id="1878" r:id="rId30"/>
    <p:sldId id="1879" r:id="rId31"/>
    <p:sldId id="1880" r:id="rId32"/>
    <p:sldId id="1882" r:id="rId33"/>
    <p:sldId id="1883" r:id="rId34"/>
    <p:sldId id="1887" r:id="rId35"/>
    <p:sldId id="1886" r:id="rId36"/>
    <p:sldId id="1884" r:id="rId37"/>
    <p:sldId id="1888" r:id="rId38"/>
    <p:sldId id="1889" r:id="rId39"/>
    <p:sldId id="1895" r:id="rId40"/>
    <p:sldId id="1896" r:id="rId41"/>
    <p:sldId id="1898" r:id="rId42"/>
    <p:sldId id="1900" r:id="rId43"/>
    <p:sldId id="1903" r:id="rId44"/>
    <p:sldId id="1906" r:id="rId45"/>
    <p:sldId id="1805" r:id="rId46"/>
    <p:sldId id="1909" r:id="rId47"/>
    <p:sldId id="1910" r:id="rId48"/>
    <p:sldId id="1907" r:id="rId49"/>
    <p:sldId id="1908" r:id="rId50"/>
    <p:sldId id="1911" r:id="rId51"/>
    <p:sldId id="1912" r:id="rId52"/>
    <p:sldId id="1913" r:id="rId53"/>
    <p:sldId id="1914" r:id="rId54"/>
    <p:sldId id="1915" r:id="rId55"/>
    <p:sldId id="1920" r:id="rId56"/>
    <p:sldId id="1916" r:id="rId57"/>
    <p:sldId id="1921" r:id="rId58"/>
    <p:sldId id="1922" r:id="rId59"/>
    <p:sldId id="1917" r:id="rId60"/>
    <p:sldId id="1923" r:id="rId61"/>
    <p:sldId id="1924" r:id="rId62"/>
    <p:sldId id="1918" r:id="rId63"/>
    <p:sldId id="1925" r:id="rId64"/>
    <p:sldId id="1926" r:id="rId65"/>
    <p:sldId id="1928" r:id="rId66"/>
    <p:sldId id="1919" r:id="rId67"/>
    <p:sldId id="1929" r:id="rId68"/>
    <p:sldId id="1930" r:id="rId69"/>
    <p:sldId id="1933" r:id="rId70"/>
    <p:sldId id="1931" r:id="rId71"/>
    <p:sldId id="1932" r:id="rId72"/>
    <p:sldId id="1574" r:id="rId7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  <p:cmAuthor id="4" name="C YJ" initials="CY" lastIdx="1" clrIdx="3">
    <p:extLst>
      <p:ext uri="{19B8F6BF-5375-455C-9EA6-DF929625EA0E}">
        <p15:presenceInfo xmlns:p15="http://schemas.microsoft.com/office/powerpoint/2012/main" xmlns="" userId="dab463eba20e3a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7C80"/>
    <a:srgbClr val="CC9900"/>
    <a:srgbClr val="663300"/>
    <a:srgbClr val="0000CC"/>
    <a:srgbClr val="FFCC00"/>
    <a:srgbClr val="0B237D"/>
    <a:srgbClr val="00CC99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3242" autoAdjust="0"/>
  </p:normalViewPr>
  <p:slideViewPr>
    <p:cSldViewPr>
      <p:cViewPr varScale="1">
        <p:scale>
          <a:sx n="62" d="100"/>
          <a:sy n="62" d="100"/>
        </p:scale>
        <p:origin x="-918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300E39B5-1F67-4186-985B-38C1B56B7E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39991D9-5710-4A4D-B09C-7DC17C10A7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DF69E77C-D2CE-495C-B968-5AEF9C5138BB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03A34053-D519-4536-8A97-F5ADDCF7951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C6A76B40-0FD7-4B92-A6D6-06B7941100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0AC8352B-6CD0-4213-91D7-2B97F9AD5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894390-C98D-4404-8A16-741EC46E289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与低分子右旋糖苷相似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894390-C98D-4404-8A16-741EC46E2899}" type="slidenum">
              <a:rPr lang="zh-CN" altLang="zh-CN" smtClean="0"/>
              <a:pPr>
                <a:defRPr/>
              </a:pPr>
              <a:t>16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264146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下肢静脉有静脉瓣，容易形成血栓，成年人不主张使用足背静脉，容易引起血栓性静脉炎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894390-C98D-4404-8A16-741EC46E2899}" type="slidenum">
              <a:rPr lang="zh-CN" altLang="zh-CN" smtClean="0"/>
              <a:pPr>
                <a:defRPr/>
              </a:pPr>
              <a:t>21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137133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液体是否与大气相通</a:t>
            </a:r>
            <a:endParaRPr lang="en-US" altLang="zh-CN" dirty="0"/>
          </a:p>
          <a:p>
            <a:r>
              <a:rPr lang="zh-CN" altLang="en-US" dirty="0"/>
              <a:t>进入血管通道器材所到达的位置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894390-C98D-4404-8A16-741EC46E2899}" type="slidenum">
              <a:rPr lang="zh-CN" altLang="zh-CN" smtClean="0"/>
              <a:pPr>
                <a:defRPr/>
              </a:pPr>
              <a:t>23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13400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DFDEE90-10F7-4F2C-B6CA-DC2C5298128E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AA324181-A420-4205-AF85-78BC175BE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E74D8DA6-BE49-4702-8257-37F37CC9C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6B882774-1230-4B22-BC7C-2A9B5C0973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xmlns="" id="{5A6AE433-9541-49CD-961D-3EA9EC4ED7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E1133EDA-0DDC-4459-BFA5-7F9F2353F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xmlns="" id="{4388CC89-F0D1-4CFC-B72D-4883307A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5D6665CF-3F98-491F-9509-B61AF4C5FE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95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xmlns="" id="{E36CA88C-18BE-4A1F-8328-F7C47827D5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4012E5E8-6295-4225-A8B5-EA1E3ABE0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67DB6863-FFCF-487A-BA48-F7DA69072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xmlns="" id="{D1EB9A18-964A-41C9-91E3-EED80367A1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xmlns="" id="{4900EE8B-C6F7-40F4-9FF4-C885FC3631A1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xmlns="" id="{E783CE72-716B-4F69-AD66-6FC0C5110096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xmlns="" id="{8CFDEE95-4DDC-4330-8F15-6632153F4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1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CFCDB327-4C63-4368-A18B-BB4546752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4AD592-2403-4020-8138-48EE11D6C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4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03D93B00-E867-405A-974D-DC275E52D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82B9B431-763E-4F8E-9B19-C655776B6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E9A1E90E-2A94-4E2C-A318-C15531F96F2D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9B2C4BE-450F-43E3-B346-B270308C02D7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E4471893-0076-4A2F-93F5-1089EDE5B2BF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74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C5D3D6E-18F9-4D43-9CA9-D43834C560F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CEF852B2-A6AC-414A-8CC6-09A16354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37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xmlns="" id="{32062E34-5946-4927-A91D-23DFDEE3D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257839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9303" y="356659"/>
            <a:ext cx="7863029" cy="440676"/>
          </a:xfr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3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783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C283-6D27-49FC-BF04-021C600A1785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88020"/>
            <a:ext cx="3860800" cy="365125"/>
          </a:xfrm>
        </p:spPr>
        <p:txBody>
          <a:bodyPr/>
          <a:lstStyle>
            <a:lvl1pPr>
              <a:defRPr sz="14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5475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prestige"/>
      </p:transition>
    </mc:Choice>
    <mc:Fallback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xmlns="" id="{EF5B1B2D-5780-4506-A2F8-F703DBC234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xmlns="" id="{EBFEEC00-1FCB-401B-A67C-3BFD650E2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xmlns="" id="{47E2914F-C49B-43E5-8922-F644A0B1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xmlns="" id="{0BCC07D8-CB03-43CC-88C1-2BEA95B271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xmlns="" id="{E0654ED9-CB9B-452E-B253-EF73E63C798B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xmlns="" id="{F8070BC5-1158-4554-9602-2790BA4CB46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E89C042A-F73D-4AF3-BE97-58BA29A5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64257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EBD1E275-404F-484D-8B13-71B79B4A4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BDBEA3EE-0F29-487D-A8BE-9E2BBF2EFA9B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0216BBC9-FEB9-43FB-91C3-97F51C728731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E209947F-7AAB-41CC-886D-9D06886E892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0DC86FC9-DD52-405C-B68D-9A3A18B52C51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CA2E92D6-4B58-4A50-BCB1-5A8CE943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46D1331-6A5E-4BA0-A430-151D0D707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7C91908-9B16-4C8B-A1AB-E40A4409D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CF4E296E-3A37-4129-8A4B-03D5A664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1E80BC1C-F766-4E0C-B928-07628DD27646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2CD8D175-9AAB-43ED-B3E8-78BA9B678C4E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DF1E8E49-9447-4F34-9B1E-C0975BA15B2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F97ADA50-D002-45BF-A63A-685F4FE6443C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0CB044F-2C35-445D-B663-234850601562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068E30C-21D4-4CFD-A227-727CD44E5DE0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A2C0ABE-7913-4DC3-AA9C-E48B9DB975C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6443C7E9-9453-43AB-BE5B-4EE9A0AB8028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894FB150-D7D4-4844-935F-C417DAC93E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5122CEE4-1CB4-4450-8B9C-B5BE17B00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FAF0974C-6A45-4360-A54E-AF48553E49DD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D413AB08-A8DB-4AB4-A338-6C9701BE6C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BFFC4BB0-3A9D-4DB4-8B16-0FC27934E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F5525F9B-AFA4-4D6E-A03F-330DF8D8FB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C1654198-129E-4F3B-93D2-61EDC0521F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EE27F55A-D9DA-452C-98BF-9F038B3681C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2349092A-81B8-47D3-AAA6-37A1729965A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1BB4FEED-BCF1-4250-9C30-E431E0C57350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CD051D9D-3C5E-4AE1-8871-EDF4FB7119AB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A56B271D-1018-462C-9972-6AA8D3806D2A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7FDE4D43-E011-4214-8595-DEAC0748B169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xmlns="" id="{1073B58B-B0A0-457E-999F-4E83C923F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83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616028F8-57F0-4211-A9D5-B221C9B4F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2C63D6F9-B154-4DE4-A100-033A794D537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905C95C4-BB74-4DEF-9C06-D5AE1CC334B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5F9AF623-E3AD-4091-9571-2D27BCB54117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2AEA5E11-5AB1-40E9-9FB4-094514439C3A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8B09E62-F77D-4C41-9F0D-D72C7565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096D029-9E61-4C7E-A2EE-3415EF61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F68740-0188-4E0C-BAD3-C6971E63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EAA991D-B5C2-479E-B868-353BE23F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F990A0A4-5371-41D2-A35D-89C3C7393EB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F2243B23-7003-46D8-9638-FB7F63DDF14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D6469BD2-B9E4-4B88-B4D1-A1AB703DF8B1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A5EDDFB9-67B0-4368-8C72-F28F5AC5DCE1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0318AF4A-E5CC-4756-930E-64356536313D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1F76B19-A384-4A78-ACC1-B63FE6D4CACA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D2D44AD7-7A30-4051-A745-9412E51529A2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C7BC06B8-6E60-488F-A48A-72C7BC5509D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1DB59A28-B121-4535-840E-125E712BB9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F2824716-FFD0-40D6-A14C-92BD4A9292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0C28E220-4C0A-408A-9FBF-F72314C8C45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637D1B18-38DA-461B-A012-A10BFB5931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6C4EF705-AC4E-4004-91A8-6E60DC72FC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8AEB3733-EA0E-4191-981B-45187F45B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B08E5BB6-4691-4F14-9BBA-1001FC3038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8CB52082-A444-4592-9013-030E2EE4504A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5451F505-186E-4DF9-B00B-7D85ACF98159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A5828762-AAF0-414A-B460-F0C8D890E233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E8AC4D58-FD13-4B10-AC9A-7619D24B46F2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9D836991-E8BC-4A0E-8C7F-8A01513271E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D38868C3-7F66-486E-8149-1B384942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17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C76AF65-E0E4-43CF-949B-CF73C4572E91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194582F1-EBC8-444A-ACEC-CC3585D62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6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A6F82832-1E58-4EDF-88B9-DDBF63BE7A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4E654D-1A12-4050-9067-0A5C796A5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1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63138D9-C9AC-458F-89A4-034B3B6A6E3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90906D43-30AF-4328-838E-E8060B217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54637F37-DF31-4E17-854B-B7CF4397D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2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2E07CE08-4388-430A-B64D-AC2C46EF4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C2B7551-CC2D-4F4E-9767-5D65EED5C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86DCBE6-0440-4E75-9CC0-027C6C85E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0BD0C73F-5851-42CB-AE7A-A6E7AC9ED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FCBB3271-70F2-4C6D-9BA6-519D767B4C18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7C04D8B-E52A-415C-A8A6-714F557A0F0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22953593-F299-42EC-AF0A-CF5AA03E88D3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88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FCA1235C-4367-4D9F-A5C6-7694EB1646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378CACA6-FB3D-49C8-829B-3229260AC5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xmlns="" id="{69DFF65B-4D52-4C2E-B9D4-7906643B1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F356F6C7-0908-4710-835B-7AAE8E973DA4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0E653F8F-B13F-435E-AF52-3200292D0FD2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808D2FCE-28A7-4AAA-B0A9-3F0EBE71231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xmlns="" id="{B23A1549-661D-459C-A756-80C95E53B8BB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xmlns="" id="{A66DA3ED-11CA-4075-BCD8-77EA02283C0E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845A5248-41E0-4E66-85A9-221ABEA205B6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07EFF09F-2E6E-46DB-BEBB-EF353E08ACCB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E24CE0AB-09BD-4FAE-9B04-5EAC8C169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568511C-EBED-42E2-882F-50E0DCE17FE4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xmlns="" id="{56AD58AC-5357-43F7-97B8-175BB96C7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4" r:id="rId11"/>
    <p:sldLayoutId id="2147484565" r:id="rId12"/>
    <p:sldLayoutId id="2147484566" r:id="rId13"/>
    <p:sldLayoutId id="2147484567" r:id="rId14"/>
    <p:sldLayoutId id="2147484552" r:id="rId15"/>
    <p:sldLayoutId id="2147484568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2.png"/><Relationship Id="rId7" Type="http://schemas.openxmlformats.org/officeDocument/2006/relationships/image" Target="../media/image4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11" Type="http://schemas.openxmlformats.org/officeDocument/2006/relationships/image" Target="../media/image50.jpe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xmlns="" id="{0DC2DD63-B647-4630-BC02-C379754C687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xmlns="" id="{AD0AF30B-E041-497E-8808-BE377DDC1400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xmlns="" id="{3BABD8EB-A301-48B7-AE90-A815C80A2CDF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xmlns="" id="{1E8B5109-9BB8-4901-9033-847336B47D9C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xmlns="" id="{57424C90-009F-4E24-A18B-AC900685AF4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xmlns="" id="{8A309E78-0902-44B7-AAD6-721A3EFECC6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xmlns="" id="{CC364099-C399-440F-847B-2D5354768C7B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xmlns="" id="{A147208D-A8CC-4651-87D5-E36F6B658602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xmlns="" id="{334A069D-695D-45E2-83E6-5B52BEA6A50D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xmlns="" id="{FB38F170-FBD4-4ECE-8F6E-0BD55DC4F78B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xmlns="" id="{21DB619A-C5C4-4E14-8BD7-2AF2D47BC59A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xmlns="" id="{9016D715-FBED-4263-81AF-F93DA01B97C8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xmlns="" id="{EE74F97B-D762-41F4-9D7D-1D22ABA2D6BD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xmlns="" id="{2113863E-C33E-47D5-B178-94FA8ED92742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xmlns="" id="{F5B46A03-BEDD-44D3-B86A-D87C783F2A3B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xmlns="" id="{B0D52766-FBDB-4C80-8416-BA8EC2B541D8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xmlns="" id="{C20251E3-5C79-4DA2-B1B3-FCCBC7FE1990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xmlns="" id="{D7069CC8-C324-43F9-AC6B-0B86A058F224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xmlns="" id="{883754D4-4743-45A8-B7E5-BE490127AB51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xmlns="" id="{484C3CE5-40AD-4C80-99C1-F4A3AC66742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xmlns="" id="{6B550E4E-81A8-44D3-8AD1-FEE91F8DC8D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xmlns="" id="{692FAA33-CA5E-4B1D-8ED8-8699F7C75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xmlns="" id="{F6BF1411-65E3-4DE2-A2E2-2837CD8AC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xmlns="" id="{B3C4226F-2E70-40A2-9F02-D40ABA778B6D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xmlns="" id="{ABE7646B-3F3E-4102-A8B6-F744C31B4C64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xmlns="" id="{CE6D5F7F-877F-4456-BA9A-1C9553FA7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xmlns="" id="{B43ED1C0-F7FF-47B9-A5CA-E4F8EF7AE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xmlns="" id="{0EE03AC3-C9D4-438F-856B-F5BF97E4770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xmlns="" id="{58DBCB2D-9284-49A1-AA79-099121B489B1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xmlns="" id="{3303B29E-95EC-42B1-B9FF-461232436F2E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xmlns="" id="{AA64C7BD-F3EE-4489-B6C4-17DE960F1E2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xmlns="" id="{DCC0CD86-B844-4C18-843A-7E6A76747F3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xmlns="" id="{73A16D24-B4D2-4436-8038-D8ECB4E4D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xmlns="" id="{5711C577-2162-423F-86AB-04067EBF1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xmlns="" id="{92DCB658-CFBA-4779-B7BB-7B67635B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xmlns="" id="{3C5B4DFB-C7F1-4102-AE2D-2E7953C04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xmlns="" id="{DAB27179-0CD5-4577-9561-770C69F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xmlns="" id="{37483B21-94DA-4F00-97D6-2AB62069B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xmlns="" id="{293CF19E-281C-4D27-8355-849A1EE6EA9D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xmlns="" id="{8E4EF0F3-F8CC-47F2-96B7-7A794258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xmlns="" id="{6D0B4BBB-BB47-47AE-BADB-73BF8DEE7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xmlns="" id="{C672E1B2-D9D1-47B9-97EF-76A9D86E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xmlns="" id="{BC6B5BB7-1BDC-4433-8890-EC207E3C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xmlns="" id="{587E0E74-5492-4768-9D71-EE64AAD66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xmlns="" id="{6CAA1041-516D-44B5-828C-B880ADB1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xmlns="" id="{845B010F-0587-4A7B-924D-415A55FCDFD7}"/>
                </a:ext>
              </a:extLst>
            </p:cNvPr>
            <p:cNvSpPr/>
            <p:nvPr/>
          </p:nvSpPr>
          <p:spPr bwMode="auto">
            <a:xfrm>
              <a:off x="10185145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xmlns="" id="{C37860A1-0779-4E12-B508-CF06C07E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xmlns="" id="{7D5250BA-CE40-49E1-9C24-D92D357B0760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xmlns="" id="{B1674F8F-6FEA-4344-853A-5C0800AF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xmlns="" id="{2955B6C4-269E-4E8F-A9DA-9064E9F33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xmlns="" id="{E2A0611D-CA4A-420C-A3F8-953AFB54701D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xmlns="" id="{43621FB7-BB0F-4C4E-83D3-D6E8A055A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xmlns="" id="{6EC1B2FB-C69C-4A28-B48A-301B16F1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xmlns="" id="{07FB3431-8FB9-4580-B0E3-ADDF468D5196}"/>
                </a:ext>
              </a:extLst>
            </p:cNvPr>
            <p:cNvSpPr/>
            <p:nvPr/>
          </p:nvSpPr>
          <p:spPr bwMode="auto">
            <a:xfrm>
              <a:off x="81928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xmlns="" id="{A97A22E1-DB47-419F-A451-12965362B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xmlns="" id="{3AE369D6-4530-4E93-81A9-56C8E6DD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6676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xmlns="" id="{97313943-C873-4168-839D-B13F0365C9ED}"/>
                </a:ext>
              </a:extLst>
            </p:cNvPr>
            <p:cNvSpPr/>
            <p:nvPr/>
          </p:nvSpPr>
          <p:spPr bwMode="auto">
            <a:xfrm>
              <a:off x="8192869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xmlns="" id="{F39436D2-0C83-4598-8D36-2B4205B1E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xmlns="" id="{08696B2F-2B9D-4272-BE76-781285F5E7B0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xmlns="" id="{3CF725CB-D0ED-4F10-8BBA-6CF9919FD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xmlns="" id="{4595D79A-D44C-4B43-A06C-A21845288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xmlns="" id="{BD315112-BCE1-467D-83DC-91F029969B17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xmlns="" id="{D4E975CE-EE74-489F-9E2D-817A39D0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xmlns="" id="{0B54A961-FAEA-4E0C-9B87-DFA76C182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xmlns="" id="{073CAE26-9B4F-4B3E-92D5-9027C160C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xmlns="" id="{0C16BDE3-D636-4CFC-80C0-524736C23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xmlns="" id="{1A038F77-82BF-4458-8840-83C549193B3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xmlns="" id="{42CB9F7A-FCCD-4A2E-B1DE-9BC95BCC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9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xmlns="" id="{3AA19BD1-3388-4B26-AE30-897BBEBD8B48}"/>
                </a:ext>
              </a:extLst>
            </p:cNvPr>
            <p:cNvSpPr/>
            <p:nvPr/>
          </p:nvSpPr>
          <p:spPr bwMode="auto">
            <a:xfrm>
              <a:off x="7143282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xmlns="" id="{0296D4AC-A744-4E7F-AA93-D7AF84DF5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7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xmlns="" id="{1E6A409D-9273-4C69-87D3-4D5B7E4ED9E1}"/>
                </a:ext>
              </a:extLst>
            </p:cNvPr>
            <p:cNvSpPr/>
            <p:nvPr/>
          </p:nvSpPr>
          <p:spPr bwMode="auto">
            <a:xfrm>
              <a:off x="10121977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xmlns="" id="{19471DD1-F05C-476F-B068-CDF14B18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xmlns="" id="{945058A7-43F9-4D0E-8AF6-0427C9806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xmlns="" id="{A124E853-D2F4-43FE-86C7-C9A5A5140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xmlns="" id="{2F2E1576-CDE6-4484-805D-FF5B3F14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xmlns="" id="{CD8AB49E-BACA-420C-A913-8CCC58CD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xmlns="" id="{ED7545D4-D3C6-41CB-AA5C-413B5A8D84D8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xmlns="" id="{98AFC53F-A3B2-4A62-8464-01CA7FFC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xmlns="" id="{842BC3A7-ADFB-49F3-9B66-7F28C687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xmlns="" id="{828C7AA8-172E-4288-A51E-DE4C136D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xmlns="" id="{49022B34-BA7C-49A9-BAD7-CEC50EDAFAE8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xmlns="" id="{041CD32E-D49C-48E9-A0DB-24307E458902}"/>
                </a:ext>
              </a:extLst>
            </p:cNvPr>
            <p:cNvSpPr/>
            <p:nvPr/>
          </p:nvSpPr>
          <p:spPr bwMode="auto">
            <a:xfrm>
              <a:off x="9184150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xmlns="" id="{D335C7C2-2E2A-4A5A-B5E2-6698DB53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388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xmlns="" id="{F3CC5B7A-67A0-4493-80C9-B80EA397E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xmlns="" id="{1E1B633E-C74E-4951-A3A5-2D3263A97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xmlns="" id="{05FC3C65-7AA3-478E-AECF-ED45DCEED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xmlns="" id="{4C4FA3C5-63E2-4BD1-8A2B-8FDB0B5E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xmlns="" id="{08BCBB1D-3B74-42B7-925E-A55A96AFA9A7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xmlns="" id="{F9BB39EE-6011-444F-98EE-0C36122F1C83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xmlns="" id="{E62821DF-AA2B-43B3-BB3F-4B365DFE5775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xmlns="" id="{E646C66A-B274-4EE3-9679-A1D73980E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97" y="2619375"/>
            <a:ext cx="1872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十 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xmlns="" id="{B5515BF4-0472-49FE-9F0C-3B0A42932662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xmlns="" id="{9338E86C-16B2-4D60-B73D-AD9E016D10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xmlns="" id="{A029C24D-CD04-4274-AD28-7DEAF9E12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xmlns="" id="{55CBDBBE-2294-47B0-87B9-2398A75B0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3643331"/>
            <a:ext cx="6464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spc="600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静脉输液和输血</a:t>
            </a:r>
            <a:endParaRPr lang="en-US" altLang="zh-CN" sz="4400" b="1" spc="600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xmlns="" id="{0FD57E9C-65A2-430E-B8A8-76400F76A1BD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xmlns="" id="{CBAFB80E-2D96-4D05-9AB5-C9D3800A9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xmlns="" id="{2E624125-0B66-47C1-A4F3-9F83F3CA9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99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32304" y="6336332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（一）晶体溶液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1BFD35E-D111-4067-BBF3-4ECB41F13288}"/>
              </a:ext>
            </a:extLst>
          </p:cNvPr>
          <p:cNvSpPr txBox="1"/>
          <p:nvPr/>
        </p:nvSpPr>
        <p:spPr>
          <a:xfrm>
            <a:off x="947260" y="2576363"/>
            <a:ext cx="677108" cy="2592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</a:rPr>
              <a:t>葡萄糖溶液</a:t>
            </a: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xmlns="" id="{864D2EEF-F119-4C8F-96B4-D52421FB6072}"/>
              </a:ext>
            </a:extLst>
          </p:cNvPr>
          <p:cNvSpPr/>
          <p:nvPr/>
        </p:nvSpPr>
        <p:spPr>
          <a:xfrm>
            <a:off x="1624368" y="3258581"/>
            <a:ext cx="371247" cy="4799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C956E606-FBD2-447E-91E0-B0F657344F5C}"/>
              </a:ext>
            </a:extLst>
          </p:cNvPr>
          <p:cNvSpPr/>
          <p:nvPr/>
        </p:nvSpPr>
        <p:spPr>
          <a:xfrm>
            <a:off x="2072084" y="2313313"/>
            <a:ext cx="6332455" cy="10784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补充水分及热量，减少组织分解和蛋白质消耗，防止酮体产生。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161352-94A6-408B-B847-99CB667985A8}"/>
              </a:ext>
            </a:extLst>
          </p:cNvPr>
          <p:cNvSpPr/>
          <p:nvPr/>
        </p:nvSpPr>
        <p:spPr>
          <a:xfrm>
            <a:off x="2039196" y="3720358"/>
            <a:ext cx="6365343" cy="10784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进入人体迅速分解，不产生高渗和利尿作用，用作静脉给药载体和稀释剂。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C028978-79F5-4AE2-85F9-22955667B42C}"/>
              </a:ext>
            </a:extLst>
          </p:cNvPr>
          <p:cNvSpPr txBox="1"/>
          <p:nvPr/>
        </p:nvSpPr>
        <p:spPr>
          <a:xfrm>
            <a:off x="3215680" y="527996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5%</a:t>
            </a:r>
            <a:r>
              <a:rPr lang="zh-CN" altLang="en-US" sz="2800" b="1" dirty="0">
                <a:solidFill>
                  <a:srgbClr val="C00000"/>
                </a:solidFill>
              </a:rPr>
              <a:t>葡萄糖溶液、</a:t>
            </a:r>
            <a:r>
              <a:rPr lang="en-US" altLang="zh-CN" sz="2800" b="1" dirty="0">
                <a:solidFill>
                  <a:srgbClr val="C00000"/>
                </a:solidFill>
              </a:rPr>
              <a:t>10%</a:t>
            </a:r>
            <a:r>
              <a:rPr lang="zh-CN" altLang="en-US" sz="2800" b="1" dirty="0">
                <a:solidFill>
                  <a:srgbClr val="C00000"/>
                </a:solidFill>
              </a:rPr>
              <a:t>葡萄糖溶液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166E8284-C7A0-4EFE-939A-8463F327658E}"/>
              </a:ext>
            </a:extLst>
          </p:cNvPr>
          <p:cNvSpPr/>
          <p:nvPr/>
        </p:nvSpPr>
        <p:spPr>
          <a:xfrm>
            <a:off x="1094486" y="5168651"/>
            <a:ext cx="2016224" cy="74585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常见溶液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2A92C74-292C-468F-901E-499BAA343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270" t="4172" r="2414"/>
          <a:stretch/>
        </p:blipFill>
        <p:spPr>
          <a:xfrm>
            <a:off x="8557087" y="2066500"/>
            <a:ext cx="3463925" cy="330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993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32304" y="6336332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（一）晶体溶液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1BFD35E-D111-4067-BBF3-4ECB41F13288}"/>
              </a:ext>
            </a:extLst>
          </p:cNvPr>
          <p:cNvSpPr txBox="1"/>
          <p:nvPr/>
        </p:nvSpPr>
        <p:spPr>
          <a:xfrm>
            <a:off x="756972" y="2331878"/>
            <a:ext cx="677108" cy="29370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</a:rPr>
              <a:t>等渗电解质溶液</a:t>
            </a: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xmlns="" id="{7E8147AD-DB9E-4396-B0F0-E0D4AC70C225}"/>
              </a:ext>
            </a:extLst>
          </p:cNvPr>
          <p:cNvSpPr/>
          <p:nvPr/>
        </p:nvSpPr>
        <p:spPr>
          <a:xfrm>
            <a:off x="1399225" y="3337944"/>
            <a:ext cx="504056" cy="4799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C956E606-FBD2-447E-91E0-B0F657344F5C}"/>
              </a:ext>
            </a:extLst>
          </p:cNvPr>
          <p:cNvSpPr/>
          <p:nvPr/>
        </p:nvSpPr>
        <p:spPr>
          <a:xfrm>
            <a:off x="1991544" y="2978611"/>
            <a:ext cx="5616623" cy="10784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补充水分及电解质，维持体液和渗透压平衡。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C028978-79F5-4AE2-85F9-22955667B42C}"/>
              </a:ext>
            </a:extLst>
          </p:cNvPr>
          <p:cNvSpPr txBox="1"/>
          <p:nvPr/>
        </p:nvSpPr>
        <p:spPr>
          <a:xfrm>
            <a:off x="3088716" y="5162143"/>
            <a:ext cx="5760640" cy="111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C00000"/>
                </a:solidFill>
              </a:rPr>
              <a:t>5%</a:t>
            </a:r>
            <a:r>
              <a:rPr lang="zh-CN" altLang="en-US" sz="2800" b="1" dirty="0">
                <a:solidFill>
                  <a:srgbClr val="C00000"/>
                </a:solidFill>
              </a:rPr>
              <a:t>葡萄糖氯化钠溶液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C00000"/>
                </a:solidFill>
              </a:rPr>
              <a:t>0.9%</a:t>
            </a:r>
            <a:r>
              <a:rPr lang="zh-CN" altLang="en-US" sz="2800" b="1" dirty="0">
                <a:solidFill>
                  <a:srgbClr val="C00000"/>
                </a:solidFill>
              </a:rPr>
              <a:t>氯化钠溶液、复方氯化钠溶液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166E8284-C7A0-4EFE-939A-8463F327658E}"/>
              </a:ext>
            </a:extLst>
          </p:cNvPr>
          <p:cNvSpPr/>
          <p:nvPr/>
        </p:nvSpPr>
        <p:spPr>
          <a:xfrm>
            <a:off x="983432" y="5268956"/>
            <a:ext cx="2016224" cy="95826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常见溶液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CFE2276-376B-406B-BFCC-B6185BA2E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8749" y="1843697"/>
            <a:ext cx="3206162" cy="360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481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32304" y="6336332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（一）晶体溶液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1BFD35E-D111-4067-BBF3-4ECB41F13288}"/>
              </a:ext>
            </a:extLst>
          </p:cNvPr>
          <p:cNvSpPr txBox="1"/>
          <p:nvPr/>
        </p:nvSpPr>
        <p:spPr>
          <a:xfrm>
            <a:off x="539724" y="2780928"/>
            <a:ext cx="677108" cy="1879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</a:rPr>
              <a:t>碱性溶液</a:t>
            </a: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xmlns="" id="{7E8147AD-DB9E-4396-B0F0-E0D4AC70C225}"/>
              </a:ext>
            </a:extLst>
          </p:cNvPr>
          <p:cNvSpPr/>
          <p:nvPr/>
        </p:nvSpPr>
        <p:spPr>
          <a:xfrm>
            <a:off x="1282578" y="3333529"/>
            <a:ext cx="504056" cy="4799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C956E606-FBD2-447E-91E0-B0F657344F5C}"/>
              </a:ext>
            </a:extLst>
          </p:cNvPr>
          <p:cNvSpPr/>
          <p:nvPr/>
        </p:nvSpPr>
        <p:spPr>
          <a:xfrm>
            <a:off x="2018531" y="3119650"/>
            <a:ext cx="4968552" cy="83486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纠正酸中毒，调节酸碱平衡。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C028978-79F5-4AE2-85F9-22955667B42C}"/>
              </a:ext>
            </a:extLst>
          </p:cNvPr>
          <p:cNvSpPr txBox="1"/>
          <p:nvPr/>
        </p:nvSpPr>
        <p:spPr>
          <a:xfrm>
            <a:off x="3097982" y="4945529"/>
            <a:ext cx="5760640" cy="111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碳酸氢钠溶液</a:t>
            </a:r>
            <a:r>
              <a:rPr lang="en-US" altLang="zh-CN" sz="2800" b="1" dirty="0">
                <a:solidFill>
                  <a:srgbClr val="C00000"/>
                </a:solidFill>
              </a:rPr>
              <a:t>5%</a:t>
            </a:r>
            <a:r>
              <a:rPr lang="zh-CN" altLang="en-US" sz="2800" b="1" dirty="0">
                <a:solidFill>
                  <a:srgbClr val="C00000"/>
                </a:solidFill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</a:rPr>
              <a:t>1.4%</a:t>
            </a: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乳酸钠溶液</a:t>
            </a:r>
            <a:r>
              <a:rPr lang="en-US" altLang="zh-CN" sz="2800" b="1" dirty="0">
                <a:solidFill>
                  <a:srgbClr val="C00000"/>
                </a:solidFill>
              </a:rPr>
              <a:t>11.2%</a:t>
            </a:r>
            <a:r>
              <a:rPr lang="zh-CN" altLang="en-US" sz="2800" b="1" dirty="0">
                <a:solidFill>
                  <a:srgbClr val="C00000"/>
                </a:solidFill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</a:rPr>
              <a:t>1.84%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166E8284-C7A0-4EFE-939A-8463F327658E}"/>
              </a:ext>
            </a:extLst>
          </p:cNvPr>
          <p:cNvSpPr/>
          <p:nvPr/>
        </p:nvSpPr>
        <p:spPr>
          <a:xfrm>
            <a:off x="1032663" y="5090452"/>
            <a:ext cx="2016224" cy="92004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常见溶液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F36F4BF-23A2-4450-8543-DCDACE3C9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8470" y="1663224"/>
            <a:ext cx="2209992" cy="411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810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32304" y="6336332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（一）晶体溶液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1BFD35E-D111-4067-BBF3-4ECB41F13288}"/>
              </a:ext>
            </a:extLst>
          </p:cNvPr>
          <p:cNvSpPr txBox="1"/>
          <p:nvPr/>
        </p:nvSpPr>
        <p:spPr>
          <a:xfrm>
            <a:off x="539724" y="2780928"/>
            <a:ext cx="677108" cy="1879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</a:rPr>
              <a:t>高渗溶液</a:t>
            </a: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xmlns="" id="{7E8147AD-DB9E-4396-B0F0-E0D4AC70C225}"/>
              </a:ext>
            </a:extLst>
          </p:cNvPr>
          <p:cNvSpPr/>
          <p:nvPr/>
        </p:nvSpPr>
        <p:spPr>
          <a:xfrm>
            <a:off x="1282578" y="3333529"/>
            <a:ext cx="504056" cy="4799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C956E606-FBD2-447E-91E0-B0F657344F5C}"/>
              </a:ext>
            </a:extLst>
          </p:cNvPr>
          <p:cNvSpPr/>
          <p:nvPr/>
        </p:nvSpPr>
        <p:spPr>
          <a:xfrm>
            <a:off x="2018531" y="3119650"/>
            <a:ext cx="4968552" cy="83486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利尿脱水、降低颅内压、改善中枢神经系统的功能。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C028978-79F5-4AE2-85F9-22955667B42C}"/>
              </a:ext>
            </a:extLst>
          </p:cNvPr>
          <p:cNvSpPr txBox="1"/>
          <p:nvPr/>
        </p:nvSpPr>
        <p:spPr>
          <a:xfrm>
            <a:off x="3359696" y="4906959"/>
            <a:ext cx="5760640" cy="111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C00000"/>
                </a:solidFill>
              </a:rPr>
              <a:t>20%</a:t>
            </a:r>
            <a:r>
              <a:rPr lang="zh-CN" altLang="en-US" sz="2800" b="1" dirty="0">
                <a:solidFill>
                  <a:srgbClr val="C00000"/>
                </a:solidFill>
              </a:rPr>
              <a:t>甘露醇、</a:t>
            </a:r>
            <a:r>
              <a:rPr lang="en-US" altLang="zh-CN" sz="2800" b="1" dirty="0">
                <a:solidFill>
                  <a:srgbClr val="C00000"/>
                </a:solidFill>
              </a:rPr>
              <a:t>25%</a:t>
            </a:r>
            <a:r>
              <a:rPr lang="zh-CN" altLang="en-US" sz="2800" b="1" dirty="0">
                <a:solidFill>
                  <a:srgbClr val="C00000"/>
                </a:solidFill>
              </a:rPr>
              <a:t>山梨醇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C00000"/>
                </a:solidFill>
              </a:rPr>
              <a:t>20%~50%</a:t>
            </a:r>
            <a:r>
              <a:rPr lang="zh-CN" altLang="en-US" sz="2800" b="1" dirty="0">
                <a:solidFill>
                  <a:srgbClr val="C00000"/>
                </a:solidFill>
              </a:rPr>
              <a:t>葡萄糖溶液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166E8284-C7A0-4EFE-939A-8463F327658E}"/>
              </a:ext>
            </a:extLst>
          </p:cNvPr>
          <p:cNvSpPr/>
          <p:nvPr/>
        </p:nvSpPr>
        <p:spPr>
          <a:xfrm>
            <a:off x="1216832" y="5056120"/>
            <a:ext cx="2016224" cy="959729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常见溶液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CEE0322-7297-47AE-BA99-4440CFE80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4272" y="2076024"/>
            <a:ext cx="2217612" cy="3756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734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1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（二）胶体溶液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3C4C9C7-2967-4318-B734-F7B5693CAF89}"/>
              </a:ext>
            </a:extLst>
          </p:cNvPr>
          <p:cNvSpPr txBox="1"/>
          <p:nvPr/>
        </p:nvSpPr>
        <p:spPr>
          <a:xfrm>
            <a:off x="1050813" y="2564904"/>
            <a:ext cx="9929835" cy="111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       分子量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大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，在血管内存留时间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长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，能有效维持血浆胶体渗透压，增加血容量，提高血压，改善微循环。</a:t>
            </a:r>
          </a:p>
        </p:txBody>
      </p:sp>
    </p:spTree>
    <p:extLst>
      <p:ext uri="{BB962C8B-B14F-4D97-AF65-F5344CB8AC3E}">
        <p14:creationId xmlns:p14="http://schemas.microsoft.com/office/powerpoint/2010/main" xmlns="" val="236066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1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（二）胶体溶液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7A2F1508-D93A-47C0-8A82-6250A7BFD054}"/>
              </a:ext>
            </a:extLst>
          </p:cNvPr>
          <p:cNvSpPr/>
          <p:nvPr/>
        </p:nvSpPr>
        <p:spPr>
          <a:xfrm>
            <a:off x="1028662" y="2420888"/>
            <a:ext cx="2016224" cy="72008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右旋糖酐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F0A4EBC-7609-446D-84A6-5EE0AA65AC3A}"/>
              </a:ext>
            </a:extLst>
          </p:cNvPr>
          <p:cNvSpPr txBox="1"/>
          <p:nvPr/>
        </p:nvSpPr>
        <p:spPr>
          <a:xfrm>
            <a:off x="3183066" y="2549260"/>
            <a:ext cx="5760640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水溶性多糖类高分子聚合物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CC0B521-F742-4D49-A855-729195A6A8AE}"/>
              </a:ext>
            </a:extLst>
          </p:cNvPr>
          <p:cNvSpPr txBox="1"/>
          <p:nvPr/>
        </p:nvSpPr>
        <p:spPr>
          <a:xfrm>
            <a:off x="1062222" y="3583499"/>
            <a:ext cx="10002329" cy="165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</a:rPr>
              <a:t>中分子右旋糖酐  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提高血浆胶体渗透压、扩充血容量。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</a:rPr>
              <a:t>低分子右旋糖酐  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降低血液粘稠度、减少红细胞凝集、抗血栓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形成、改善微循环和组织灌注量。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0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1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（二）胶体溶液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7A2F1508-D93A-47C0-8A82-6250A7BFD054}"/>
              </a:ext>
            </a:extLst>
          </p:cNvPr>
          <p:cNvSpPr/>
          <p:nvPr/>
        </p:nvSpPr>
        <p:spPr>
          <a:xfrm>
            <a:off x="1028662" y="2420888"/>
            <a:ext cx="2016224" cy="72008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代血浆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F0A4EBC-7609-446D-84A6-5EE0AA65AC3A}"/>
              </a:ext>
            </a:extLst>
          </p:cNvPr>
          <p:cNvSpPr txBox="1"/>
          <p:nvPr/>
        </p:nvSpPr>
        <p:spPr>
          <a:xfrm>
            <a:off x="3215680" y="2425836"/>
            <a:ext cx="7947658" cy="165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扩容效果好，增加循环血容量和心排血量。体内停留时间长，不易引起过敏，急性大出血可与全血共用。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CC0B521-F742-4D49-A855-729195A6A8AE}"/>
              </a:ext>
            </a:extLst>
          </p:cNvPr>
          <p:cNvSpPr txBox="1"/>
          <p:nvPr/>
        </p:nvSpPr>
        <p:spPr>
          <a:xfrm>
            <a:off x="3215680" y="4507219"/>
            <a:ext cx="6408712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</a:rPr>
              <a:t>羟乙基淀粉、氧化聚明胶、聚维酮等</a:t>
            </a:r>
            <a:endParaRPr lang="en-US" altLang="zh-C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1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（二）胶体溶液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7A2F1508-D93A-47C0-8A82-6250A7BFD054}"/>
              </a:ext>
            </a:extLst>
          </p:cNvPr>
          <p:cNvSpPr/>
          <p:nvPr/>
        </p:nvSpPr>
        <p:spPr>
          <a:xfrm>
            <a:off x="1028662" y="2420888"/>
            <a:ext cx="2016224" cy="72008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血液制品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F0A4EBC-7609-446D-84A6-5EE0AA65AC3A}"/>
              </a:ext>
            </a:extLst>
          </p:cNvPr>
          <p:cNvSpPr txBox="1"/>
          <p:nvPr/>
        </p:nvSpPr>
        <p:spPr>
          <a:xfrm>
            <a:off x="3215680" y="2425836"/>
            <a:ext cx="7947658" cy="165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提高胶体渗透压，扩大和增加循环血容量，补充蛋白质和抗体，有助于组织修复和增强机体抵抗力。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CC0B521-F742-4D49-A855-729195A6A8AE}"/>
              </a:ext>
            </a:extLst>
          </p:cNvPr>
          <p:cNvSpPr txBox="1"/>
          <p:nvPr/>
        </p:nvSpPr>
        <p:spPr>
          <a:xfrm>
            <a:off x="3240857" y="4504513"/>
            <a:ext cx="7679679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</a:rPr>
              <a:t>5%</a:t>
            </a:r>
            <a:r>
              <a:rPr lang="zh-CN" altLang="en-US" sz="2800" b="1" dirty="0">
                <a:solidFill>
                  <a:srgbClr val="002060"/>
                </a:solidFill>
              </a:rPr>
              <a:t>清蛋白、血浆蛋白等</a:t>
            </a:r>
            <a:endParaRPr lang="en-US" altLang="zh-C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7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1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（三）静脉高营养液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溶液、作用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6FD6CC1-63A3-4FF1-B524-836251E7E2FE}"/>
              </a:ext>
            </a:extLst>
          </p:cNvPr>
          <p:cNvSpPr txBox="1"/>
          <p:nvPr/>
        </p:nvSpPr>
        <p:spPr>
          <a:xfrm>
            <a:off x="1050813" y="2564904"/>
            <a:ext cx="9929835" cy="236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       静脉高营养液为病人提供热能，补充蛋白质、各种维生素和矿物质，维持正氮平衡。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1218565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2800" b="1" dirty="0">
              <a:cs typeface="+mn-ea"/>
              <a:sym typeface="+mn-lt"/>
            </a:endParaRPr>
          </a:p>
          <a:p>
            <a:pPr marL="0" marR="0" lvl="0" indent="0" algn="l" defTabSz="1218565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rPr>
              <a:t>复方氨基酸、脂肪乳剂等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FA615F7-D291-440B-8931-C50F8FA30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0278" y="3356992"/>
            <a:ext cx="1589015" cy="28736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EECD96D-5865-4F77-BFE8-86E1601A6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8075" y="3036442"/>
            <a:ext cx="3136430" cy="32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89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0D8C9DF-8772-4936-9C40-44ED85EFDE9D}"/>
              </a:ext>
            </a:extLst>
          </p:cNvPr>
          <p:cNvGrpSpPr/>
          <p:nvPr/>
        </p:nvGrpSpPr>
        <p:grpSpPr>
          <a:xfrm>
            <a:off x="2125353" y="2126990"/>
            <a:ext cx="1995811" cy="792088"/>
            <a:chOff x="7051956" y="2467079"/>
            <a:chExt cx="4012595" cy="792088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54B98956-BD2D-4FFA-BA11-2AD654328E15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3BE1711C-140E-4DCE-8B4C-9A34A7D94966}"/>
                </a:ext>
              </a:extLst>
            </p:cNvPr>
            <p:cNvSpPr txBox="1"/>
            <p:nvPr/>
          </p:nvSpPr>
          <p:spPr>
            <a:xfrm>
              <a:off x="7248128" y="2584681"/>
              <a:ext cx="3462672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先晶后胶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A8EE50B1-D8F0-442C-82B6-103191A645DC}"/>
              </a:ext>
            </a:extLst>
          </p:cNvPr>
          <p:cNvGrpSpPr/>
          <p:nvPr/>
        </p:nvGrpSpPr>
        <p:grpSpPr>
          <a:xfrm>
            <a:off x="5951984" y="2126990"/>
            <a:ext cx="1995811" cy="792088"/>
            <a:chOff x="7051956" y="2467079"/>
            <a:chExt cx="4012595" cy="79208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B68DBE5E-A2DF-41D2-BBE6-CA03ECC76191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88EA8341-58B6-4574-AD19-3E03A05A8107}"/>
                </a:ext>
              </a:extLst>
            </p:cNvPr>
            <p:cNvSpPr txBox="1"/>
            <p:nvPr/>
          </p:nvSpPr>
          <p:spPr>
            <a:xfrm>
              <a:off x="7248128" y="2584681"/>
              <a:ext cx="3679250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先盐后糖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939297A-0FA8-40C5-A6A8-AC42C1D43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0456" y="201847"/>
            <a:ext cx="1673799" cy="18457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672E3B4-C4FB-44C4-A132-F2E25DB23CAD}"/>
              </a:ext>
            </a:extLst>
          </p:cNvPr>
          <p:cNvSpPr/>
          <p:nvPr/>
        </p:nvSpPr>
        <p:spPr>
          <a:xfrm>
            <a:off x="7104112" y="201847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静脉输液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698980CE-E5CC-4532-9EB6-A38A3188F38E}"/>
              </a:ext>
            </a:extLst>
          </p:cNvPr>
          <p:cNvGrpSpPr/>
          <p:nvPr/>
        </p:nvGrpSpPr>
        <p:grpSpPr>
          <a:xfrm>
            <a:off x="2130945" y="3542879"/>
            <a:ext cx="1995811" cy="792088"/>
            <a:chOff x="7051956" y="2467079"/>
            <a:chExt cx="4012595" cy="79208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xmlns="" id="{2813B597-5707-4BFE-A2C1-4C8863047952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0DBD4648-1136-492A-A7A2-81DF6EB3009F}"/>
                </a:ext>
              </a:extLst>
            </p:cNvPr>
            <p:cNvSpPr txBox="1"/>
            <p:nvPr/>
          </p:nvSpPr>
          <p:spPr>
            <a:xfrm>
              <a:off x="7248127" y="2584681"/>
              <a:ext cx="3679251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见尿补钾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E49E33C3-A217-4077-897C-07FA9CA7944A}"/>
              </a:ext>
            </a:extLst>
          </p:cNvPr>
          <p:cNvGrpSpPr/>
          <p:nvPr/>
        </p:nvGrpSpPr>
        <p:grpSpPr>
          <a:xfrm>
            <a:off x="5951983" y="3542879"/>
            <a:ext cx="1995811" cy="792088"/>
            <a:chOff x="7051956" y="2467079"/>
            <a:chExt cx="4012595" cy="792088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23019D3-F73E-4076-866D-570847500257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79D39D36-A47A-4913-BB66-FFAA98C909A5}"/>
                </a:ext>
              </a:extLst>
            </p:cNvPr>
            <p:cNvSpPr txBox="1"/>
            <p:nvPr/>
          </p:nvSpPr>
          <p:spPr>
            <a:xfrm>
              <a:off x="7248127" y="2584681"/>
              <a:ext cx="3679251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适时补碱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4448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818888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042" y="1161287"/>
            <a:ext cx="4355391" cy="4526280"/>
          </a:xfrm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1219170"/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第十章 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/>
            </a:r>
            <a:b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静脉输液和输血</a:t>
            </a: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1A6ED03B-94B5-4B40-841D-28514BB6589A}"/>
              </a:ext>
            </a:extLst>
          </p:cNvPr>
          <p:cNvGrpSpPr/>
          <p:nvPr/>
        </p:nvGrpSpPr>
        <p:grpSpPr>
          <a:xfrm>
            <a:off x="5317942" y="1797208"/>
            <a:ext cx="4424448" cy="864096"/>
            <a:chOff x="4532138" y="2977854"/>
            <a:chExt cx="1564211" cy="379451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34C8F169-6EA1-432F-88F4-F51F48E94F1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xmlns="" id="{878696DB-A20E-4E55-ACBA-BF9356F781D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64677" y="3023580"/>
              <a:ext cx="1483619" cy="288000"/>
            </a:xfrm>
            <a:prstGeom prst="roundRect">
              <a:avLst>
                <a:gd name="adj" fmla="val 2111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zh-CN" altLang="en-US" sz="32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第一节     静脉输液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7CC4C86-94B0-4430-9B90-52920D552676}"/>
              </a:ext>
            </a:extLst>
          </p:cNvPr>
          <p:cNvGrpSpPr/>
          <p:nvPr/>
        </p:nvGrpSpPr>
        <p:grpSpPr>
          <a:xfrm>
            <a:off x="5317942" y="3861048"/>
            <a:ext cx="4463155" cy="864096"/>
            <a:chOff x="4532138" y="2977854"/>
            <a:chExt cx="1564211" cy="379451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9567650D-840B-423F-9477-FAE85601B60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xmlns="" id="{99D67FFF-268F-48BC-AF06-C1327B0279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4676" y="3023580"/>
              <a:ext cx="1479799" cy="288000"/>
            </a:xfrm>
            <a:prstGeom prst="roundRect">
              <a:avLst>
                <a:gd name="adj" fmla="val 2111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zh-CN" altLang="en-US" sz="32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第二节    静脉输血</a:t>
              </a:r>
              <a:r>
                <a:rPr lang="zh-CN" altLang="en-US" sz="36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  </a:t>
              </a: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FC16490-A270-4270-B1D2-F61FA037F3CA}"/>
              </a:ext>
            </a:extLst>
          </p:cNvPr>
          <p:cNvSpPr txBox="1"/>
          <p:nvPr/>
        </p:nvSpPr>
        <p:spPr>
          <a:xfrm>
            <a:off x="9016696" y="6429676"/>
            <a:ext cx="3047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郑州澍青医学高等专科学校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2978">
        <p15:prstTrans prst="prestige"/>
      </p:transition>
    </mc:Choice>
    <mc:Fallback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35207C6-1354-4F34-B2D1-CBE7DC69BFFA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静脉输液常在哪些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部位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EE351D86-0F62-4562-9825-7D17B573F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539" y="1229347"/>
            <a:ext cx="2209800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</a:rPr>
              <a:t>四肢浅静脉</a:t>
            </a: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xmlns="" id="{DD309124-215D-4378-86ED-ABE2B0C6F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115" y="2076444"/>
            <a:ext cx="9937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上肢浅静脉（贵要静脉、肘正中静脉、头静脉、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手背静脉网</a:t>
            </a:r>
            <a:r>
              <a:rPr lang="zh-CN" altLang="en-US" sz="2800" dirty="0">
                <a:latin typeface="+mn-ea"/>
                <a:ea typeface="+mn-ea"/>
              </a:rPr>
              <a:t>）</a:t>
            </a:r>
            <a:endParaRPr lang="en-US" altLang="zh-CN" sz="2800" dirty="0">
              <a:latin typeface="+mn-ea"/>
              <a:ea typeface="+mn-ea"/>
            </a:endParaRPr>
          </a:p>
        </p:txBody>
      </p:sp>
      <p:pic>
        <p:nvPicPr>
          <p:cNvPr id="12" name="Picture 3" descr="手部静脉">
            <a:extLst>
              <a:ext uri="{FF2B5EF4-FFF2-40B4-BE49-F238E27FC236}">
                <a16:creationId xmlns:a16="http://schemas.microsoft.com/office/drawing/2014/main" xmlns="" id="{730E0F59-F2D1-49DE-B909-315633FAF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772" t="11415" r="5132" b="11935"/>
          <a:stretch>
            <a:fillRect/>
          </a:stretch>
        </p:blipFill>
        <p:spPr>
          <a:xfrm>
            <a:off x="6840800" y="2661767"/>
            <a:ext cx="4443398" cy="37493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Image49’">
            <a:extLst>
              <a:ext uri="{FF2B5EF4-FFF2-40B4-BE49-F238E27FC236}">
                <a16:creationId xmlns:a16="http://schemas.microsoft.com/office/drawing/2014/main" xmlns="" id="{C1823F76-FE1E-49B3-B1F6-B3F304E7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299" y="1124744"/>
            <a:ext cx="336530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684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35207C6-1354-4F34-B2D1-CBE7DC69BFFA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静脉输液常在哪些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部位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EE351D86-0F62-4562-9825-7D17B573F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539" y="1229347"/>
            <a:ext cx="2209800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</a:rPr>
              <a:t>四肢浅静脉</a:t>
            </a: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xmlns="" id="{DD309124-215D-4378-86ED-ABE2B0C6F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115" y="2076444"/>
            <a:ext cx="9937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下肢浅静脉（大隐静脉、小隐静脉和足背静脉网）</a:t>
            </a:r>
            <a:endParaRPr lang="en-US" altLang="zh-CN" sz="2800" dirty="0">
              <a:latin typeface="+mn-ea"/>
              <a:ea typeface="+mn-ea"/>
            </a:endParaRPr>
          </a:p>
        </p:txBody>
      </p:sp>
      <p:pic>
        <p:nvPicPr>
          <p:cNvPr id="2" name="Picture 4" descr="Image06‘">
            <a:extLst>
              <a:ext uri="{FF2B5EF4-FFF2-40B4-BE49-F238E27FC236}">
                <a16:creationId xmlns:a16="http://schemas.microsoft.com/office/drawing/2014/main" xmlns="" id="{99E6C202-6501-496D-A020-04FD824A5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3E7E8"/>
              </a:clrFrom>
              <a:clrTo>
                <a:srgbClr val="E3E7E8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34621">
            <a:off x="7248658" y="1310996"/>
            <a:ext cx="4753620" cy="510381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82916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35207C6-1354-4F34-B2D1-CBE7DC69BFFA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静脉输液常在哪些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部位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EE351D86-0F62-4562-9825-7D17B573F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1145165"/>
            <a:ext cx="2209800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</a:rPr>
              <a:t>头皮静脉</a:t>
            </a: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xmlns="" id="{5B3C12E0-88FF-4C53-9496-6DA0EEB8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25" y="2258449"/>
            <a:ext cx="4953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分布广、浅表易见、不易滑动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CE1E24D9-3658-4746-8276-776770D88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1" y="1145165"/>
            <a:ext cx="3797349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</a:rPr>
              <a:t>颈外静脉、锁骨下静脉</a:t>
            </a:r>
          </a:p>
        </p:txBody>
      </p:sp>
      <p:pic>
        <p:nvPicPr>
          <p:cNvPr id="2" name="Picture 7" descr="19_7">
            <a:extLst>
              <a:ext uri="{FF2B5EF4-FFF2-40B4-BE49-F238E27FC236}">
                <a16:creationId xmlns:a16="http://schemas.microsoft.com/office/drawing/2014/main" xmlns="" id="{E6924A83-8EB4-480D-A249-86256867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31"/>
          <a:stretch>
            <a:fillRect/>
          </a:stretch>
        </p:blipFill>
        <p:spPr bwMode="auto">
          <a:xfrm>
            <a:off x="5937315" y="2340627"/>
            <a:ext cx="5581520" cy="391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Image58‘">
            <a:extLst>
              <a:ext uri="{FF2B5EF4-FFF2-40B4-BE49-F238E27FC236}">
                <a16:creationId xmlns:a16="http://schemas.microsoft.com/office/drawing/2014/main" xmlns="" id="{4A5B0382-ED70-42A8-8850-827281BA7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CE4D7"/>
              </a:clrFrom>
              <a:clrTo>
                <a:srgbClr val="ECE4D7">
                  <a:alpha val="0"/>
                </a:srgbClr>
              </a:clrTo>
            </a:clrChange>
            <a:lum contrast="4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60"/>
          <a:stretch/>
        </p:blipFill>
        <p:spPr bwMode="auto">
          <a:xfrm>
            <a:off x="390661" y="3148717"/>
            <a:ext cx="4857428" cy="31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5A66A29D-571D-4DAD-B005-6AD374237063}"/>
              </a:ext>
            </a:extLst>
          </p:cNvPr>
          <p:cNvSpPr/>
          <p:nvPr/>
        </p:nvSpPr>
        <p:spPr>
          <a:xfrm rot="1059699">
            <a:off x="8667172" y="3703898"/>
            <a:ext cx="66349" cy="178531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636554DE-937E-46D5-98C3-436B580EE87D}"/>
              </a:ext>
            </a:extLst>
          </p:cNvPr>
          <p:cNvSpPr/>
          <p:nvPr/>
        </p:nvSpPr>
        <p:spPr>
          <a:xfrm rot="4549290">
            <a:off x="7960380" y="5087715"/>
            <a:ext cx="185830" cy="88196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7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35207C6-1354-4F34-B2D1-CBE7DC69BFFA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静脉输液哪些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分类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BEDB7D01-ECD2-4753-A2E4-E918BC1D8132}"/>
              </a:ext>
            </a:extLst>
          </p:cNvPr>
          <p:cNvGrpSpPr/>
          <p:nvPr/>
        </p:nvGrpSpPr>
        <p:grpSpPr>
          <a:xfrm>
            <a:off x="623392" y="1412875"/>
            <a:ext cx="11181169" cy="4968875"/>
            <a:chOff x="635635" y="1355725"/>
            <a:chExt cx="11181169" cy="4968875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919CBF03-6F16-44E6-86FA-22099929C114}"/>
                </a:ext>
              </a:extLst>
            </p:cNvPr>
            <p:cNvCxnSpPr/>
            <p:nvPr/>
          </p:nvCxnSpPr>
          <p:spPr>
            <a:xfrm>
              <a:off x="6137275" y="1355725"/>
              <a:ext cx="0" cy="4968875"/>
            </a:xfrm>
            <a:prstGeom prst="line">
              <a:avLst/>
            </a:prstGeom>
            <a:ln w="5715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E15C0004-57F3-48CE-999E-60E9354DD21B}"/>
                </a:ext>
              </a:extLst>
            </p:cNvPr>
            <p:cNvGrpSpPr/>
            <p:nvPr/>
          </p:nvGrpSpPr>
          <p:grpSpPr>
            <a:xfrm>
              <a:off x="6439126" y="4281804"/>
              <a:ext cx="2455313" cy="1523460"/>
              <a:chOff x="-113658" y="673100"/>
              <a:chExt cx="5139648" cy="5895454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19">
                <a:extLst>
                  <a:ext uri="{FF2B5EF4-FFF2-40B4-BE49-F238E27FC236}">
                    <a16:creationId xmlns:a16="http://schemas.microsoft.com/office/drawing/2014/main" xmlns="" id="{4BD1A9ED-80FF-442A-AC5D-31E688FF0E9D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" name="圆角矩形 20">
                <a:extLst>
                  <a:ext uri="{FF2B5EF4-FFF2-40B4-BE49-F238E27FC236}">
                    <a16:creationId xmlns:a16="http://schemas.microsoft.com/office/drawing/2014/main" xmlns="" id="{B2CC3243-8578-48FB-B5E8-923397CC5A4B}"/>
                  </a:ext>
                </a:extLst>
              </p:cNvPr>
              <p:cNvSpPr/>
              <p:nvPr/>
            </p:nvSpPr>
            <p:spPr>
              <a:xfrm>
                <a:off x="-113658" y="1162105"/>
                <a:ext cx="5139648" cy="5406449"/>
              </a:xfrm>
              <a:prstGeom prst="roundRect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周围静脉输液法</a:t>
                </a: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kern="0" dirty="0"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头皮穿刺针</a:t>
                </a:r>
                <a:endParaRPr lang="en-US" altLang="zh-CN" sz="2400" kern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静脉留置针</a:t>
                </a: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BBF65BCC-FFE0-477F-8204-D2B6D8F388CB}"/>
                </a:ext>
              </a:extLst>
            </p:cNvPr>
            <p:cNvGrpSpPr/>
            <p:nvPr/>
          </p:nvGrpSpPr>
          <p:grpSpPr>
            <a:xfrm>
              <a:off x="9361492" y="4281804"/>
              <a:ext cx="2455312" cy="1033780"/>
              <a:chOff x="214861" y="673100"/>
              <a:chExt cx="5139646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9">
                <a:extLst>
                  <a:ext uri="{FF2B5EF4-FFF2-40B4-BE49-F238E27FC236}">
                    <a16:creationId xmlns:a16="http://schemas.microsoft.com/office/drawing/2014/main" xmlns="" id="{7F87B79B-39F1-4FC4-8DE6-6624055EEA0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" name="圆角矩形 10">
                <a:extLst>
                  <a:ext uri="{FF2B5EF4-FFF2-40B4-BE49-F238E27FC236}">
                    <a16:creationId xmlns:a16="http://schemas.microsoft.com/office/drawing/2014/main" xmlns="" id="{38DB6300-19BE-4D1A-A286-E89DC003BF4E}"/>
                  </a:ext>
                </a:extLst>
              </p:cNvPr>
              <p:cNvSpPr/>
              <p:nvPr/>
            </p:nvSpPr>
            <p:spPr>
              <a:xfrm>
                <a:off x="214861" y="1085727"/>
                <a:ext cx="5139646" cy="3435605"/>
              </a:xfrm>
              <a:prstGeom prst="roundRect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中心静脉</a:t>
                </a:r>
                <a:r>
                  <a:rPr lang="zh-CN" altLang="en-US" sz="2400" kern="0" dirty="0"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输液法</a:t>
                </a:r>
                <a:endParaRPr lang="en-US" altLang="zh-CN" sz="2400" kern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kern="0" dirty="0"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中心静脉导管</a:t>
                </a: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1C502A5-C9BE-4E3F-AA4F-2707712DC54B}"/>
                </a:ext>
              </a:extLst>
            </p:cNvPr>
            <p:cNvGrpSpPr/>
            <p:nvPr/>
          </p:nvGrpSpPr>
          <p:grpSpPr>
            <a:xfrm>
              <a:off x="878204" y="4430395"/>
              <a:ext cx="2089785" cy="885190"/>
              <a:chOff x="4677858" y="2649672"/>
              <a:chExt cx="809336" cy="809336"/>
            </a:xfrm>
            <a:solidFill>
              <a:srgbClr val="002060"/>
            </a:solidFill>
          </p:grpSpPr>
          <p:sp>
            <p:nvSpPr>
              <p:cNvPr id="23" name="圆角矩形 12">
                <a:extLst>
                  <a:ext uri="{FF2B5EF4-FFF2-40B4-BE49-F238E27FC236}">
                    <a16:creationId xmlns:a16="http://schemas.microsoft.com/office/drawing/2014/main" xmlns="" id="{0D5F4960-A746-4789-8349-7DD29B1AD324}"/>
                  </a:ext>
                </a:extLst>
              </p:cNvPr>
              <p:cNvSpPr/>
              <p:nvPr/>
            </p:nvSpPr>
            <p:spPr>
              <a:xfrm>
                <a:off x="4677858" y="2649672"/>
                <a:ext cx="809336" cy="809336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圆角矩形 40">
                <a:extLst>
                  <a:ext uri="{FF2B5EF4-FFF2-40B4-BE49-F238E27FC236}">
                    <a16:creationId xmlns:a16="http://schemas.microsoft.com/office/drawing/2014/main" xmlns="" id="{F2F857E9-F111-4549-A403-338B9621B67E}"/>
                  </a:ext>
                </a:extLst>
              </p:cNvPr>
              <p:cNvSpPr/>
              <p:nvPr/>
            </p:nvSpPr>
            <p:spPr>
              <a:xfrm>
                <a:off x="4719132" y="2696247"/>
                <a:ext cx="726788" cy="726784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开放式静脉输液法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60787444-F397-4081-BA46-A65AC172F283}"/>
                </a:ext>
              </a:extLst>
            </p:cNvPr>
            <p:cNvGrpSpPr/>
            <p:nvPr/>
          </p:nvGrpSpPr>
          <p:grpSpPr>
            <a:xfrm>
              <a:off x="3635370" y="4408170"/>
              <a:ext cx="2089785" cy="906780"/>
              <a:chOff x="4580964" y="2627899"/>
              <a:chExt cx="809336" cy="809336"/>
            </a:xfrm>
            <a:solidFill>
              <a:srgbClr val="002060"/>
            </a:solidFill>
          </p:grpSpPr>
          <p:sp>
            <p:nvSpPr>
              <p:cNvPr id="21" name="圆角矩形 14">
                <a:extLst>
                  <a:ext uri="{FF2B5EF4-FFF2-40B4-BE49-F238E27FC236}">
                    <a16:creationId xmlns:a16="http://schemas.microsoft.com/office/drawing/2014/main" xmlns="" id="{32441C54-E56E-4837-964D-8F75440E8572}"/>
                  </a:ext>
                </a:extLst>
              </p:cNvPr>
              <p:cNvSpPr/>
              <p:nvPr/>
            </p:nvSpPr>
            <p:spPr>
              <a:xfrm>
                <a:off x="4580964" y="2627899"/>
                <a:ext cx="809336" cy="809336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圆角矩形 15">
                <a:extLst>
                  <a:ext uri="{FF2B5EF4-FFF2-40B4-BE49-F238E27FC236}">
                    <a16:creationId xmlns:a16="http://schemas.microsoft.com/office/drawing/2014/main" xmlns="" id="{EFBB6E86-1841-4B9E-87A2-00D0F53FC169}"/>
                  </a:ext>
                </a:extLst>
              </p:cNvPr>
              <p:cNvSpPr/>
              <p:nvPr/>
            </p:nvSpPr>
            <p:spPr>
              <a:xfrm>
                <a:off x="4622238" y="2690648"/>
                <a:ext cx="726788" cy="726784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密闭式静脉输液法</a:t>
                </a:r>
              </a:p>
            </p:txBody>
          </p: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320B5B0-8C43-4A9F-9282-CF811842967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635635" y="1360805"/>
              <a:ext cx="2332355" cy="2891790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 cstate="print"/>
              <a:stretch>
                <a:fillRect/>
              </a:stretch>
            </a:blipFill>
            <a:ln w="88900" cap="sq">
              <a:noFill/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BEF72E8C-992C-4D05-9FD3-0EA5D5C2C57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3560445" y="1474470"/>
              <a:ext cx="2247522" cy="2649855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 cstate="print"/>
              <a:stretch>
                <a:fillRect/>
              </a:stretch>
            </a:blip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9E3FF6D3-0303-4DBD-9703-EDD19590F3C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6605270" y="1356356"/>
              <a:ext cx="2252980" cy="2767965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 cstate="print"/>
              <a:stretch>
                <a:fillRect/>
              </a:stretch>
            </a:blip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F9A49A68-D567-4C9E-9C24-ECBC370FF91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9370695" y="1397952"/>
              <a:ext cx="2252980" cy="2785110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 cstate="print"/>
              <a:stretch>
                <a:fillRect/>
              </a:stretch>
            </a:blip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069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占位符 65538">
            <a:extLst>
              <a:ext uri="{FF2B5EF4-FFF2-40B4-BE49-F238E27FC236}">
                <a16:creationId xmlns:a16="http://schemas.microsoft.com/office/drawing/2014/main" xmlns="" id="{FE211594-DF42-4CDA-A99A-91B09720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2204864"/>
            <a:ext cx="5832648" cy="306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将一次性无菌输液器插入原装密封瓶（或袋）进行输液的方法。污染机会少，临床广泛使用。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1343472" y="476672"/>
            <a:ext cx="6230391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密闭式周围静脉输液法</a:t>
            </a:r>
            <a:endParaRPr lang="en-US" altLang="en-US" sz="26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683C4CA-8582-44BB-A990-7F9A3D77B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184" y="129506"/>
            <a:ext cx="2241271" cy="6179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5F1B5B0-22A1-44FA-8A55-615677516F1A}"/>
              </a:ext>
            </a:extLst>
          </p:cNvPr>
          <p:cNvGrpSpPr/>
          <p:nvPr/>
        </p:nvGrpSpPr>
        <p:grpSpPr>
          <a:xfrm>
            <a:off x="983432" y="620688"/>
            <a:ext cx="1515745" cy="145161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19">
              <a:extLst>
                <a:ext uri="{FF2B5EF4-FFF2-40B4-BE49-F238E27FC236}">
                  <a16:creationId xmlns:a16="http://schemas.microsoft.com/office/drawing/2014/main" xmlns="" id="{656CA385-00AF-460D-8F0D-05EE1C1B1EE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82791BF3-64AD-4E71-819C-9226BF49AD8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评估</a:t>
              </a:r>
            </a:p>
          </p:txBody>
        </p:sp>
      </p:grp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0182FEF2-D3ED-4EAF-8A4F-61A2F405CD1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71464" y="2420888"/>
            <a:ext cx="10513168" cy="3197225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cs typeface="+mn-ea"/>
                <a:sym typeface="+mn-lt"/>
              </a:rPr>
              <a:t>病人穿刺部位</a:t>
            </a:r>
            <a:r>
              <a:rPr lang="en-US" altLang="zh-CN" sz="2800" dirty="0" err="1">
                <a:cs typeface="+mn-ea"/>
                <a:sym typeface="+mn-lt"/>
              </a:rPr>
              <a:t>皮肤、血管状况</a:t>
            </a:r>
            <a:r>
              <a:rPr lang="zh-CN" altLang="en-US" sz="2800" dirty="0">
                <a:cs typeface="+mn-ea"/>
                <a:sym typeface="+mn-lt"/>
              </a:rPr>
              <a:t>及</a:t>
            </a:r>
            <a:r>
              <a:rPr lang="en-US" altLang="zh-CN" sz="2800" dirty="0" err="1">
                <a:cs typeface="+mn-ea"/>
                <a:sym typeface="+mn-lt"/>
              </a:rPr>
              <a:t>肢体活动度</a:t>
            </a:r>
            <a:r>
              <a:rPr lang="zh-CN" altLang="en-US" sz="2800" dirty="0">
                <a:cs typeface="+mn-ea"/>
                <a:sym typeface="+mn-lt"/>
              </a:rPr>
              <a:t>。</a:t>
            </a:r>
            <a:endParaRPr lang="en-US" altLang="zh-CN" sz="2800" dirty="0">
              <a:cs typeface="+mn-ea"/>
              <a:sym typeface="+mn-lt"/>
            </a:endParaRPr>
          </a:p>
          <a:p>
            <a:pPr defTabSz="1218565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cs typeface="+mn-ea"/>
                <a:sym typeface="+mn-lt"/>
              </a:rPr>
              <a:t>病人用药史和目前用药情况。</a:t>
            </a:r>
            <a:endParaRPr lang="en-US" altLang="zh-CN" sz="2800" dirty="0">
              <a:cs typeface="+mn-ea"/>
              <a:sym typeface="+mn-lt"/>
            </a:endParaRPr>
          </a:p>
          <a:p>
            <a:pPr defTabSz="1218565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cs typeface="+mn-ea"/>
                <a:sym typeface="+mn-lt"/>
              </a:rPr>
              <a:t>病人的心理状态、对输液的认识及配合程度。</a:t>
            </a:r>
          </a:p>
          <a:p>
            <a:pPr defTabSz="1218565" eaLnBrk="1" fontAlgn="auto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cs typeface="+mn-ea"/>
                <a:sym typeface="+mn-lt"/>
              </a:rPr>
              <a:t>病人状况：病情、年龄、意识状态、营养状况及心肺情况。</a:t>
            </a:r>
          </a:p>
        </p:txBody>
      </p:sp>
      <p:pic>
        <p:nvPicPr>
          <p:cNvPr id="9" name="内容占位符 47108">
            <a:extLst>
              <a:ext uri="{FF2B5EF4-FFF2-40B4-BE49-F238E27FC236}">
                <a16:creationId xmlns:a16="http://schemas.microsoft.com/office/drawing/2014/main" xmlns="" id="{EAAEFDE5-57DE-4C70-AEB2-B371E1568954}"/>
              </a:ext>
            </a:extLst>
          </p:cNvPr>
          <p:cNvPicPr>
            <a:picLocks noGrp="1" noRot="1" noChangeAspect="1"/>
          </p:cNvPicPr>
          <p:nvPr/>
        </p:nvPicPr>
        <p:blipFill>
          <a:blip r:embed="rId2" cstate="print"/>
          <a:srcRect l="46875" t="39583" r="21875" b="30208"/>
          <a:stretch>
            <a:fillRect/>
          </a:stretch>
        </p:blipFill>
        <p:spPr>
          <a:xfrm>
            <a:off x="8697761" y="118879"/>
            <a:ext cx="3270839" cy="269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32086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A889ACE9-3C71-4C4B-875F-4E2C6B20D0D9}"/>
              </a:ext>
            </a:extLst>
          </p:cNvPr>
          <p:cNvGrpSpPr/>
          <p:nvPr/>
        </p:nvGrpSpPr>
        <p:grpSpPr>
          <a:xfrm>
            <a:off x="767408" y="548680"/>
            <a:ext cx="1691005" cy="1602740"/>
            <a:chOff x="4677858" y="2649672"/>
            <a:chExt cx="809336" cy="809336"/>
          </a:xfrm>
          <a:solidFill>
            <a:srgbClr val="002060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3BC7352C-31E2-4C5F-88DD-620294C2C4CF}"/>
                </a:ext>
              </a:extLst>
            </p:cNvPr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45927DC0-3468-4D11-90A9-B58C5682D952}"/>
                </a:ext>
              </a:extLst>
            </p:cNvPr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cs typeface="+mn-ea"/>
                  <a:sym typeface="+mn-lt"/>
                </a:rPr>
                <a:t>计划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09D0A4D2-6553-4E10-A349-CFAB1CCD364C}"/>
              </a:ext>
            </a:extLst>
          </p:cNvPr>
          <p:cNvSpPr txBox="1"/>
          <p:nvPr/>
        </p:nvSpPr>
        <p:spPr>
          <a:xfrm>
            <a:off x="2855640" y="764704"/>
            <a:ext cx="7704856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病人准备：了解操作目的、方法及注意事项。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护士准备：着装整洁，洗手，戴口罩。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环境准备：整洁、安静、舒适、安全。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用物准备：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 descr="s_KXW018051X_1">
            <a:extLst>
              <a:ext uri="{FF2B5EF4-FFF2-40B4-BE49-F238E27FC236}">
                <a16:creationId xmlns:a16="http://schemas.microsoft.com/office/drawing/2014/main" xmlns="" id="{C4A59CB8-465E-40A6-9F6D-1F48F9485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DF1F0"/>
              </a:clrFrom>
              <a:clrTo>
                <a:srgbClr val="EDF1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405" y="3843812"/>
            <a:ext cx="2333838" cy="182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DSCN3855">
            <a:extLst>
              <a:ext uri="{FF2B5EF4-FFF2-40B4-BE49-F238E27FC236}">
                <a16:creationId xmlns:a16="http://schemas.microsoft.com/office/drawing/2014/main" xmlns="" id="{A6E826FA-911A-49E3-A01D-71B813C8B8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333" y="3965430"/>
            <a:ext cx="1934812" cy="171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 descr="20100820110924000390">
            <a:extLst>
              <a:ext uri="{FF2B5EF4-FFF2-40B4-BE49-F238E27FC236}">
                <a16:creationId xmlns:a16="http://schemas.microsoft.com/office/drawing/2014/main" xmlns="" id="{5BCF6D1C-7160-4607-BB15-96624ABC5E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824" y="3965430"/>
            <a:ext cx="2017528" cy="157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 descr="%CA%E4~1">
            <a:extLst>
              <a:ext uri="{FF2B5EF4-FFF2-40B4-BE49-F238E27FC236}">
                <a16:creationId xmlns:a16="http://schemas.microsoft.com/office/drawing/2014/main" xmlns="" id="{538D9007-33F7-475B-9865-1249868DC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3473E5"/>
              </a:clrFrom>
              <a:clrTo>
                <a:srgbClr val="3473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3673" y="3898836"/>
            <a:ext cx="2091638" cy="1821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 descr="20066715541172130">
            <a:extLst>
              <a:ext uri="{FF2B5EF4-FFF2-40B4-BE49-F238E27FC236}">
                <a16:creationId xmlns:a16="http://schemas.microsoft.com/office/drawing/2014/main" xmlns="" id="{2F85D84A-A4B0-4E0E-A77F-E4FE73210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324" y="3862831"/>
            <a:ext cx="2038652" cy="18935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582524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0645774-E49B-482D-A53E-D34967845407}"/>
              </a:ext>
            </a:extLst>
          </p:cNvPr>
          <p:cNvGrpSpPr/>
          <p:nvPr/>
        </p:nvGrpSpPr>
        <p:grpSpPr>
          <a:xfrm>
            <a:off x="1487488" y="1514576"/>
            <a:ext cx="9535793" cy="4478020"/>
            <a:chOff x="1075054" y="1461770"/>
            <a:chExt cx="9535793" cy="447802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F3791DC-A5C8-4551-9C2F-1225A6CEA29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075054" y="1461770"/>
              <a:ext cx="3876040" cy="2915920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 cstate="print"/>
              <a:stretch>
                <a:fillRect/>
              </a:stretch>
            </a:blipFill>
            <a:ln w="88900" cap="sq">
              <a:noFill/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94B95546-2404-4C67-95A5-7F33C7D71042}"/>
                </a:ext>
              </a:extLst>
            </p:cNvPr>
            <p:cNvGrpSpPr/>
            <p:nvPr/>
          </p:nvGrpSpPr>
          <p:grpSpPr>
            <a:xfrm>
              <a:off x="7299325" y="4906010"/>
              <a:ext cx="2174240" cy="1033780"/>
              <a:chOff x="29424" y="673100"/>
              <a:chExt cx="4551285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19">
                <a:extLst>
                  <a:ext uri="{FF2B5EF4-FFF2-40B4-BE49-F238E27FC236}">
                    <a16:creationId xmlns:a16="http://schemas.microsoft.com/office/drawing/2014/main" xmlns="" id="{14429FF7-EA5E-43C6-9B8F-35581E9AC3E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9" name="圆角矩形 20">
                <a:extLst>
                  <a:ext uri="{FF2B5EF4-FFF2-40B4-BE49-F238E27FC236}">
                    <a16:creationId xmlns:a16="http://schemas.microsoft.com/office/drawing/2014/main" xmlns="" id="{F1A00CFD-4C1F-4AD1-8A44-AC7D0BC0ACD9}"/>
                  </a:ext>
                </a:extLst>
              </p:cNvPr>
              <p:cNvSpPr/>
              <p:nvPr/>
            </p:nvSpPr>
            <p:spPr>
              <a:xfrm>
                <a:off x="29424" y="916374"/>
                <a:ext cx="4551285" cy="3511495"/>
              </a:xfrm>
              <a:prstGeom prst="roundRect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病房</a:t>
                </a: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3E444DE0-7DB2-4B5F-9931-968692D2A3A6}"/>
                </a:ext>
              </a:extLst>
            </p:cNvPr>
            <p:cNvGrpSpPr/>
            <p:nvPr/>
          </p:nvGrpSpPr>
          <p:grpSpPr>
            <a:xfrm>
              <a:off x="2023744" y="4748530"/>
              <a:ext cx="2174240" cy="1033780"/>
              <a:chOff x="234125" y="673100"/>
              <a:chExt cx="4551285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">
                <a:extLst>
                  <a:ext uri="{FF2B5EF4-FFF2-40B4-BE49-F238E27FC236}">
                    <a16:creationId xmlns:a16="http://schemas.microsoft.com/office/drawing/2014/main" xmlns="" id="{0F05F847-94DF-4191-8659-1D8CE6D6661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" name="圆角矩形 4">
                <a:extLst>
                  <a:ext uri="{FF2B5EF4-FFF2-40B4-BE49-F238E27FC236}">
                    <a16:creationId xmlns:a16="http://schemas.microsoft.com/office/drawing/2014/main" xmlns="" id="{1C8D0AAF-9DE1-4A3F-8E72-2B6CA29F373E}"/>
                  </a:ext>
                </a:extLst>
              </p:cNvPr>
              <p:cNvSpPr/>
              <p:nvPr/>
            </p:nvSpPr>
            <p:spPr>
              <a:xfrm>
                <a:off x="234125" y="1162105"/>
                <a:ext cx="4551285" cy="3511495"/>
              </a:xfrm>
              <a:prstGeom prst="roundRect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治疗室</a:t>
                </a: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72E9AAC8-4AA3-4991-AE3F-29D59C3751F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375397" y="1461770"/>
              <a:ext cx="4235450" cy="2878455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 cstate="print"/>
              <a:stretch>
                <a:fillRect/>
              </a:stretch>
            </a:blipFill>
            <a:ln w="88900" cap="sq">
              <a:noFill/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Line 40">
              <a:extLst>
                <a:ext uri="{FF2B5EF4-FFF2-40B4-BE49-F238E27FC236}">
                  <a16:creationId xmlns:a16="http://schemas.microsoft.com/office/drawing/2014/main" xmlns="" id="{BCE66A47-B41D-459A-A52E-E7F16438F4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4438" y="2465388"/>
              <a:ext cx="1243013" cy="0"/>
            </a:xfrm>
            <a:prstGeom prst="line">
              <a:avLst/>
            </a:prstGeom>
            <a:noFill/>
            <a:ln w="5715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" name="组合 34">
            <a:extLst>
              <a:ext uri="{FF2B5EF4-FFF2-40B4-BE49-F238E27FC236}">
                <a16:creationId xmlns:a16="http://schemas.microsoft.com/office/drawing/2014/main" xmlns="" id="{2C63566D-78D4-4741-BE77-B1A79D61FB58}"/>
              </a:ext>
            </a:extLst>
          </p:cNvPr>
          <p:cNvGrpSpPr/>
          <p:nvPr/>
        </p:nvGrpSpPr>
        <p:grpSpPr>
          <a:xfrm>
            <a:off x="191344" y="-243408"/>
            <a:ext cx="2016224" cy="2016224"/>
            <a:chOff x="19074" y="1267"/>
            <a:chExt cx="4498" cy="4260"/>
          </a:xfrm>
        </p:grpSpPr>
        <p:pic>
          <p:nvPicPr>
            <p:cNvPr id="11" name="Picture 2" descr="C:\Users\Administrator\Desktop\微立体创业计划\001.png">
              <a:extLst>
                <a:ext uri="{FF2B5EF4-FFF2-40B4-BE49-F238E27FC236}">
                  <a16:creationId xmlns:a16="http://schemas.microsoft.com/office/drawing/2014/main" xmlns="" id="{09824BA7-6CB5-45C8-9486-83C28D1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74" y="1770"/>
              <a:ext cx="3757" cy="375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485D77E5-BB30-4F02-9016-3B44F56F5383}"/>
                </a:ext>
              </a:extLst>
            </p:cNvPr>
            <p:cNvGrpSpPr/>
            <p:nvPr/>
          </p:nvGrpSpPr>
          <p:grpSpPr>
            <a:xfrm>
              <a:off x="19312" y="1267"/>
              <a:ext cx="4260" cy="4260"/>
              <a:chOff x="11598" y="1990"/>
              <a:chExt cx="4260" cy="4260"/>
            </a:xfrm>
          </p:grpSpPr>
          <p:pic>
            <p:nvPicPr>
              <p:cNvPr id="13" name="Picture 3" descr="C:\Users\Administrator\Desktop\微立体创业计划\002.png">
                <a:extLst>
                  <a:ext uri="{FF2B5EF4-FFF2-40B4-BE49-F238E27FC236}">
                    <a16:creationId xmlns:a16="http://schemas.microsoft.com/office/drawing/2014/main" xmlns="" id="{F768554C-9D11-4ADE-A1AC-738956BEE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598" y="1990"/>
                <a:ext cx="4260" cy="4260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</p:spPr>
          </p:pic>
          <p:sp>
            <p:nvSpPr>
              <p:cNvPr id="14" name="文本框 4">
                <a:extLst>
                  <a:ext uri="{FF2B5EF4-FFF2-40B4-BE49-F238E27FC236}">
                    <a16:creationId xmlns:a16="http://schemas.microsoft.com/office/drawing/2014/main" xmlns="" id="{7C875516-5555-42FB-B3C3-13C05B9BA315}"/>
                  </a:ext>
                </a:extLst>
              </p:cNvPr>
              <p:cNvSpPr txBox="1"/>
              <p:nvPr/>
            </p:nvSpPr>
            <p:spPr>
              <a:xfrm>
                <a:off x="12246" y="3321"/>
                <a:ext cx="2965" cy="1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defTabSz="914400">
                  <a:buFont typeface="Arial" panose="020B0604020202020204" pitchFamily="34" charset="0"/>
                  <a:buNone/>
                </a:pPr>
                <a:r>
                  <a:rPr lang="zh-CN" altLang="en-US" sz="4400" b="0" dirty="0">
                    <a:latin typeface="+mn-lt"/>
                    <a:ea typeface="+mn-ea"/>
                    <a:cs typeface="+mn-ea"/>
                    <a:sym typeface="+mn-lt"/>
                  </a:rPr>
                  <a:t>实施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19571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" name="组合 34">
            <a:extLst>
              <a:ext uri="{FF2B5EF4-FFF2-40B4-BE49-F238E27FC236}">
                <a16:creationId xmlns:a16="http://schemas.microsoft.com/office/drawing/2014/main" xmlns="" id="{2C63566D-78D4-4741-BE77-B1A79D61FB58}"/>
              </a:ext>
            </a:extLst>
          </p:cNvPr>
          <p:cNvGrpSpPr/>
          <p:nvPr/>
        </p:nvGrpSpPr>
        <p:grpSpPr>
          <a:xfrm>
            <a:off x="191344" y="-243408"/>
            <a:ext cx="2016224" cy="2016224"/>
            <a:chOff x="19074" y="1267"/>
            <a:chExt cx="4498" cy="4260"/>
          </a:xfrm>
        </p:grpSpPr>
        <p:pic>
          <p:nvPicPr>
            <p:cNvPr id="11" name="Picture 2" descr="C:\Users\Administrator\Desktop\微立体创业计划\001.png">
              <a:extLst>
                <a:ext uri="{FF2B5EF4-FFF2-40B4-BE49-F238E27FC236}">
                  <a16:creationId xmlns:a16="http://schemas.microsoft.com/office/drawing/2014/main" xmlns="" id="{09824BA7-6CB5-45C8-9486-83C28D1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4" y="1770"/>
              <a:ext cx="3757" cy="375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485D77E5-BB30-4F02-9016-3B44F56F5383}"/>
                </a:ext>
              </a:extLst>
            </p:cNvPr>
            <p:cNvGrpSpPr/>
            <p:nvPr/>
          </p:nvGrpSpPr>
          <p:grpSpPr>
            <a:xfrm>
              <a:off x="19312" y="1267"/>
              <a:ext cx="4260" cy="4260"/>
              <a:chOff x="11598" y="1990"/>
              <a:chExt cx="4260" cy="4260"/>
            </a:xfrm>
          </p:grpSpPr>
          <p:pic>
            <p:nvPicPr>
              <p:cNvPr id="13" name="Picture 3" descr="C:\Users\Administrator\Desktop\微立体创业计划\002.png">
                <a:extLst>
                  <a:ext uri="{FF2B5EF4-FFF2-40B4-BE49-F238E27FC236}">
                    <a16:creationId xmlns:a16="http://schemas.microsoft.com/office/drawing/2014/main" xmlns="" id="{F768554C-9D11-4ADE-A1AC-738956BEE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98" y="1990"/>
                <a:ext cx="4260" cy="4260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</p:spPr>
          </p:pic>
          <p:sp>
            <p:nvSpPr>
              <p:cNvPr id="14" name="文本框 4">
                <a:extLst>
                  <a:ext uri="{FF2B5EF4-FFF2-40B4-BE49-F238E27FC236}">
                    <a16:creationId xmlns:a16="http://schemas.microsoft.com/office/drawing/2014/main" xmlns="" id="{7C875516-5555-42FB-B3C3-13C05B9BA315}"/>
                  </a:ext>
                </a:extLst>
              </p:cNvPr>
              <p:cNvSpPr txBox="1"/>
              <p:nvPr/>
            </p:nvSpPr>
            <p:spPr>
              <a:xfrm>
                <a:off x="12246" y="3321"/>
                <a:ext cx="2965" cy="1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defTabSz="914400">
                  <a:buFont typeface="Arial" panose="020B0604020202020204" pitchFamily="34" charset="0"/>
                  <a:buNone/>
                </a:pPr>
                <a:r>
                  <a:rPr lang="zh-CN" altLang="en-US" sz="4400" b="0" dirty="0">
                    <a:latin typeface="+mn-lt"/>
                    <a:ea typeface="+mn-ea"/>
                    <a:cs typeface="+mn-ea"/>
                    <a:sym typeface="+mn-lt"/>
                  </a:rPr>
                  <a:t>实施</a:t>
                </a:r>
              </a:p>
            </p:txBody>
          </p:sp>
        </p:grpSp>
      </p:grpSp>
      <p:sp>
        <p:nvSpPr>
          <p:cNvPr id="2" name="圆角矩形 4">
            <a:extLst>
              <a:ext uri="{FF2B5EF4-FFF2-40B4-BE49-F238E27FC236}">
                <a16:creationId xmlns:a16="http://schemas.microsoft.com/office/drawing/2014/main" xmlns="" id="{F935628A-8DC7-401D-9B6F-C4037C01457C}"/>
              </a:ext>
            </a:extLst>
          </p:cNvPr>
          <p:cNvSpPr/>
          <p:nvPr/>
        </p:nvSpPr>
        <p:spPr>
          <a:xfrm>
            <a:off x="1991648" y="310996"/>
            <a:ext cx="2174240" cy="907415"/>
          </a:xfrm>
          <a:prstGeom prst="roundRect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治疗室</a:t>
            </a:r>
          </a:p>
        </p:txBody>
      </p:sp>
      <p:sp>
        <p:nvSpPr>
          <p:cNvPr id="30" name="内容占位符 54274">
            <a:extLst>
              <a:ext uri="{FF2B5EF4-FFF2-40B4-BE49-F238E27FC236}">
                <a16:creationId xmlns:a16="http://schemas.microsoft.com/office/drawing/2014/main" xmlns="" id="{EF6C17D4-0AA1-4FE0-85F5-70B0D41633F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066234" y="656692"/>
            <a:ext cx="5472608" cy="5544616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1.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七步洗手法洗手 </a:t>
            </a:r>
            <a:r>
              <a:rPr lang="zh-CN" altLang="en-US" sz="2800" b="1" dirty="0">
                <a:cs typeface="+mn-ea"/>
                <a:sym typeface="+mn-lt"/>
              </a:rPr>
              <a:t>戴口罩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2.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核对 </a:t>
            </a:r>
            <a:r>
              <a:rPr lang="zh-CN" altLang="en-US" sz="2800" b="1" dirty="0">
                <a:cs typeface="+mn-ea"/>
                <a:sym typeface="+mn-lt"/>
              </a:rPr>
              <a:t>转抄医嘱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3.</a:t>
            </a:r>
            <a:r>
              <a:rPr lang="zh-CN" altLang="en-US" sz="2800" b="1" dirty="0">
                <a:cs typeface="+mn-ea"/>
                <a:sym typeface="+mn-lt"/>
              </a:rPr>
              <a:t>检查药液质量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4.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倒贴</a:t>
            </a:r>
            <a:r>
              <a:rPr lang="zh-CN" altLang="en-US" sz="2800" b="1" dirty="0">
                <a:cs typeface="+mn-ea"/>
                <a:sym typeface="+mn-lt"/>
              </a:rPr>
              <a:t>瓶贴 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5.</a:t>
            </a:r>
            <a:r>
              <a:rPr lang="zh-CN" altLang="en-US" sz="2800" b="1" dirty="0">
                <a:cs typeface="+mn-ea"/>
                <a:sym typeface="+mn-lt"/>
              </a:rPr>
              <a:t>去瓶盖 消毒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6.</a:t>
            </a:r>
            <a:r>
              <a:rPr lang="zh-CN" altLang="en-US" sz="2800" b="1" dirty="0">
                <a:cs typeface="+mn-ea"/>
                <a:sym typeface="+mn-lt"/>
              </a:rPr>
              <a:t>检查打开输液器 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7.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核对</a:t>
            </a:r>
            <a:r>
              <a:rPr lang="zh-CN" altLang="en-US" sz="2800" b="1" dirty="0">
                <a:cs typeface="+mn-ea"/>
                <a:sym typeface="+mn-lt"/>
              </a:rPr>
              <a:t> 插插瓶针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8.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核对</a:t>
            </a:r>
            <a:r>
              <a:rPr lang="zh-CN" altLang="en-US" sz="2800" b="1" dirty="0">
                <a:cs typeface="+mn-ea"/>
                <a:sym typeface="+mn-lt"/>
              </a:rPr>
              <a:t> 转移用物</a:t>
            </a:r>
          </a:p>
          <a:p>
            <a:pPr marL="609600" indent="-609600" defTabSz="1218565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9.</a:t>
            </a:r>
            <a:r>
              <a:rPr lang="zh-CN" altLang="en-US" sz="2800" b="1" dirty="0">
                <a:cs typeface="+mn-ea"/>
                <a:sym typeface="+mn-lt"/>
              </a:rPr>
              <a:t>整理治疗室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简洗手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EF94663-89A5-4938-9CD4-9CF87D4C1F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1424" y="2169265"/>
            <a:ext cx="3876040" cy="2915920"/>
          </a:xfrm>
          <a:prstGeom prst="round2DiagRect">
            <a:avLst>
              <a:gd name="adj1" fmla="val 16667"/>
              <a:gd name="adj2" fmla="val 0"/>
            </a:avLst>
          </a:prstGeom>
          <a:blipFill rotWithShape="1">
            <a:blip r:embed="rId5" cstate="print"/>
            <a:stretch>
              <a:fillRect/>
            </a:stretch>
          </a:blipFill>
          <a:ln w="88900" cap="sq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7151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10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" name="组合 34">
            <a:extLst>
              <a:ext uri="{FF2B5EF4-FFF2-40B4-BE49-F238E27FC236}">
                <a16:creationId xmlns:a16="http://schemas.microsoft.com/office/drawing/2014/main" xmlns="" id="{2C63566D-78D4-4741-BE77-B1A79D61FB58}"/>
              </a:ext>
            </a:extLst>
          </p:cNvPr>
          <p:cNvGrpSpPr/>
          <p:nvPr/>
        </p:nvGrpSpPr>
        <p:grpSpPr>
          <a:xfrm>
            <a:off x="191344" y="-243408"/>
            <a:ext cx="2016224" cy="2016224"/>
            <a:chOff x="19074" y="1267"/>
            <a:chExt cx="4498" cy="4260"/>
          </a:xfrm>
        </p:grpSpPr>
        <p:pic>
          <p:nvPicPr>
            <p:cNvPr id="11" name="Picture 2" descr="C:\Users\Administrator\Desktop\微立体创业计划\001.png">
              <a:extLst>
                <a:ext uri="{FF2B5EF4-FFF2-40B4-BE49-F238E27FC236}">
                  <a16:creationId xmlns:a16="http://schemas.microsoft.com/office/drawing/2014/main" xmlns="" id="{09824BA7-6CB5-45C8-9486-83C28D1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4" y="1770"/>
              <a:ext cx="3757" cy="375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485D77E5-BB30-4F02-9016-3B44F56F5383}"/>
                </a:ext>
              </a:extLst>
            </p:cNvPr>
            <p:cNvGrpSpPr/>
            <p:nvPr/>
          </p:nvGrpSpPr>
          <p:grpSpPr>
            <a:xfrm>
              <a:off x="19312" y="1267"/>
              <a:ext cx="4260" cy="4260"/>
              <a:chOff x="11598" y="1990"/>
              <a:chExt cx="4260" cy="4260"/>
            </a:xfrm>
          </p:grpSpPr>
          <p:pic>
            <p:nvPicPr>
              <p:cNvPr id="13" name="Picture 3" descr="C:\Users\Administrator\Desktop\微立体创业计划\002.png">
                <a:extLst>
                  <a:ext uri="{FF2B5EF4-FFF2-40B4-BE49-F238E27FC236}">
                    <a16:creationId xmlns:a16="http://schemas.microsoft.com/office/drawing/2014/main" xmlns="" id="{F768554C-9D11-4ADE-A1AC-738956BEE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98" y="1990"/>
                <a:ext cx="4260" cy="4260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</p:spPr>
          </p:pic>
          <p:sp>
            <p:nvSpPr>
              <p:cNvPr id="14" name="文本框 4">
                <a:extLst>
                  <a:ext uri="{FF2B5EF4-FFF2-40B4-BE49-F238E27FC236}">
                    <a16:creationId xmlns:a16="http://schemas.microsoft.com/office/drawing/2014/main" xmlns="" id="{7C875516-5555-42FB-B3C3-13C05B9BA315}"/>
                  </a:ext>
                </a:extLst>
              </p:cNvPr>
              <p:cNvSpPr txBox="1"/>
              <p:nvPr/>
            </p:nvSpPr>
            <p:spPr>
              <a:xfrm>
                <a:off x="12246" y="3321"/>
                <a:ext cx="2965" cy="1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defTabSz="914400">
                  <a:buFont typeface="Arial" panose="020B0604020202020204" pitchFamily="34" charset="0"/>
                  <a:buNone/>
                </a:pPr>
                <a:r>
                  <a:rPr lang="zh-CN" altLang="en-US" sz="4400" b="0" dirty="0">
                    <a:latin typeface="+mn-lt"/>
                    <a:ea typeface="+mn-ea"/>
                    <a:cs typeface="+mn-ea"/>
                    <a:sym typeface="+mn-lt"/>
                  </a:rPr>
                  <a:t>实施</a:t>
                </a:r>
              </a:p>
            </p:txBody>
          </p:sp>
        </p:grpSp>
      </p:grpSp>
      <p:sp>
        <p:nvSpPr>
          <p:cNvPr id="2" name="圆角矩形 4">
            <a:extLst>
              <a:ext uri="{FF2B5EF4-FFF2-40B4-BE49-F238E27FC236}">
                <a16:creationId xmlns:a16="http://schemas.microsoft.com/office/drawing/2014/main" xmlns="" id="{F935628A-8DC7-401D-9B6F-C4037C01457C}"/>
              </a:ext>
            </a:extLst>
          </p:cNvPr>
          <p:cNvSpPr/>
          <p:nvPr/>
        </p:nvSpPr>
        <p:spPr>
          <a:xfrm>
            <a:off x="1991648" y="310996"/>
            <a:ext cx="2174240" cy="907415"/>
          </a:xfrm>
          <a:prstGeom prst="roundRect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治疗室</a:t>
            </a:r>
          </a:p>
        </p:txBody>
      </p:sp>
      <p:sp>
        <p:nvSpPr>
          <p:cNvPr id="30" name="内容占位符 54274">
            <a:extLst>
              <a:ext uri="{FF2B5EF4-FFF2-40B4-BE49-F238E27FC236}">
                <a16:creationId xmlns:a16="http://schemas.microsoft.com/office/drawing/2014/main" xmlns="" id="{EF6C17D4-0AA1-4FE0-85F5-70B0D41633F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52797" y="1610297"/>
            <a:ext cx="5003452" cy="444890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检查药液质量：</a:t>
            </a:r>
            <a:endParaRPr lang="en-US" altLang="zh-CN" sz="2800" b="1" dirty="0">
              <a:cs typeface="+mn-ea"/>
              <a:sym typeface="+mn-lt"/>
            </a:endParaRPr>
          </a:p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       药液有无过期，瓶盖是否</a:t>
            </a:r>
            <a:endParaRPr lang="en-US" altLang="zh-CN" sz="2800" b="1" dirty="0">
              <a:cs typeface="+mn-ea"/>
              <a:sym typeface="+mn-lt"/>
            </a:endParaRPr>
          </a:p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松动，查看瓶体、瓶底有无裂</a:t>
            </a:r>
            <a:endParaRPr lang="en-US" altLang="zh-CN" sz="2800" b="1" dirty="0">
              <a:cs typeface="+mn-ea"/>
              <a:sym typeface="+mn-lt"/>
            </a:endParaRPr>
          </a:p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痕，再将瓶体倒置，查看溶液</a:t>
            </a:r>
            <a:endParaRPr lang="en-US" altLang="zh-CN" sz="2800" b="1" dirty="0">
              <a:cs typeface="+mn-ea"/>
              <a:sym typeface="+mn-lt"/>
            </a:endParaRPr>
          </a:p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有无浑浊、沉淀、絮状物、变</a:t>
            </a:r>
            <a:endParaRPr lang="en-US" altLang="zh-CN" sz="2800" b="1" dirty="0">
              <a:cs typeface="+mn-ea"/>
              <a:sym typeface="+mn-lt"/>
            </a:endParaRPr>
          </a:p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色等不能使用现象。</a:t>
            </a:r>
            <a:endParaRPr lang="en-US" altLang="zh-CN" sz="2800" b="1" dirty="0">
              <a:cs typeface="+mn-ea"/>
              <a:sym typeface="+mn-lt"/>
            </a:endParaRPr>
          </a:p>
          <a:p>
            <a:pPr marL="609600" indent="-609600" defTabSz="1218565" eaLnBrk="1" fontAlgn="auto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cs typeface="+mn-ea"/>
                <a:sym typeface="+mn-lt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不少于</a:t>
            </a:r>
            <a:r>
              <a:rPr lang="en-US" altLang="zh-CN" sz="2800" b="1" dirty="0">
                <a:solidFill>
                  <a:srgbClr val="C00000"/>
                </a:solidFill>
                <a:cs typeface="+mn-ea"/>
                <a:sym typeface="+mn-lt"/>
              </a:rPr>
              <a:t>10S</a:t>
            </a:r>
            <a:r>
              <a:rPr lang="zh-CN" altLang="en-US" sz="2800" b="1" dirty="0">
                <a:cs typeface="+mn-ea"/>
                <a:sym typeface="+mn-lt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A27BDC8-9BB2-40AB-9694-E91E012D7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072" y="1052736"/>
            <a:ext cx="375264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724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10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BBE307-5934-44AA-8F4A-DFCEBF085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8" y="0"/>
            <a:ext cx="6534253" cy="630932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C4273B00-65C1-48ED-9D28-BF52D40DE9E5}"/>
              </a:ext>
            </a:extLst>
          </p:cNvPr>
          <p:cNvGrpSpPr/>
          <p:nvPr/>
        </p:nvGrpSpPr>
        <p:grpSpPr>
          <a:xfrm>
            <a:off x="7291313" y="142710"/>
            <a:ext cx="3787973" cy="709062"/>
            <a:chOff x="6672064" y="188640"/>
            <a:chExt cx="3787973" cy="70906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FB50564B-9D56-413B-AF36-B94C5BB939C5}"/>
                </a:ext>
              </a:extLst>
            </p:cNvPr>
            <p:cNvSpPr/>
            <p:nvPr/>
          </p:nvSpPr>
          <p:spPr>
            <a:xfrm>
              <a:off x="6672064" y="188640"/>
              <a:ext cx="224292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静脉输液</a:t>
              </a:r>
              <a:endPara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D8C8D460-C0CB-4D64-AD2B-C2A554E4D717}"/>
                </a:ext>
              </a:extLst>
            </p:cNvPr>
            <p:cNvSpPr/>
            <p:nvPr/>
          </p:nvSpPr>
          <p:spPr>
            <a:xfrm>
              <a:off x="8731679" y="189816"/>
              <a:ext cx="172835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和输血</a:t>
              </a:r>
              <a:endPara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D443A37-491A-4E78-B0FF-7FC057D79589}"/>
              </a:ext>
            </a:extLst>
          </p:cNvPr>
          <p:cNvSpPr txBox="1"/>
          <p:nvPr/>
        </p:nvSpPr>
        <p:spPr>
          <a:xfrm>
            <a:off x="6645721" y="2023457"/>
            <a:ext cx="4896544" cy="2728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/>
              <a:t>       迅速有效地补充机体丧失的体液和电解质，增加血容量，改善微循环，维持内环境的稳定，输注药物，达到治疗疾病的目的。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FBB96DA5-BEEF-42AD-9C7A-D3AAA443AEFD}"/>
              </a:ext>
            </a:extLst>
          </p:cNvPr>
          <p:cNvGrpSpPr/>
          <p:nvPr/>
        </p:nvGrpSpPr>
        <p:grpSpPr>
          <a:xfrm>
            <a:off x="7218486" y="1124744"/>
            <a:ext cx="3860800" cy="707886"/>
            <a:chOff x="7204669" y="2251611"/>
            <a:chExt cx="3860800" cy="707886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5A711675-AB94-477D-A75A-3E4545942AC3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7204669" y="2605554"/>
              <a:ext cx="131603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CF3CCA8D-CA2E-456D-8B39-DA39585D4E26}"/>
                </a:ext>
              </a:extLst>
            </p:cNvPr>
            <p:cNvSpPr txBox="1"/>
            <p:nvPr/>
          </p:nvSpPr>
          <p:spPr>
            <a:xfrm>
              <a:off x="8520707" y="2251611"/>
              <a:ext cx="1256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rgbClr val="002060"/>
                  </a:solidFill>
                </a:rPr>
                <a:t>目的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8BBA0896-551C-498E-B6BF-AB3B23220EBF}"/>
                </a:ext>
              </a:extLst>
            </p:cNvPr>
            <p:cNvCxnSpPr>
              <a:cxnSpLocks/>
            </p:cNvCxnSpPr>
            <p:nvPr/>
          </p:nvCxnSpPr>
          <p:spPr>
            <a:xfrm>
              <a:off x="9749431" y="2605554"/>
              <a:ext cx="131603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53673DF2-9C8E-47AF-AB65-70F7F5B80965}"/>
              </a:ext>
            </a:extLst>
          </p:cNvPr>
          <p:cNvSpPr txBox="1"/>
          <p:nvPr/>
        </p:nvSpPr>
        <p:spPr>
          <a:xfrm>
            <a:off x="7288188" y="494291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临床治疗和抢救的重要措施！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" name="组合 34">
            <a:extLst>
              <a:ext uri="{FF2B5EF4-FFF2-40B4-BE49-F238E27FC236}">
                <a16:creationId xmlns:a16="http://schemas.microsoft.com/office/drawing/2014/main" xmlns="" id="{2C63566D-78D4-4741-BE77-B1A79D61FB58}"/>
              </a:ext>
            </a:extLst>
          </p:cNvPr>
          <p:cNvGrpSpPr/>
          <p:nvPr/>
        </p:nvGrpSpPr>
        <p:grpSpPr>
          <a:xfrm>
            <a:off x="191344" y="-243408"/>
            <a:ext cx="2016224" cy="2016224"/>
            <a:chOff x="19074" y="1267"/>
            <a:chExt cx="4498" cy="4260"/>
          </a:xfrm>
        </p:grpSpPr>
        <p:pic>
          <p:nvPicPr>
            <p:cNvPr id="11" name="Picture 2" descr="C:\Users\Administrator\Desktop\微立体创业计划\001.png">
              <a:extLst>
                <a:ext uri="{FF2B5EF4-FFF2-40B4-BE49-F238E27FC236}">
                  <a16:creationId xmlns:a16="http://schemas.microsoft.com/office/drawing/2014/main" xmlns="" id="{09824BA7-6CB5-45C8-9486-83C28D1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4" y="1770"/>
              <a:ext cx="3757" cy="375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485D77E5-BB30-4F02-9016-3B44F56F5383}"/>
                </a:ext>
              </a:extLst>
            </p:cNvPr>
            <p:cNvGrpSpPr/>
            <p:nvPr/>
          </p:nvGrpSpPr>
          <p:grpSpPr>
            <a:xfrm>
              <a:off x="19312" y="1267"/>
              <a:ext cx="4260" cy="4260"/>
              <a:chOff x="11598" y="1990"/>
              <a:chExt cx="4260" cy="4260"/>
            </a:xfrm>
          </p:grpSpPr>
          <p:pic>
            <p:nvPicPr>
              <p:cNvPr id="13" name="Picture 3" descr="C:\Users\Administrator\Desktop\微立体创业计划\002.png">
                <a:extLst>
                  <a:ext uri="{FF2B5EF4-FFF2-40B4-BE49-F238E27FC236}">
                    <a16:creationId xmlns:a16="http://schemas.microsoft.com/office/drawing/2014/main" xmlns="" id="{F768554C-9D11-4ADE-A1AC-738956BEE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98" y="1990"/>
                <a:ext cx="4260" cy="4260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</p:spPr>
          </p:pic>
          <p:sp>
            <p:nvSpPr>
              <p:cNvPr id="14" name="文本框 4">
                <a:extLst>
                  <a:ext uri="{FF2B5EF4-FFF2-40B4-BE49-F238E27FC236}">
                    <a16:creationId xmlns:a16="http://schemas.microsoft.com/office/drawing/2014/main" xmlns="" id="{7C875516-5555-42FB-B3C3-13C05B9BA315}"/>
                  </a:ext>
                </a:extLst>
              </p:cNvPr>
              <p:cNvSpPr txBox="1"/>
              <p:nvPr/>
            </p:nvSpPr>
            <p:spPr>
              <a:xfrm>
                <a:off x="12246" y="3321"/>
                <a:ext cx="2965" cy="1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defTabSz="914400">
                  <a:buFont typeface="Arial" panose="020B0604020202020204" pitchFamily="34" charset="0"/>
                  <a:buNone/>
                </a:pPr>
                <a:r>
                  <a:rPr lang="zh-CN" altLang="en-US" sz="4400" b="0" dirty="0">
                    <a:latin typeface="+mn-lt"/>
                    <a:ea typeface="+mn-ea"/>
                    <a:cs typeface="+mn-ea"/>
                    <a:sym typeface="+mn-lt"/>
                  </a:rPr>
                  <a:t>实施</a:t>
                </a:r>
              </a:p>
            </p:txBody>
          </p:sp>
        </p:grpSp>
      </p:grpSp>
      <p:sp>
        <p:nvSpPr>
          <p:cNvPr id="4" name="圆角矩形 20">
            <a:extLst>
              <a:ext uri="{FF2B5EF4-FFF2-40B4-BE49-F238E27FC236}">
                <a16:creationId xmlns:a16="http://schemas.microsoft.com/office/drawing/2014/main" xmlns="" id="{97FB5D61-16E0-49AD-9219-E38484F6B4BB}"/>
              </a:ext>
            </a:extLst>
          </p:cNvPr>
          <p:cNvSpPr/>
          <p:nvPr/>
        </p:nvSpPr>
        <p:spPr>
          <a:xfrm>
            <a:off x="1982098" y="413209"/>
            <a:ext cx="2174240" cy="907415"/>
          </a:xfrm>
          <a:prstGeom prst="roundRect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病房</a:t>
            </a:r>
          </a:p>
        </p:txBody>
      </p:sp>
      <p:sp>
        <p:nvSpPr>
          <p:cNvPr id="16" name="内容占位符 56321">
            <a:extLst>
              <a:ext uri="{FF2B5EF4-FFF2-40B4-BE49-F238E27FC236}">
                <a16:creationId xmlns:a16="http://schemas.microsoft.com/office/drawing/2014/main" xmlns="" id="{BAC2AB95-8C63-484B-9388-EE2B137481B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5272087" y="275358"/>
            <a:ext cx="6728569" cy="574593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1.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核对</a:t>
            </a:r>
            <a:r>
              <a:rPr lang="zh-CN" altLang="en-US" sz="2800" b="1" dirty="0">
                <a:cs typeface="+mn-ea"/>
                <a:sym typeface="+mn-lt"/>
              </a:rPr>
              <a:t>解释、移升输液架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2.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核对药物</a:t>
            </a:r>
            <a:r>
              <a:rPr lang="zh-CN" altLang="en-US" sz="2800" b="1" dirty="0">
                <a:cs typeface="+mn-ea"/>
                <a:sym typeface="+mn-lt"/>
              </a:rPr>
              <a:t>、挂液体、 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初次排气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3.</a:t>
            </a:r>
            <a:r>
              <a:rPr lang="zh-CN" altLang="en-US" sz="2800" b="1" dirty="0">
                <a:cs typeface="+mn-ea"/>
                <a:sym typeface="+mn-lt"/>
              </a:rPr>
              <a:t>备输液贴、放软枕、扎止血带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4. </a:t>
            </a:r>
            <a:r>
              <a:rPr lang="zh-CN" altLang="en-US" sz="2800" b="1" dirty="0">
                <a:cs typeface="+mn-ea"/>
                <a:sym typeface="+mn-lt"/>
              </a:rPr>
              <a:t>两次消毒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5.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核对</a:t>
            </a:r>
            <a:r>
              <a:rPr lang="zh-CN" altLang="en-US" sz="2800" b="1" dirty="0"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二次排气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6. </a:t>
            </a:r>
            <a:r>
              <a:rPr lang="zh-CN" altLang="en-US" sz="2800" b="1" dirty="0">
                <a:cs typeface="+mn-ea"/>
                <a:sym typeface="+mn-lt"/>
              </a:rPr>
              <a:t>穿刺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7.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“三松、二看、一问” </a:t>
            </a:r>
            <a:r>
              <a:rPr lang="zh-CN" altLang="en-US" sz="2800" b="1" dirty="0">
                <a:cs typeface="+mn-ea"/>
                <a:sym typeface="+mn-lt"/>
              </a:rPr>
              <a:t>固定 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8. </a:t>
            </a:r>
            <a:r>
              <a:rPr lang="zh-CN" altLang="en-US" sz="2800" b="1" dirty="0">
                <a:cs typeface="+mn-ea"/>
                <a:sym typeface="+mn-lt"/>
              </a:rPr>
              <a:t>调节滴速 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9. </a:t>
            </a:r>
            <a:r>
              <a:rPr lang="zh-CN" altLang="en-US" sz="2800" b="1" dirty="0">
                <a:cs typeface="+mn-ea"/>
                <a:sym typeface="+mn-lt"/>
              </a:rPr>
              <a:t>交待注意事项、安置病人 </a:t>
            </a:r>
          </a:p>
          <a:p>
            <a:pPr marL="609600" indent="-609600" defTabSz="1218565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cs typeface="+mn-ea"/>
                <a:sym typeface="+mn-lt"/>
              </a:rPr>
              <a:t>10.</a:t>
            </a:r>
            <a:r>
              <a:rPr lang="zh-CN" altLang="en-US" sz="2800" b="1" dirty="0">
                <a:cs typeface="+mn-ea"/>
                <a:sym typeface="+mn-lt"/>
              </a:rPr>
              <a:t>洗手  </a:t>
            </a:r>
            <a:r>
              <a:rPr lang="zh-CN" altLang="en-US" sz="2800" b="1" dirty="0">
                <a:solidFill>
                  <a:srgbClr val="002060"/>
                </a:solidFill>
                <a:cs typeface="+mn-ea"/>
                <a:sym typeface="+mn-lt"/>
              </a:rPr>
              <a:t>核对</a:t>
            </a:r>
            <a:r>
              <a:rPr lang="zh-CN" altLang="en-US" sz="2800" b="1" dirty="0">
                <a:cs typeface="+mn-ea"/>
                <a:sym typeface="+mn-lt"/>
              </a:rPr>
              <a:t>  记录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C4A618-AFC4-42FC-9093-5E34480305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8492" y="2384487"/>
            <a:ext cx="4235450" cy="2878455"/>
          </a:xfrm>
          <a:prstGeom prst="round2DiagRect">
            <a:avLst>
              <a:gd name="adj1" fmla="val 16667"/>
              <a:gd name="adj2" fmla="val 0"/>
            </a:avLst>
          </a:prstGeom>
          <a:blipFill rotWithShape="1">
            <a:blip r:embed="rId5" cstate="print"/>
            <a:stretch>
              <a:fillRect/>
            </a:stretch>
          </a:blipFill>
          <a:ln w="88900" cap="sq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8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" name="组合 34">
            <a:extLst>
              <a:ext uri="{FF2B5EF4-FFF2-40B4-BE49-F238E27FC236}">
                <a16:creationId xmlns:a16="http://schemas.microsoft.com/office/drawing/2014/main" xmlns="" id="{2C63566D-78D4-4741-BE77-B1A79D61FB58}"/>
              </a:ext>
            </a:extLst>
          </p:cNvPr>
          <p:cNvGrpSpPr/>
          <p:nvPr/>
        </p:nvGrpSpPr>
        <p:grpSpPr>
          <a:xfrm>
            <a:off x="191344" y="-243408"/>
            <a:ext cx="2016224" cy="2016224"/>
            <a:chOff x="19074" y="1267"/>
            <a:chExt cx="4498" cy="4260"/>
          </a:xfrm>
        </p:grpSpPr>
        <p:pic>
          <p:nvPicPr>
            <p:cNvPr id="11" name="Picture 2" descr="C:\Users\Administrator\Desktop\微立体创业计划\001.png">
              <a:extLst>
                <a:ext uri="{FF2B5EF4-FFF2-40B4-BE49-F238E27FC236}">
                  <a16:creationId xmlns:a16="http://schemas.microsoft.com/office/drawing/2014/main" xmlns="" id="{09824BA7-6CB5-45C8-9486-83C28D1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4" y="1770"/>
              <a:ext cx="3757" cy="375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485D77E5-BB30-4F02-9016-3B44F56F5383}"/>
                </a:ext>
              </a:extLst>
            </p:cNvPr>
            <p:cNvGrpSpPr/>
            <p:nvPr/>
          </p:nvGrpSpPr>
          <p:grpSpPr>
            <a:xfrm>
              <a:off x="19312" y="1267"/>
              <a:ext cx="4260" cy="4260"/>
              <a:chOff x="11598" y="1990"/>
              <a:chExt cx="4260" cy="4260"/>
            </a:xfrm>
          </p:grpSpPr>
          <p:pic>
            <p:nvPicPr>
              <p:cNvPr id="13" name="Picture 3" descr="C:\Users\Administrator\Desktop\微立体创业计划\002.png">
                <a:extLst>
                  <a:ext uri="{FF2B5EF4-FFF2-40B4-BE49-F238E27FC236}">
                    <a16:creationId xmlns:a16="http://schemas.microsoft.com/office/drawing/2014/main" xmlns="" id="{F768554C-9D11-4ADE-A1AC-738956BEE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98" y="1990"/>
                <a:ext cx="4260" cy="4260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</p:spPr>
          </p:pic>
          <p:sp>
            <p:nvSpPr>
              <p:cNvPr id="14" name="文本框 4">
                <a:extLst>
                  <a:ext uri="{FF2B5EF4-FFF2-40B4-BE49-F238E27FC236}">
                    <a16:creationId xmlns:a16="http://schemas.microsoft.com/office/drawing/2014/main" xmlns="" id="{7C875516-5555-42FB-B3C3-13C05B9BA315}"/>
                  </a:ext>
                </a:extLst>
              </p:cNvPr>
              <p:cNvSpPr txBox="1"/>
              <p:nvPr/>
            </p:nvSpPr>
            <p:spPr>
              <a:xfrm>
                <a:off x="12246" y="3321"/>
                <a:ext cx="2965" cy="1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defTabSz="914400">
                  <a:buFont typeface="Arial" panose="020B0604020202020204" pitchFamily="34" charset="0"/>
                  <a:buNone/>
                </a:pPr>
                <a:r>
                  <a:rPr lang="zh-CN" altLang="en-US" sz="4400" b="0" dirty="0">
                    <a:latin typeface="+mn-lt"/>
                    <a:ea typeface="+mn-ea"/>
                    <a:cs typeface="+mn-ea"/>
                    <a:sym typeface="+mn-lt"/>
                  </a:rPr>
                  <a:t>实施</a:t>
                </a:r>
              </a:p>
            </p:txBody>
          </p:sp>
        </p:grpSp>
      </p:grpSp>
      <p:sp>
        <p:nvSpPr>
          <p:cNvPr id="3" name="圆角矩形 20">
            <a:extLst>
              <a:ext uri="{FF2B5EF4-FFF2-40B4-BE49-F238E27FC236}">
                <a16:creationId xmlns:a16="http://schemas.microsoft.com/office/drawing/2014/main" xmlns="" id="{0D92C7F8-6835-43B6-B19B-422C23417BF6}"/>
              </a:ext>
            </a:extLst>
          </p:cNvPr>
          <p:cNvSpPr/>
          <p:nvPr/>
        </p:nvSpPr>
        <p:spPr>
          <a:xfrm>
            <a:off x="1982098" y="413209"/>
            <a:ext cx="2174240" cy="907415"/>
          </a:xfrm>
          <a:prstGeom prst="roundRect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病房</a:t>
            </a: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xmlns="" id="{331B2BA8-4AB8-49E0-B384-9EF784741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 contras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1" t="5695" r="15497" b="9476"/>
          <a:stretch>
            <a:fillRect/>
          </a:stretch>
        </p:blipFill>
        <p:spPr bwMode="auto">
          <a:xfrm>
            <a:off x="515293" y="1679692"/>
            <a:ext cx="338455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9">
            <a:extLst>
              <a:ext uri="{FF2B5EF4-FFF2-40B4-BE49-F238E27FC236}">
                <a16:creationId xmlns:a16="http://schemas.microsoft.com/office/drawing/2014/main" xmlns="" id="{B20F0F00-1563-4047-8ACD-66A07B04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5009796"/>
            <a:ext cx="4322762" cy="830997"/>
          </a:xfrm>
          <a:prstGeom prst="rect">
            <a:avLst/>
          </a:prstGeom>
          <a:noFill/>
          <a:ln w="44450" cap="sq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排气方法</a:t>
            </a:r>
          </a:p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要点：茂菲氏管下段</a:t>
            </a:r>
            <a:r>
              <a:rPr lang="zh-CN" altLang="en-US" sz="2400" b="1" u="sng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无</a:t>
            </a:r>
            <a:r>
              <a:rPr lang="zh-CN" altLang="en-US" sz="2400" b="1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空气</a:t>
            </a:r>
          </a:p>
        </p:txBody>
      </p:sp>
      <p:pic>
        <p:nvPicPr>
          <p:cNvPr id="16" name="Picture 54" descr="15-10-a">
            <a:extLst>
              <a:ext uri="{FF2B5EF4-FFF2-40B4-BE49-F238E27FC236}">
                <a16:creationId xmlns:a16="http://schemas.microsoft.com/office/drawing/2014/main" xmlns="" id="{D647BF45-B2C9-42A7-8DF9-329582AD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1904" y="508911"/>
            <a:ext cx="2232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5" descr="15-10-b">
            <a:extLst>
              <a:ext uri="{FF2B5EF4-FFF2-40B4-BE49-F238E27FC236}">
                <a16:creationId xmlns:a16="http://schemas.microsoft.com/office/drawing/2014/main" xmlns="" id="{B113E9B4-EBAA-4A9E-A7D7-CFCA9B07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2489" y="469234"/>
            <a:ext cx="21415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9" descr="15-11-a">
            <a:extLst>
              <a:ext uri="{FF2B5EF4-FFF2-40B4-BE49-F238E27FC236}">
                <a16:creationId xmlns:a16="http://schemas.microsoft.com/office/drawing/2014/main" xmlns="" id="{A31FED6D-1A49-47E7-A240-BA9E699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5864" y="3461424"/>
            <a:ext cx="2232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0" descr="15-11-b">
            <a:extLst>
              <a:ext uri="{FF2B5EF4-FFF2-40B4-BE49-F238E27FC236}">
                <a16:creationId xmlns:a16="http://schemas.microsoft.com/office/drawing/2014/main" xmlns="" id="{7BE6BB06-3A2D-45A2-A0E0-3E2B7763E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9406" y="3461424"/>
            <a:ext cx="216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1" descr="15-11-c">
            <a:hlinkClick r:id="rId9" action="ppaction://hlinksldjump"/>
            <a:extLst>
              <a:ext uri="{FF2B5EF4-FFF2-40B4-BE49-F238E27FC236}">
                <a16:creationId xmlns:a16="http://schemas.microsoft.com/office/drawing/2014/main" xmlns="" id="{3F275389-9D01-4DBF-8405-91CC6EEC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8999" y="3461424"/>
            <a:ext cx="21224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x45">
            <a:extLst>
              <a:ext uri="{FF2B5EF4-FFF2-40B4-BE49-F238E27FC236}">
                <a16:creationId xmlns:a16="http://schemas.microsoft.com/office/drawing/2014/main" xmlns="" id="{5E84700D-56A6-4F77-A179-2E7DC39C0B9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7593591" y="569311"/>
            <a:ext cx="2404797" cy="22320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9954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xmlns="" id="{DBFC53CD-3C57-4310-AE8D-AAADB4F26BE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" name="组合 34">
            <a:extLst>
              <a:ext uri="{FF2B5EF4-FFF2-40B4-BE49-F238E27FC236}">
                <a16:creationId xmlns:a16="http://schemas.microsoft.com/office/drawing/2014/main" xmlns="" id="{2C63566D-78D4-4741-BE77-B1A79D61FB58}"/>
              </a:ext>
            </a:extLst>
          </p:cNvPr>
          <p:cNvGrpSpPr/>
          <p:nvPr/>
        </p:nvGrpSpPr>
        <p:grpSpPr>
          <a:xfrm>
            <a:off x="191344" y="-243408"/>
            <a:ext cx="2016224" cy="2016224"/>
            <a:chOff x="19074" y="1267"/>
            <a:chExt cx="4498" cy="4260"/>
          </a:xfrm>
        </p:grpSpPr>
        <p:pic>
          <p:nvPicPr>
            <p:cNvPr id="11" name="Picture 2" descr="C:\Users\Administrator\Desktop\微立体创业计划\001.png">
              <a:extLst>
                <a:ext uri="{FF2B5EF4-FFF2-40B4-BE49-F238E27FC236}">
                  <a16:creationId xmlns:a16="http://schemas.microsoft.com/office/drawing/2014/main" xmlns="" id="{09824BA7-6CB5-45C8-9486-83C28D1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4" y="1770"/>
              <a:ext cx="3757" cy="375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485D77E5-BB30-4F02-9016-3B44F56F5383}"/>
                </a:ext>
              </a:extLst>
            </p:cNvPr>
            <p:cNvGrpSpPr/>
            <p:nvPr/>
          </p:nvGrpSpPr>
          <p:grpSpPr>
            <a:xfrm>
              <a:off x="19312" y="1267"/>
              <a:ext cx="4260" cy="4260"/>
              <a:chOff x="11598" y="1990"/>
              <a:chExt cx="4260" cy="4260"/>
            </a:xfrm>
          </p:grpSpPr>
          <p:pic>
            <p:nvPicPr>
              <p:cNvPr id="13" name="Picture 3" descr="C:\Users\Administrator\Desktop\微立体创业计划\002.png">
                <a:extLst>
                  <a:ext uri="{FF2B5EF4-FFF2-40B4-BE49-F238E27FC236}">
                    <a16:creationId xmlns:a16="http://schemas.microsoft.com/office/drawing/2014/main" xmlns="" id="{F768554C-9D11-4ADE-A1AC-738956BEE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98" y="1990"/>
                <a:ext cx="4260" cy="4260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</p:spPr>
          </p:pic>
          <p:sp>
            <p:nvSpPr>
              <p:cNvPr id="14" name="文本框 4">
                <a:extLst>
                  <a:ext uri="{FF2B5EF4-FFF2-40B4-BE49-F238E27FC236}">
                    <a16:creationId xmlns:a16="http://schemas.microsoft.com/office/drawing/2014/main" xmlns="" id="{7C875516-5555-42FB-B3C3-13C05B9BA315}"/>
                  </a:ext>
                </a:extLst>
              </p:cNvPr>
              <p:cNvSpPr txBox="1"/>
              <p:nvPr/>
            </p:nvSpPr>
            <p:spPr>
              <a:xfrm>
                <a:off x="12246" y="3321"/>
                <a:ext cx="2965" cy="1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defTabSz="914400">
                  <a:buFont typeface="Arial" panose="020B0604020202020204" pitchFamily="34" charset="0"/>
                  <a:buNone/>
                </a:pPr>
                <a:r>
                  <a:rPr lang="zh-CN" altLang="en-US" sz="4400" b="0" dirty="0">
                    <a:latin typeface="+mn-lt"/>
                    <a:ea typeface="+mn-ea"/>
                    <a:cs typeface="+mn-ea"/>
                    <a:sym typeface="+mn-lt"/>
                  </a:rPr>
                  <a:t>实施</a:t>
                </a:r>
              </a:p>
            </p:txBody>
          </p:sp>
        </p:grpSp>
      </p:grpSp>
      <p:sp>
        <p:nvSpPr>
          <p:cNvPr id="3" name="圆角矩形 20">
            <a:extLst>
              <a:ext uri="{FF2B5EF4-FFF2-40B4-BE49-F238E27FC236}">
                <a16:creationId xmlns:a16="http://schemas.microsoft.com/office/drawing/2014/main" xmlns="" id="{0D92C7F8-6835-43B6-B19B-422C23417BF6}"/>
              </a:ext>
            </a:extLst>
          </p:cNvPr>
          <p:cNvSpPr/>
          <p:nvPr/>
        </p:nvSpPr>
        <p:spPr>
          <a:xfrm>
            <a:off x="1982098" y="413209"/>
            <a:ext cx="2174240" cy="907415"/>
          </a:xfrm>
          <a:prstGeom prst="roundRect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病房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D616A01-7EAD-4180-9424-09DA74849D7F}"/>
              </a:ext>
            </a:extLst>
          </p:cNvPr>
          <p:cNvSpPr/>
          <p:nvPr/>
        </p:nvSpPr>
        <p:spPr>
          <a:xfrm>
            <a:off x="619796" y="1900643"/>
            <a:ext cx="105168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>
                <a:ln/>
                <a:solidFill>
                  <a:schemeClr val="accent3"/>
                </a:solidFill>
                <a:effectLst/>
              </a:rPr>
              <a:t>滴速调节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D1472C3E-BB83-44F6-AAEC-75D6CAA4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7" y="4934524"/>
            <a:ext cx="7189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+mn-ea"/>
                <a:sym typeface="Arial" panose="020B0604020202020204" pitchFamily="34" charset="0"/>
              </a:rPr>
              <a:t> 高渗药、钾盐、升压药、降压药—慢滴        </a:t>
            </a:r>
          </a:p>
          <a:p>
            <a:pPr>
              <a:lnSpc>
                <a:spcPct val="130000"/>
              </a:lnSpc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+mn-ea"/>
                <a:sym typeface="Arial" panose="020B0604020202020204" pitchFamily="34" charset="0"/>
              </a:rPr>
              <a:t> 利尿剂、脱水剂——快滴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xmlns="" id="{B7EE12AF-EE88-4B59-BAFD-8F8D46AEA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1484784"/>
            <a:ext cx="4800600" cy="114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成人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——40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滴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/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分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儿童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——20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40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滴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/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分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xmlns="" id="{55A0D69F-E183-4814-B1EA-2BDAF7B50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545" y="1900643"/>
            <a:ext cx="13716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FF00FF"/>
              </a:buClr>
              <a:buSzPct val="75000"/>
              <a:buFont typeface="Monotype Sorts" pitchFamily="2" charset="2"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+mn-ea"/>
                <a:ea typeface="+mn-ea"/>
              </a:rPr>
              <a:t>年龄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xmlns="" id="{737F07E6-25AF-44E2-BD64-F294D340C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6" y="3608803"/>
            <a:ext cx="13716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FF00FF"/>
              </a:buClr>
              <a:buSzPct val="75000"/>
              <a:buFont typeface="Monotype Sorts" pitchFamily="2" charset="2"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+mn-ea"/>
                <a:ea typeface="+mn-ea"/>
                <a:sym typeface="Arial" panose="020B0604020202020204" pitchFamily="34" charset="0"/>
              </a:rPr>
              <a:t>病情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xmlns="" id="{7FED39A3-6A6D-4F78-B6FB-06682761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6" y="3240559"/>
            <a:ext cx="7608689" cy="12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marL="457200" indent="-457200">
              <a:lnSpc>
                <a:spcPct val="130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年老体弱、婴幼儿、心肺疾患者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</a:rPr>
              <a:t>宜慢   </a:t>
            </a:r>
          </a:p>
          <a:p>
            <a:pPr marL="457200" indent="-457200">
              <a:lnSpc>
                <a:spcPct val="130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休克、脱水严重、心肺肾功能良好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快速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A065AD03-85E6-4CBB-8B2F-72BE7563B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6" y="5373216"/>
            <a:ext cx="16002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FF00FF"/>
              </a:buClr>
              <a:buSzPct val="75000"/>
              <a:buFont typeface="Monotype Sorts" pitchFamily="2" charset="2"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+mn-ea"/>
                <a:ea typeface="+mn-ea"/>
                <a:sym typeface="Arial" panose="020B0604020202020204" pitchFamily="34" charset="0"/>
              </a:rPr>
              <a:t>药物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F74EAE8-CFFC-4D7A-9701-B2A3C29C0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6200" y="291924"/>
            <a:ext cx="3910655" cy="28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5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15C07937-1E3B-41AC-9BF3-499774829A8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CFFB72C-6B94-4ECD-A3D6-C1B95C864BF1}"/>
              </a:ext>
            </a:extLst>
          </p:cNvPr>
          <p:cNvGrpSpPr/>
          <p:nvPr/>
        </p:nvGrpSpPr>
        <p:grpSpPr>
          <a:xfrm>
            <a:off x="767408" y="332656"/>
            <a:ext cx="1277515" cy="12775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2">
              <a:extLst>
                <a:ext uri="{FF2B5EF4-FFF2-40B4-BE49-F238E27FC236}">
                  <a16:creationId xmlns:a16="http://schemas.microsoft.com/office/drawing/2014/main" xmlns="" id="{F96AAEA0-5389-416C-967B-D1DD6629F6A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78180056-97C0-4B69-B329-6D48B3651290}"/>
                </a:ext>
              </a:extLst>
            </p:cNvPr>
            <p:cNvSpPr/>
            <p:nvPr/>
          </p:nvSpPr>
          <p:spPr>
            <a:xfrm>
              <a:off x="479426" y="847727"/>
              <a:ext cx="3825874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加药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08A1F7CD-C2DA-4228-A9BD-376AA316BB26}"/>
              </a:ext>
            </a:extLst>
          </p:cNvPr>
          <p:cNvGrpSpPr/>
          <p:nvPr/>
        </p:nvGrpSpPr>
        <p:grpSpPr>
          <a:xfrm>
            <a:off x="6456040" y="304773"/>
            <a:ext cx="1277515" cy="12775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2">
              <a:extLst>
                <a:ext uri="{FF2B5EF4-FFF2-40B4-BE49-F238E27FC236}">
                  <a16:creationId xmlns:a16="http://schemas.microsoft.com/office/drawing/2014/main" xmlns="" id="{3FB950B0-99EE-406B-8A3F-03959061307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D1550D37-B0B3-4F36-997C-8BCA92A91F8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换药</a:t>
              </a:r>
            </a:p>
          </p:txBody>
        </p:sp>
      </p:grpSp>
      <p:sp>
        <p:nvSpPr>
          <p:cNvPr id="11" name="Text Box 2">
            <a:extLst>
              <a:ext uri="{FF2B5EF4-FFF2-40B4-BE49-F238E27FC236}">
                <a16:creationId xmlns:a16="http://schemas.microsoft.com/office/drawing/2014/main" xmlns="" id="{0AF711C3-2A1C-499C-BA5A-0CF5936FC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209800"/>
            <a:ext cx="4895974" cy="27286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输液过程中，需临时加入少量药物，应先按注射法抽吸药物，常规消毒输液瓶塞后，将药液注入瓶中并摇匀，再按药物性质调节输液速度。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xmlns="" id="{05A29230-7DA5-4C7A-A40D-96D41B9EC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093" y="2055912"/>
            <a:ext cx="5440363" cy="28825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从第一瓶内拔出输液管插瓶针头，揭去第二瓶瓶口贴，插入第二瓶内，确保滴管液面高度合适、输液管中无气泡，输液畅通后，签字记录方可离开病人</a:t>
            </a:r>
            <a:r>
              <a:rPr lang="zh-CN" altLang="en-US" sz="28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32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0D26BC4E-BB19-41F0-BAC8-F4C100D6EC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39416" y="1916832"/>
            <a:ext cx="1072991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严格执行无菌操作及查对制度。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注意保护和合理使用静脉，抢救时用大静脉、双通道。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严🈲在输液的肢体侧进行抽血化验或测量血压。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注意配伍禁忌，现用现配，合理安排输液顺序。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加强巡视观察，及时处理输液故障或输液反应。</a:t>
            </a:r>
          </a:p>
        </p:txBody>
      </p:sp>
    </p:spTree>
    <p:extLst>
      <p:ext uri="{BB962C8B-B14F-4D97-AF65-F5344CB8AC3E}">
        <p14:creationId xmlns:p14="http://schemas.microsoft.com/office/powerpoint/2010/main" xmlns="" val="2066395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0D26BC4E-BB19-41F0-BAC8-F4C100D6EC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39416" y="1772816"/>
            <a:ext cx="1072991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6.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连续输液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24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小时以上，须每日更换输液器。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7.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输液前、更换液体、更换输液器一定要排尽管道及针头内空气。加压输液时要有人看守，输液完毕及时拔针，防止空气栓塞。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8.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留置针可保留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3-5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天，不超过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7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天。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9.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注意保护留置针的肢体。</a:t>
            </a:r>
          </a:p>
          <a:p>
            <a:pPr>
              <a:lnSpc>
                <a:spcPct val="125000"/>
              </a:lnSpc>
              <a:buFontTx/>
              <a:buNone/>
            </a:pPr>
            <a:endParaRPr lang="zh-CN" altLang="en-US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05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623392" y="241672"/>
            <a:ext cx="9019362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静脉留置针密闭式周围静脉输液法</a:t>
            </a:r>
            <a:endParaRPr lang="en-US" altLang="en-US" sz="26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B58BBC56-5CAD-4F98-8A2C-327C78BE96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6900" y="1584697"/>
            <a:ext cx="3968750" cy="4489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3393EC23-9DC2-4ADC-AB7F-985FD5237829}"/>
              </a:ext>
            </a:extLst>
          </p:cNvPr>
          <p:cNvGrpSpPr/>
          <p:nvPr/>
        </p:nvGrpSpPr>
        <p:grpSpPr>
          <a:xfrm>
            <a:off x="1415480" y="1447807"/>
            <a:ext cx="3951716" cy="1587743"/>
            <a:chOff x="304558" y="1196752"/>
            <a:chExt cx="3951716" cy="158774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25A49C5-8492-4A9A-A0A3-F55C847D3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558" y="1196752"/>
              <a:ext cx="3951716" cy="1587743"/>
            </a:xfrm>
            <a:prstGeom prst="rect">
              <a:avLst/>
            </a:prstGeom>
          </p:spPr>
        </p:pic>
        <p:sp>
          <p:nvSpPr>
            <p:cNvPr id="11" name="流程图: 可选过程 10">
              <a:extLst>
                <a:ext uri="{FF2B5EF4-FFF2-40B4-BE49-F238E27FC236}">
                  <a16:creationId xmlns:a16="http://schemas.microsoft.com/office/drawing/2014/main" xmlns="" id="{0D8FB7A9-70C6-478E-809D-994DA6857BC6}"/>
                </a:ext>
              </a:extLst>
            </p:cNvPr>
            <p:cNvSpPr/>
            <p:nvPr/>
          </p:nvSpPr>
          <p:spPr>
            <a:xfrm>
              <a:off x="1104944" y="1412776"/>
              <a:ext cx="1493806" cy="648072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/>
                <a:t>留置针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0D5A4885-C3E4-49B9-A084-4190F1B95B35}"/>
              </a:ext>
            </a:extLst>
          </p:cNvPr>
          <p:cNvSpPr txBox="1"/>
          <p:nvPr/>
        </p:nvSpPr>
        <p:spPr>
          <a:xfrm>
            <a:off x="407368" y="3144535"/>
            <a:ext cx="5832648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+mn-ea"/>
                <a:ea typeface="+mn-ea"/>
              </a:rPr>
              <a:t>    静脉留置针的外套管光滑柔软，对血管壁刺激性小，输液时肢体活动不受影响，一般保留</a:t>
            </a:r>
            <a:r>
              <a:rPr lang="en-US" altLang="zh-CN" sz="2800" dirty="0">
                <a:latin typeface="+mn-ea"/>
                <a:ea typeface="+mn-ea"/>
              </a:rPr>
              <a:t>3-5</a:t>
            </a:r>
            <a:r>
              <a:rPr lang="zh-CN" altLang="en-US" sz="2800" dirty="0">
                <a:latin typeface="+mn-ea"/>
                <a:ea typeface="+mn-ea"/>
              </a:rPr>
              <a:t>天，可有效地减轻病人的痛苦，适用于长期输液，静脉穿刺较困难的病人。</a:t>
            </a:r>
          </a:p>
        </p:txBody>
      </p:sp>
    </p:spTree>
    <p:extLst>
      <p:ext uri="{BB962C8B-B14F-4D97-AF65-F5344CB8AC3E}">
        <p14:creationId xmlns:p14="http://schemas.microsoft.com/office/powerpoint/2010/main" xmlns="" val="41024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623392" y="241672"/>
            <a:ext cx="9019362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静脉留置针密闭式周围静脉输液法</a:t>
            </a:r>
            <a:endParaRPr lang="en-US" altLang="en-US" sz="26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49B3ACE-7722-44E0-8F25-F13C1E7FC8F3}"/>
              </a:ext>
            </a:extLst>
          </p:cNvPr>
          <p:cNvSpPr txBox="1"/>
          <p:nvPr/>
        </p:nvSpPr>
        <p:spPr>
          <a:xfrm>
            <a:off x="850900" y="1584697"/>
            <a:ext cx="6096000" cy="1661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217930" eaLnBrk="1" hangingPunct="1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需长期静脉输液者</a:t>
            </a:r>
          </a:p>
          <a:p>
            <a:pPr marL="285750" indent="-285750" defTabSz="1217930" eaLnBrk="1" hangingPunct="1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年老、衰竭、血管穿刺困难者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ACD51926-A739-400C-82B6-3F9FE3582C76}"/>
              </a:ext>
            </a:extLst>
          </p:cNvPr>
          <p:cNvSpPr txBox="1"/>
          <p:nvPr/>
        </p:nvSpPr>
        <p:spPr>
          <a:xfrm>
            <a:off x="850900" y="3395067"/>
            <a:ext cx="6480720" cy="1661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217930" eaLnBrk="1" hangingPunct="1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减轻痛苦，保护静脉</a:t>
            </a:r>
          </a:p>
          <a:p>
            <a:pPr marL="285750" indent="-285750" defTabSz="1217930" eaLnBrk="1" hangingPunct="1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保持静脉通道通畅，便于抢救和治疗</a:t>
            </a:r>
            <a:endParaRPr lang="zh-CN" altLang="en-US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5679E3-55A6-4AAE-99B7-F1FF2AD5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8"/>
          <a:stretch/>
        </p:blipFill>
        <p:spPr>
          <a:xfrm>
            <a:off x="7341195" y="1124744"/>
            <a:ext cx="4162850" cy="49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71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xmlns="" id="{89F0E34F-F32A-4DB3-9976-71B467D4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" y="0"/>
            <a:ext cx="197346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ABEB666A-8C0B-49FB-B64A-39FAFCACD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913" y="260648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连接排气</a:t>
            </a: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xmlns="" id="{3B11A62A-E211-4193-AAEC-167CDA5B7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696" y="78386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B4241E61-6103-4FC2-A95C-DA2A01EAF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913" y="1045478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消毒皮肤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xmlns="" id="{8BBD46FF-0047-4896-84BF-AD134004C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696" y="1628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CBBB5F38-E256-4EEC-BD37-B25CA8AD4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423" y="1908002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二次核对</a:t>
            </a: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xmlns="" id="{ACB782D5-3CEF-4E7D-AF77-DADD2F09F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696" y="249289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936C1372-7DAD-4468-98BB-3D1B645E3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913" y="2792695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静脉穿刺</a:t>
            </a: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ED78CFBB-7EC6-4EC2-80EF-4D00225DBB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3974" y="3429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62B2BDD5-4F7E-44C5-B364-62B47997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423" y="3704749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固定调速</a:t>
            </a: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CEB7F34C-9F0C-4187-A57D-CBCCDFA17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8217" y="429309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xmlns="" id="{6ACDBA15-549D-42E2-B2B8-25B0DA248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423" y="4586823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再次核对</a:t>
            </a: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xmlns="" id="{151E3A71-B814-449C-AC17-E6A014A64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3718" y="5229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xmlns="" id="{68C7DB18-DF49-4D8F-9C81-93113670E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423" y="5595982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整理记录</a:t>
            </a:r>
          </a:p>
        </p:txBody>
      </p:sp>
      <p:sp>
        <p:nvSpPr>
          <p:cNvPr id="31" name="Line 11">
            <a:extLst>
              <a:ext uri="{FF2B5EF4-FFF2-40B4-BE49-F238E27FC236}">
                <a16:creationId xmlns:a16="http://schemas.microsoft.com/office/drawing/2014/main" xmlns="" id="{F396C2D2-30A7-4B14-AF26-BDE94A5179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3832" y="5877272"/>
            <a:ext cx="32154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xmlns="" id="{3FCC297F-4448-42A8-9EBC-FCCAA4EC7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237" y="5615662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封管</a:t>
            </a:r>
          </a:p>
        </p:txBody>
      </p:sp>
      <p:sp>
        <p:nvSpPr>
          <p:cNvPr id="35" name="Line 11">
            <a:extLst>
              <a:ext uri="{FF2B5EF4-FFF2-40B4-BE49-F238E27FC236}">
                <a16:creationId xmlns:a16="http://schemas.microsoft.com/office/drawing/2014/main" xmlns="" id="{D9C5308E-4C78-4DFC-86AF-FC0B6E7747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4112" y="5857592"/>
            <a:ext cx="32154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xmlns="" id="{D22524DA-5D99-4B68-ACA9-CDEA5ADDE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924" y="5615662"/>
            <a:ext cx="179561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再次使用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D74DD1B-A212-418B-979E-886208F85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351"/>
          <a:stretch/>
        </p:blipFill>
        <p:spPr>
          <a:xfrm>
            <a:off x="8942073" y="346884"/>
            <a:ext cx="2906403" cy="2146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26A35A-02EF-4323-9638-E422AC92D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380" y="3014035"/>
            <a:ext cx="3336024" cy="2329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8614B3-92E2-49E0-883F-C7CE8FBCE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385" y="3006654"/>
            <a:ext cx="3306927" cy="23294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813E9F6-BB4F-4BD3-B2A9-9F4E895D5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9379" y="280889"/>
            <a:ext cx="3745350" cy="23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582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3071664" y="283930"/>
            <a:ext cx="7543800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密闭式中心静脉输液法</a:t>
            </a:r>
            <a:endParaRPr lang="en-US" altLang="en-US" sz="26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sp>
        <p:nvSpPr>
          <p:cNvPr id="8" name=" 141">
            <a:extLst>
              <a:ext uri="{FF2B5EF4-FFF2-40B4-BE49-F238E27FC236}">
                <a16:creationId xmlns:a16="http://schemas.microsoft.com/office/drawing/2014/main" xmlns="" id="{43B12285-CFAB-48F8-9D94-1A47EFCAF8A7}"/>
              </a:ext>
            </a:extLst>
          </p:cNvPr>
          <p:cNvSpPr/>
          <p:nvPr/>
        </p:nvSpPr>
        <p:spPr>
          <a:xfrm rot="5400000">
            <a:off x="9848850" y="5118100"/>
            <a:ext cx="574675" cy="57467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84944BE-988B-4729-8CCD-62FB44541165}"/>
              </a:ext>
            </a:extLst>
          </p:cNvPr>
          <p:cNvGrpSpPr/>
          <p:nvPr/>
        </p:nvGrpSpPr>
        <p:grpSpPr>
          <a:xfrm>
            <a:off x="8395970" y="4489933"/>
            <a:ext cx="3488055" cy="61023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圆角矩形 15">
              <a:extLst>
                <a:ext uri="{FF2B5EF4-FFF2-40B4-BE49-F238E27FC236}">
                  <a16:creationId xmlns:a16="http://schemas.microsoft.com/office/drawing/2014/main" xmlns="" id="{7EB286AE-C08C-473B-8EA3-B18989E31AE9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圆角矩形 16">
              <a:extLst>
                <a:ext uri="{FF2B5EF4-FFF2-40B4-BE49-F238E27FC236}">
                  <a16:creationId xmlns:a16="http://schemas.microsoft.com/office/drawing/2014/main" xmlns="" id="{1F976771-57EC-43C2-BA51-D80A41B84E5B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60000"/>
                <a:buFont typeface="Wingdings" panose="05000000000000000000" pitchFamily="2" charset="2"/>
                <a:buNone/>
                <a:defRPr/>
              </a:pPr>
              <a:endPara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60000"/>
                <a:buFont typeface="Wingdings" panose="05000000000000000000" pitchFamily="2" charset="2"/>
                <a:buNone/>
                <a:defRPr/>
              </a:pPr>
              <a:endPara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5" name="内容占位符 3">
            <a:extLst>
              <a:ext uri="{FF2B5EF4-FFF2-40B4-BE49-F238E27FC236}">
                <a16:creationId xmlns:a16="http://schemas.microsoft.com/office/drawing/2014/main" xmlns="" id="{40E69AFD-5633-43BB-B3C7-5017692278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3" y="1616075"/>
            <a:ext cx="3568700" cy="2676525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xmlns="" id="{2D9860AF-73C0-4067-8172-EB202F5188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1325" y="1616075"/>
            <a:ext cx="3690938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xmlns="" id="{F2F0D672-A818-468B-A8B5-C4E6159B2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337" t="1167" r="2740" b="10791"/>
          <a:stretch>
            <a:fillRect/>
          </a:stretch>
        </p:blipFill>
        <p:spPr>
          <a:xfrm>
            <a:off x="8255000" y="1616075"/>
            <a:ext cx="3600450" cy="2768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8897A08-699A-462F-B144-AE2749B087FB}"/>
              </a:ext>
            </a:extLst>
          </p:cNvPr>
          <p:cNvGrpSpPr/>
          <p:nvPr/>
        </p:nvGrpSpPr>
        <p:grpSpPr>
          <a:xfrm>
            <a:off x="4267472" y="4507865"/>
            <a:ext cx="3695359" cy="610235"/>
            <a:chOff x="4246904" y="4524851"/>
            <a:chExt cx="3695359" cy="610235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5B6225F5-97BF-44C6-B952-C476212E1A0E}"/>
                </a:ext>
              </a:extLst>
            </p:cNvPr>
            <p:cNvGrpSpPr/>
            <p:nvPr/>
          </p:nvGrpSpPr>
          <p:grpSpPr>
            <a:xfrm>
              <a:off x="4246904" y="4524851"/>
              <a:ext cx="3488055" cy="610235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38">
                <a:extLst>
                  <a:ext uri="{FF2B5EF4-FFF2-40B4-BE49-F238E27FC236}">
                    <a16:creationId xmlns:a16="http://schemas.microsoft.com/office/drawing/2014/main" xmlns="" id="{7CED081C-970F-41A6-883C-A839F4576579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圆角矩形 39">
                <a:extLst>
                  <a:ext uri="{FF2B5EF4-FFF2-40B4-BE49-F238E27FC236}">
                    <a16:creationId xmlns:a16="http://schemas.microsoft.com/office/drawing/2014/main" xmlns="" id="{A8CE8389-30E8-49E9-9B61-6634F4BE9DE7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60000"/>
                  <a:buFont typeface="Wingdings" panose="05000000000000000000" pitchFamily="2" charset="2"/>
                  <a:buNone/>
                  <a:defRPr/>
                </a:pPr>
                <a:endParaRPr kumimoji="0" lang="zh-CN" altLang="en-US" sz="3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60000"/>
                  <a:buFont typeface="Wingdings" panose="05000000000000000000" pitchFamily="2" charset="2"/>
                  <a:buNone/>
                  <a:defRPr/>
                </a:pPr>
                <a:endParaRPr kumimoji="0" lang="zh-CN" altLang="en-US" sz="3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8" name="文本框 7">
              <a:extLst>
                <a:ext uri="{FF2B5EF4-FFF2-40B4-BE49-F238E27FC236}">
                  <a16:creationId xmlns:a16="http://schemas.microsoft.com/office/drawing/2014/main" xmlns="" id="{956F629A-76DF-42AB-A424-AE06DFEB49E3}"/>
                </a:ext>
              </a:extLst>
            </p:cNvPr>
            <p:cNvSpPr txBox="1"/>
            <p:nvPr/>
          </p:nvSpPr>
          <p:spPr>
            <a:xfrm>
              <a:off x="4400550" y="4630738"/>
              <a:ext cx="3541713" cy="3984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defTabSz="914400">
                <a:buFont typeface="Arial" panose="020B0604020202020204" pitchFamily="34" charset="0"/>
                <a:buNone/>
              </a:pPr>
              <a:r>
                <a:rPr lang="zh-CN" altLang="en-US" sz="2000" dirty="0">
                  <a:latin typeface="+mn-lt"/>
                  <a:ea typeface="+mn-ea"/>
                  <a:cs typeface="+mn-ea"/>
                  <a:sym typeface="+mn-lt"/>
                </a:rPr>
                <a:t>锁骨下静脉穿刺置管输液法</a:t>
              </a:r>
            </a:p>
          </p:txBody>
        </p:sp>
      </p:grpSp>
      <p:sp>
        <p:nvSpPr>
          <p:cNvPr id="19" name="文本框 9">
            <a:extLst>
              <a:ext uri="{FF2B5EF4-FFF2-40B4-BE49-F238E27FC236}">
                <a16:creationId xmlns:a16="http://schemas.microsoft.com/office/drawing/2014/main" xmlns="" id="{E5726F44-9BB9-4188-AE7A-57DB6BE0FE41}"/>
              </a:ext>
            </a:extLst>
          </p:cNvPr>
          <p:cNvSpPr txBox="1"/>
          <p:nvPr/>
        </p:nvSpPr>
        <p:spPr>
          <a:xfrm>
            <a:off x="2076450" y="5605463"/>
            <a:ext cx="3973513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>
              <a:buFont typeface="Arial" panose="020B0604020202020204" pitchFamily="34" charset="0"/>
              <a:buNone/>
            </a:pPr>
            <a:r>
              <a:rPr lang="zh-CN" altLang="zh-CN" sz="3600" dirty="0">
                <a:latin typeface="+mn-lt"/>
                <a:ea typeface="+mn-ea"/>
                <a:cs typeface="+mn-ea"/>
                <a:sym typeface="+mn-lt"/>
              </a:rPr>
              <a:t>临床多由医生完成</a:t>
            </a:r>
          </a:p>
        </p:txBody>
      </p:sp>
      <p:sp>
        <p:nvSpPr>
          <p:cNvPr id="20" name="文本框 10">
            <a:extLst>
              <a:ext uri="{FF2B5EF4-FFF2-40B4-BE49-F238E27FC236}">
                <a16:creationId xmlns:a16="http://schemas.microsoft.com/office/drawing/2014/main" xmlns="" id="{5A490AFC-8316-4EEA-8D37-2F99144EB2F3}"/>
              </a:ext>
            </a:extLst>
          </p:cNvPr>
          <p:cNvSpPr txBox="1"/>
          <p:nvPr/>
        </p:nvSpPr>
        <p:spPr>
          <a:xfrm>
            <a:off x="8255000" y="5605463"/>
            <a:ext cx="3762375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defTabSz="914400">
              <a:buFont typeface="Arial" panose="020B0604020202020204" pitchFamily="34" charset="0"/>
              <a:buNone/>
            </a:pPr>
            <a:r>
              <a:rPr lang="zh-CN" altLang="zh-CN" sz="3600" dirty="0">
                <a:latin typeface="+mn-lt"/>
                <a:ea typeface="+mn-ea"/>
                <a:cs typeface="+mn-ea"/>
                <a:sym typeface="+mn-lt"/>
              </a:rPr>
              <a:t>专科护士完成</a:t>
            </a:r>
          </a:p>
        </p:txBody>
      </p:sp>
      <p:sp>
        <p:nvSpPr>
          <p:cNvPr id="21" name=" 141">
            <a:extLst>
              <a:ext uri="{FF2B5EF4-FFF2-40B4-BE49-F238E27FC236}">
                <a16:creationId xmlns:a16="http://schemas.microsoft.com/office/drawing/2014/main" xmlns="" id="{DD22F391-88E6-43EF-90C5-B93A82703AE0}"/>
              </a:ext>
            </a:extLst>
          </p:cNvPr>
          <p:cNvSpPr/>
          <p:nvPr/>
        </p:nvSpPr>
        <p:spPr>
          <a:xfrm rot="5400000">
            <a:off x="3775075" y="5029200"/>
            <a:ext cx="576263" cy="576263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38EFDAA9-ACB7-4641-8EC7-0E473263B444}"/>
              </a:ext>
            </a:extLst>
          </p:cNvPr>
          <p:cNvGrpSpPr/>
          <p:nvPr/>
        </p:nvGrpSpPr>
        <p:grpSpPr>
          <a:xfrm>
            <a:off x="434973" y="4475809"/>
            <a:ext cx="3695359" cy="610235"/>
            <a:chOff x="4246904" y="4524851"/>
            <a:chExt cx="3695359" cy="610235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65C0A96F-987C-47B4-B5C9-65ACF0BDA3E9}"/>
                </a:ext>
              </a:extLst>
            </p:cNvPr>
            <p:cNvGrpSpPr/>
            <p:nvPr/>
          </p:nvGrpSpPr>
          <p:grpSpPr>
            <a:xfrm>
              <a:off x="4246904" y="4524851"/>
              <a:ext cx="3488055" cy="610235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圆角矩形 38">
                <a:extLst>
                  <a:ext uri="{FF2B5EF4-FFF2-40B4-BE49-F238E27FC236}">
                    <a16:creationId xmlns:a16="http://schemas.microsoft.com/office/drawing/2014/main" xmlns="" id="{F8783363-8BE4-4DA7-BF2F-338D4411359E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圆角矩形 39">
                <a:extLst>
                  <a:ext uri="{FF2B5EF4-FFF2-40B4-BE49-F238E27FC236}">
                    <a16:creationId xmlns:a16="http://schemas.microsoft.com/office/drawing/2014/main" xmlns="" id="{5525D022-ABDA-4E01-B5D1-D688B52171AF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60000"/>
                  <a:buFont typeface="Wingdings" panose="05000000000000000000" pitchFamily="2" charset="2"/>
                  <a:buNone/>
                  <a:defRPr/>
                </a:pPr>
                <a:endParaRPr kumimoji="0" lang="zh-CN" altLang="en-US" sz="3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60000"/>
                  <a:buFont typeface="Wingdings" panose="05000000000000000000" pitchFamily="2" charset="2"/>
                  <a:buNone/>
                  <a:defRPr/>
                </a:pPr>
                <a:endParaRPr kumimoji="0" lang="zh-CN" altLang="en-US" sz="3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4" name="文本框 7">
              <a:extLst>
                <a:ext uri="{FF2B5EF4-FFF2-40B4-BE49-F238E27FC236}">
                  <a16:creationId xmlns:a16="http://schemas.microsoft.com/office/drawing/2014/main" xmlns="" id="{82304CA8-C9F4-4D74-A8D4-2CFDFB70A275}"/>
                </a:ext>
              </a:extLst>
            </p:cNvPr>
            <p:cNvSpPr txBox="1"/>
            <p:nvPr/>
          </p:nvSpPr>
          <p:spPr>
            <a:xfrm>
              <a:off x="4400550" y="4630738"/>
              <a:ext cx="3541713" cy="3984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 defTabSz="914400">
                <a:buFont typeface="Arial" panose="020B0604020202020204" pitchFamily="34" charset="0"/>
                <a:buNone/>
              </a:pPr>
              <a:r>
                <a:rPr lang="zh-CN" altLang="en-US" sz="2000" dirty="0">
                  <a:latin typeface="+mn-lt"/>
                  <a:ea typeface="+mn-ea"/>
                  <a:cs typeface="+mn-ea"/>
                  <a:sym typeface="+mn-lt"/>
                </a:rPr>
                <a:t>颈外静脉穿刺置管输液法</a:t>
              </a:r>
            </a:p>
          </p:txBody>
        </p:sp>
      </p:grpSp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1682CD96-DD62-4E8A-BFDD-376E0FB618A2}"/>
              </a:ext>
            </a:extLst>
          </p:cNvPr>
          <p:cNvSpPr txBox="1"/>
          <p:nvPr/>
        </p:nvSpPr>
        <p:spPr>
          <a:xfrm>
            <a:off x="8752521" y="4450425"/>
            <a:ext cx="3055937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002060"/>
                </a:solidFill>
                <a:latin typeface="+mn-ea"/>
                <a:ea typeface="+mn-ea"/>
                <a:cs typeface="+mn-ea"/>
                <a:sym typeface="+mn-lt"/>
              </a:rPr>
              <a:t>PICC</a:t>
            </a:r>
            <a:r>
              <a:rPr lang="zh-CN" altLang="en-US" sz="3600" dirty="0">
                <a:solidFill>
                  <a:srgbClr val="002060"/>
                </a:solidFill>
                <a:latin typeface="+mn-ea"/>
                <a:ea typeface="+mn-ea"/>
                <a:cs typeface="+mn-ea"/>
                <a:sym typeface="+mn-lt"/>
              </a:rPr>
              <a:t>输液法</a:t>
            </a:r>
          </a:p>
        </p:txBody>
      </p:sp>
    </p:spTree>
    <p:extLst>
      <p:ext uri="{BB962C8B-B14F-4D97-AF65-F5344CB8AC3E}">
        <p14:creationId xmlns:p14="http://schemas.microsoft.com/office/powerpoint/2010/main" xmlns="" val="93492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9" grpId="0"/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15">
            <a:extLst>
              <a:ext uri="{FF2B5EF4-FFF2-40B4-BE49-F238E27FC236}">
                <a16:creationId xmlns:a16="http://schemas.microsoft.com/office/drawing/2014/main" xmlns="" id="{7956C36B-7605-4B36-9F7D-5BBD6DB3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静  脉  输  液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1" name="文本框 6">
            <a:extLst>
              <a:ext uri="{FF2B5EF4-FFF2-40B4-BE49-F238E27FC236}">
                <a16:creationId xmlns:a16="http://schemas.microsoft.com/office/drawing/2014/main" xmlns="" id="{FDC7AC93-712B-471E-8257-AD71EABCA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2711624" y="31279"/>
            <a:ext cx="6048672" cy="792088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颈外静脉穿刺置管输液法</a:t>
            </a:r>
            <a:endParaRPr lang="en-US" altLang="en-US" sz="24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58C9FDA-82CE-429A-B605-F14086B1A306}"/>
              </a:ext>
            </a:extLst>
          </p:cNvPr>
          <p:cNvCxnSpPr>
            <a:cxnSpLocks/>
          </p:cNvCxnSpPr>
          <p:nvPr/>
        </p:nvCxnSpPr>
        <p:spPr>
          <a:xfrm>
            <a:off x="911424" y="908720"/>
            <a:ext cx="10153128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99279BBC-1393-45D9-8463-DDB68B4C7D1F}"/>
              </a:ext>
            </a:extLst>
          </p:cNvPr>
          <p:cNvSpPr txBox="1"/>
          <p:nvPr/>
        </p:nvSpPr>
        <p:spPr>
          <a:xfrm>
            <a:off x="597124" y="1235713"/>
            <a:ext cx="11260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    颈部最大的浅静脉，位于颈外皮下，表浅且易固定，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穿刺点</a:t>
            </a:r>
            <a:r>
              <a:rPr lang="zh-CN" altLang="en-US" sz="2800" dirty="0">
                <a:latin typeface="+mn-ea"/>
                <a:ea typeface="+mn-ea"/>
              </a:rPr>
              <a:t>为下颌角和锁骨上缘中点连线上</a:t>
            </a:r>
            <a:r>
              <a:rPr lang="en-US" altLang="zh-CN" sz="2800" dirty="0">
                <a:latin typeface="+mn-ea"/>
                <a:ea typeface="+mn-ea"/>
              </a:rPr>
              <a:t>1/3</a:t>
            </a:r>
            <a:r>
              <a:rPr lang="zh-CN" altLang="en-US" sz="2800" dirty="0">
                <a:latin typeface="+mn-ea"/>
                <a:ea typeface="+mn-ea"/>
              </a:rPr>
              <a:t>处，颈外静脉外缘。</a:t>
            </a:r>
          </a:p>
        </p:txBody>
      </p:sp>
      <p:grpSp>
        <p:nvGrpSpPr>
          <p:cNvPr id="30" name="Group 6">
            <a:extLst>
              <a:ext uri="{FF2B5EF4-FFF2-40B4-BE49-F238E27FC236}">
                <a16:creationId xmlns:a16="http://schemas.microsoft.com/office/drawing/2014/main" xmlns="" id="{2D06C57B-AB01-4B65-9EC0-3C4BBFFF5C12}"/>
              </a:ext>
            </a:extLst>
          </p:cNvPr>
          <p:cNvGrpSpPr>
            <a:grpSpLocks/>
          </p:cNvGrpSpPr>
          <p:nvPr/>
        </p:nvGrpSpPr>
        <p:grpSpPr bwMode="auto">
          <a:xfrm>
            <a:off x="2927648" y="2516812"/>
            <a:ext cx="4379912" cy="3744416"/>
            <a:chOff x="0" y="0"/>
            <a:chExt cx="8400" cy="7414"/>
          </a:xfrm>
        </p:grpSpPr>
        <p:pic>
          <p:nvPicPr>
            <p:cNvPr id="31" name="Picture 7" descr="y3 副本">
              <a:extLst>
                <a:ext uri="{FF2B5EF4-FFF2-40B4-BE49-F238E27FC236}">
                  <a16:creationId xmlns:a16="http://schemas.microsoft.com/office/drawing/2014/main" xmlns="" id="{7252FEA7-BBF0-45E7-96F0-5901C4728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400" cy="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8">
              <a:extLst>
                <a:ext uri="{FF2B5EF4-FFF2-40B4-BE49-F238E27FC236}">
                  <a16:creationId xmlns:a16="http://schemas.microsoft.com/office/drawing/2014/main" xmlns="" id="{147B2AC7-2D98-4A08-95FA-E8B4651B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" y="13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33" name="Oval 9">
              <a:extLst>
                <a:ext uri="{FF2B5EF4-FFF2-40B4-BE49-F238E27FC236}">
                  <a16:creationId xmlns:a16="http://schemas.microsoft.com/office/drawing/2014/main" xmlns="" id="{722082A9-99A5-4245-ADB8-D159A0214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55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xmlns="" id="{893293D1-A9A8-4A4B-BD34-A08C1A1D6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60" y="1440"/>
              <a:ext cx="2760" cy="4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xmlns="" id="{E89355EE-F9D6-4F20-9AF9-93CE31EAF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640"/>
              <a:ext cx="240" cy="2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zh-CN" altLang="zh-CN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5888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2711624" y="31279"/>
            <a:ext cx="6552728" cy="792088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锁骨下静脉穿刺置管输液法</a:t>
            </a:r>
            <a:endParaRPr lang="en-US" altLang="en-US" sz="24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58C9FDA-82CE-429A-B605-F14086B1A306}"/>
              </a:ext>
            </a:extLst>
          </p:cNvPr>
          <p:cNvCxnSpPr>
            <a:cxnSpLocks/>
          </p:cNvCxnSpPr>
          <p:nvPr/>
        </p:nvCxnSpPr>
        <p:spPr>
          <a:xfrm>
            <a:off x="911424" y="908720"/>
            <a:ext cx="10153128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99279BBC-1393-45D9-8463-DDB68B4C7D1F}"/>
              </a:ext>
            </a:extLst>
          </p:cNvPr>
          <p:cNvSpPr txBox="1"/>
          <p:nvPr/>
        </p:nvSpPr>
        <p:spPr>
          <a:xfrm>
            <a:off x="597124" y="1235713"/>
            <a:ext cx="11260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    位于锁骨后下方，静脉较粗大，常处于充盈状态，较易穿刺。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穿刺点</a:t>
            </a:r>
            <a:r>
              <a:rPr lang="zh-CN" altLang="en-US" sz="2800" dirty="0">
                <a:latin typeface="+mn-ea"/>
                <a:ea typeface="+mn-ea"/>
              </a:rPr>
              <a:t>为胸锁乳突肌外侧缘与锁骨上缘所形成的夹角平分线上，距顶点</a:t>
            </a:r>
            <a:r>
              <a:rPr lang="en-US" altLang="zh-CN" sz="2800" dirty="0">
                <a:latin typeface="+mn-ea"/>
                <a:ea typeface="+mn-ea"/>
              </a:rPr>
              <a:t>0.5~1cm</a:t>
            </a:r>
            <a:r>
              <a:rPr lang="zh-CN" altLang="en-US" sz="2800" dirty="0">
                <a:latin typeface="+mn-ea"/>
                <a:ea typeface="+mn-ea"/>
              </a:rPr>
              <a:t>处。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735421E-BA57-4CD8-80DF-04E616E1A8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9936" y="2492896"/>
            <a:ext cx="42767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70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1631504" y="116632"/>
            <a:ext cx="8352928" cy="792088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经外周中心静脉置管输液法</a:t>
            </a:r>
            <a:r>
              <a:rPr lang="en-US" altLang="zh-CN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(PICC)</a:t>
            </a: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endParaRPr lang="en-US" altLang="en-US" sz="24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58C9FDA-82CE-429A-B605-F14086B1A306}"/>
              </a:ext>
            </a:extLst>
          </p:cNvPr>
          <p:cNvCxnSpPr>
            <a:cxnSpLocks/>
          </p:cNvCxnSpPr>
          <p:nvPr/>
        </p:nvCxnSpPr>
        <p:spPr>
          <a:xfrm>
            <a:off x="911424" y="908720"/>
            <a:ext cx="10153128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99279BBC-1393-45D9-8463-DDB68B4C7D1F}"/>
              </a:ext>
            </a:extLst>
          </p:cNvPr>
          <p:cNvSpPr txBox="1"/>
          <p:nvPr/>
        </p:nvSpPr>
        <p:spPr>
          <a:xfrm>
            <a:off x="597124" y="1235713"/>
            <a:ext cx="11260633" cy="271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+mn-ea"/>
                <a:ea typeface="+mn-ea"/>
              </a:rPr>
              <a:t>    通过周围静脉穿刺置管，并将导管末端置于上腔静脉中下</a:t>
            </a:r>
            <a:r>
              <a:rPr lang="en-US" altLang="zh-CN" sz="2800" dirty="0">
                <a:latin typeface="+mn-ea"/>
                <a:ea typeface="+mn-ea"/>
              </a:rPr>
              <a:t>1/3</a:t>
            </a:r>
            <a:r>
              <a:rPr lang="zh-CN" altLang="en-US" sz="2800" dirty="0">
                <a:latin typeface="+mn-ea"/>
                <a:ea typeface="+mn-ea"/>
              </a:rPr>
              <a:t>或锁骨下静脉进行输液的方法。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+mn-ea"/>
                <a:ea typeface="+mn-ea"/>
              </a:rPr>
              <a:t>    </a:t>
            </a:r>
            <a:r>
              <a:rPr lang="zh-CN" altLang="en-US" sz="2800" dirty="0">
                <a:latin typeface="+mn-ea"/>
                <a:ea typeface="+mn-ea"/>
              </a:rPr>
              <a:t>此方法适应症广、创伤小、操作简单、保留时间长、并发症少，常用于中、长期的静脉输液或化疗用药等。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+mn-ea"/>
                <a:ea typeface="+mn-ea"/>
              </a:rPr>
              <a:t>    </a:t>
            </a:r>
            <a:r>
              <a:rPr lang="zh-CN" altLang="en-US" sz="2800" dirty="0">
                <a:latin typeface="+mn-ea"/>
                <a:ea typeface="+mn-ea"/>
              </a:rPr>
              <a:t>一般在血管内保留</a:t>
            </a:r>
            <a:r>
              <a:rPr lang="en-US" altLang="zh-CN" sz="2800" dirty="0">
                <a:latin typeface="+mn-ea"/>
                <a:ea typeface="+mn-ea"/>
              </a:rPr>
              <a:t>7</a:t>
            </a:r>
            <a:r>
              <a:rPr lang="zh-CN" altLang="en-US" sz="2800" dirty="0">
                <a:latin typeface="+mn-ea"/>
                <a:ea typeface="+mn-ea"/>
              </a:rPr>
              <a:t>天～</a:t>
            </a:r>
            <a:r>
              <a:rPr lang="en-US" altLang="zh-CN" sz="2800" dirty="0">
                <a:latin typeface="+mn-ea"/>
                <a:ea typeface="+mn-ea"/>
              </a:rPr>
              <a:t>1</a:t>
            </a:r>
            <a:r>
              <a:rPr lang="zh-CN" altLang="en-US" sz="2800" dirty="0">
                <a:latin typeface="+mn-ea"/>
                <a:ea typeface="+mn-ea"/>
              </a:rPr>
              <a:t>年。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81594F5-E06E-4CC5-99FB-2474D6D5B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573016"/>
            <a:ext cx="429855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1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1631504" y="116632"/>
            <a:ext cx="8352928" cy="792088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经外周中心静脉置管输液法</a:t>
            </a:r>
            <a:r>
              <a:rPr lang="en-US" altLang="zh-CN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(PICC)</a:t>
            </a: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endParaRPr lang="en-US" altLang="en-US" sz="24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58C9FDA-82CE-429A-B605-F14086B1A306}"/>
              </a:ext>
            </a:extLst>
          </p:cNvPr>
          <p:cNvCxnSpPr>
            <a:cxnSpLocks/>
          </p:cNvCxnSpPr>
          <p:nvPr/>
        </p:nvCxnSpPr>
        <p:spPr>
          <a:xfrm>
            <a:off x="911424" y="908720"/>
            <a:ext cx="10153128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E1D409-7C0F-46C8-AF58-E85991F97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40" y="1124744"/>
            <a:ext cx="1686368" cy="87653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1C31BD3C-06EF-4518-81A1-967FD28108DB}"/>
              </a:ext>
            </a:extLst>
          </p:cNvPr>
          <p:cNvSpPr txBox="1"/>
          <p:nvPr/>
        </p:nvSpPr>
        <p:spPr>
          <a:xfrm>
            <a:off x="2175149" y="2492895"/>
            <a:ext cx="8208912" cy="217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需补充静脉营养液等高渗溶液的病人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需输入化疗药物等高浓度或刺激性溶液的病人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需中长期静脉输液治疗的病人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外周静脉条件差且需用药的病人</a:t>
            </a:r>
          </a:p>
        </p:txBody>
      </p:sp>
    </p:spTree>
    <p:extLst>
      <p:ext uri="{BB962C8B-B14F-4D97-AF65-F5344CB8AC3E}">
        <p14:creationId xmlns:p14="http://schemas.microsoft.com/office/powerpoint/2010/main" xmlns="" val="33583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1631504" y="116632"/>
            <a:ext cx="8352928" cy="792088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0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静脉输液港技术 </a:t>
            </a:r>
            <a:endParaRPr lang="en-US" altLang="en-US" sz="2400" b="1" noProof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58C9FDA-82CE-429A-B605-F14086B1A306}"/>
              </a:ext>
            </a:extLst>
          </p:cNvPr>
          <p:cNvCxnSpPr>
            <a:cxnSpLocks/>
          </p:cNvCxnSpPr>
          <p:nvPr/>
        </p:nvCxnSpPr>
        <p:spPr>
          <a:xfrm>
            <a:off x="911424" y="908720"/>
            <a:ext cx="10153128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内容占位符 3">
            <a:extLst>
              <a:ext uri="{FF2B5EF4-FFF2-40B4-BE49-F238E27FC236}">
                <a16:creationId xmlns:a16="http://schemas.microsoft.com/office/drawing/2014/main" xmlns="" id="{1D447ACB-801E-4226-9C87-07656A06D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486"/>
          <a:stretch/>
        </p:blipFill>
        <p:spPr>
          <a:xfrm>
            <a:off x="630734" y="1340768"/>
            <a:ext cx="5904656" cy="4392485"/>
          </a:xfrm>
          <a:prstGeom prst="rect">
            <a:avLst/>
          </a:prstGeom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xmlns="" id="{3288BB25-80FE-400E-B1B8-716B62577B51}"/>
              </a:ext>
            </a:extLst>
          </p:cNvPr>
          <p:cNvSpPr txBox="1"/>
          <p:nvPr/>
        </p:nvSpPr>
        <p:spPr>
          <a:xfrm>
            <a:off x="6535390" y="1700808"/>
            <a:ext cx="5356225" cy="434830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 b="0" dirty="0">
                <a:latin typeface="+mn-lt"/>
                <a:ea typeface="+mn-ea"/>
                <a:cs typeface="+mn-ea"/>
                <a:sym typeface="+mn-lt"/>
              </a:rPr>
              <a:t>VPA</a:t>
            </a:r>
            <a:r>
              <a:rPr lang="zh-CN" altLang="en-US" sz="2800" b="0" dirty="0">
                <a:latin typeface="+mn-lt"/>
                <a:ea typeface="+mn-ea"/>
                <a:cs typeface="+mn-ea"/>
                <a:sym typeface="+mn-lt"/>
              </a:rPr>
              <a:t>是供穿刺的注射座和静脉导管两部分组成</a:t>
            </a:r>
            <a:endParaRPr lang="en-US" altLang="zh-CN" sz="2800" b="0" dirty="0">
              <a:latin typeface="+mn-lt"/>
              <a:ea typeface="+mn-ea"/>
              <a:cs typeface="+mn-ea"/>
              <a:sym typeface="+mn-lt"/>
            </a:endParaRPr>
          </a:p>
          <a:p>
            <a:pPr defTabSz="9144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lang="zh-CN" altLang="en-US" sz="2800" b="0" dirty="0">
                <a:latin typeface="+mn-lt"/>
                <a:ea typeface="+mn-ea"/>
                <a:cs typeface="+mn-ea"/>
                <a:sym typeface="+mn-lt"/>
              </a:rPr>
              <a:t>利用手术的方法将导管末端经皮下穿刺置于人体的上腔静脉，剩余导管和输液港底座埋藏在皮下组织。</a:t>
            </a:r>
          </a:p>
          <a:p>
            <a:pPr defTabSz="9144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 b="0">
                <a:latin typeface="+mn-lt"/>
                <a:ea typeface="+mn-ea"/>
                <a:cs typeface="+mn-ea"/>
                <a:sym typeface="+mn-lt"/>
              </a:rPr>
              <a:t>      将无损伤针从皮下穿刺到注射座的输液槽，即可进行输注。</a:t>
            </a:r>
            <a:endParaRPr lang="zh-CN" altLang="en-US" sz="2800" b="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46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767408" y="400222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输液速度与时间的计算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8343E67C-2010-4999-A63A-46EAE46711C1}"/>
              </a:ext>
            </a:extLst>
          </p:cNvPr>
          <p:cNvSpPr txBox="1">
            <a:spLocks noChangeArrowheads="1"/>
          </p:cNvSpPr>
          <p:nvPr/>
        </p:nvSpPr>
        <p:spPr>
          <a:xfrm>
            <a:off x="2855640" y="1412776"/>
            <a:ext cx="8420100" cy="4983262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2" charset="2"/>
              <a:buNone/>
              <a:defRPr/>
            </a:pPr>
            <a:r>
              <a:rPr lang="zh-CN" altLang="en-US" sz="2400" b="1" dirty="0"/>
              <a:t> </a:t>
            </a:r>
            <a:r>
              <a:rPr lang="zh-CN" altLang="en-US" sz="2400" b="1" dirty="0">
                <a:latin typeface="宋体" pitchFamily="2" charset="-122"/>
              </a:rPr>
              <a:t>                点滴系数（15滴/毫升）×输液量(ml)</a:t>
            </a:r>
          </a:p>
          <a:p>
            <a:pPr>
              <a:buFont typeface="Wingdings 2" pitchFamily="2" charset="2"/>
              <a:buChar char=""/>
              <a:defRPr/>
            </a:pPr>
            <a:r>
              <a:rPr lang="zh-CN" altLang="en-US" sz="2400" b="1" dirty="0">
                <a:latin typeface="宋体" pitchFamily="2" charset="-122"/>
              </a:rPr>
              <a:t>每分钟滴数 = </a:t>
            </a:r>
          </a:p>
          <a:p>
            <a:pPr>
              <a:buFont typeface="Wingdings 2" pitchFamily="2" charset="2"/>
              <a:buNone/>
              <a:defRPr/>
            </a:pPr>
            <a:r>
              <a:rPr lang="zh-CN" altLang="en-US" sz="2400" b="1" dirty="0">
                <a:latin typeface="宋体" pitchFamily="2" charset="-122"/>
              </a:rPr>
              <a:t>                      输液时间（min)</a:t>
            </a:r>
          </a:p>
          <a:p>
            <a:pPr>
              <a:buFont typeface="Wingdings 2" pitchFamily="2" charset="2"/>
              <a:buNone/>
              <a:defRPr/>
            </a:pPr>
            <a:endParaRPr lang="zh-CN" altLang="en-US" sz="2400" b="1" dirty="0">
              <a:latin typeface="宋体" pitchFamily="2" charset="-122"/>
            </a:endParaRPr>
          </a:p>
          <a:p>
            <a:pPr>
              <a:buFont typeface="Wingdings 2" pitchFamily="2" charset="2"/>
              <a:buNone/>
              <a:defRPr/>
            </a:pPr>
            <a:r>
              <a:rPr lang="zh-CN" altLang="en-US" sz="2400" b="1" dirty="0">
                <a:latin typeface="宋体" pitchFamily="2" charset="-122"/>
              </a:rPr>
              <a:t>                点滴系数(15滴/毫升)×输入量(ml)</a:t>
            </a:r>
          </a:p>
          <a:p>
            <a:pPr>
              <a:buFont typeface="Wingdings 2" pitchFamily="2" charset="2"/>
              <a:buChar char=""/>
              <a:defRPr/>
            </a:pPr>
            <a:r>
              <a:rPr lang="zh-CN" altLang="en-US" sz="2400" b="1" dirty="0">
                <a:latin typeface="宋体" pitchFamily="2" charset="-122"/>
              </a:rPr>
              <a:t>输液时间  =</a:t>
            </a:r>
          </a:p>
          <a:p>
            <a:pPr>
              <a:buFont typeface="Wingdings 2" pitchFamily="2" charset="2"/>
              <a:buNone/>
              <a:defRPr/>
            </a:pPr>
            <a:r>
              <a:rPr lang="zh-CN" altLang="en-US" sz="2400" b="1" dirty="0">
                <a:latin typeface="宋体" pitchFamily="2" charset="-122"/>
              </a:rPr>
              <a:t>                     每分钟滴速×60（min)</a:t>
            </a:r>
          </a:p>
          <a:p>
            <a:pPr>
              <a:buFont typeface="Wingdings 2" pitchFamily="2" charset="2"/>
              <a:buNone/>
              <a:defRPr/>
            </a:pPr>
            <a:endParaRPr lang="zh-CN" altLang="en-US" sz="2400" b="1" dirty="0">
              <a:latin typeface="宋体" pitchFamily="2" charset="-122"/>
            </a:endParaRPr>
          </a:p>
          <a:p>
            <a:pPr>
              <a:spcBef>
                <a:spcPct val="50000"/>
              </a:spcBef>
              <a:buFont typeface="Wingdings 2" pitchFamily="2" charset="2"/>
              <a:buChar char="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宋体" pitchFamily="2" charset="-122"/>
              </a:rPr>
              <a:t>点滴系数：</a:t>
            </a:r>
            <a:r>
              <a:rPr lang="zh-CN" altLang="en-US" sz="2400" b="1" dirty="0">
                <a:latin typeface="宋体" pitchFamily="2" charset="-122"/>
              </a:rPr>
              <a:t>每毫升溶液的滴数。</a:t>
            </a:r>
          </a:p>
          <a:p>
            <a:pPr marL="0" indent="0">
              <a:spcBef>
                <a:spcPct val="50000"/>
              </a:spcBef>
              <a:buFont typeface="Wingdings 2" pitchFamily="2" charset="2"/>
              <a:buNone/>
              <a:defRPr/>
            </a:pPr>
            <a:r>
              <a:rPr lang="zh-CN" altLang="en-US" sz="2400" b="1" dirty="0">
                <a:latin typeface="宋体" pitchFamily="2" charset="-122"/>
              </a:rPr>
              <a:t>           点滴系数常有10、15、20、</a:t>
            </a:r>
            <a:r>
              <a:rPr lang="en-US" altLang="zh-CN" sz="2400" b="1" dirty="0">
                <a:latin typeface="宋体" pitchFamily="2" charset="-122"/>
              </a:rPr>
              <a:t>50</a:t>
            </a:r>
            <a:r>
              <a:rPr lang="zh-CN" altLang="en-US" sz="2400" b="1" dirty="0">
                <a:latin typeface="宋体" pitchFamily="2" charset="-122"/>
              </a:rPr>
              <a:t>四种。 </a:t>
            </a:r>
            <a:r>
              <a:rPr lang="zh-CN" altLang="en-US" b="1" dirty="0">
                <a:latin typeface="宋体" pitchFamily="2" charset="-122"/>
              </a:rPr>
              <a:t>  </a:t>
            </a: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888" y="2060848"/>
            <a:ext cx="5400675" cy="15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xmlns="" id="{1069367E-3C31-4D8B-880E-5AA6DBA71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888" y="3717032"/>
            <a:ext cx="5400675" cy="15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01A6E3-7F61-4A3B-907E-93BDA94B9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04" r="12378"/>
          <a:stretch/>
        </p:blipFill>
        <p:spPr>
          <a:xfrm>
            <a:off x="75643" y="1412776"/>
            <a:ext cx="2710444" cy="401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97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24C5412E-9A48-422D-BF82-43669EDEF58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圆角矩形 38">
            <a:extLst>
              <a:ext uri="{FF2B5EF4-FFF2-40B4-BE49-F238E27FC236}">
                <a16:creationId xmlns:a16="http://schemas.microsoft.com/office/drawing/2014/main" xmlns="" id="{7531CEBB-6904-4683-87F8-43A872BF2505}"/>
              </a:ext>
            </a:extLst>
          </p:cNvPr>
          <p:cNvSpPr/>
          <p:nvPr/>
        </p:nvSpPr>
        <p:spPr>
          <a:xfrm>
            <a:off x="1220787" y="980728"/>
            <a:ext cx="9750425" cy="1656184"/>
          </a:xfrm>
          <a:prstGeom prst="roundRect">
            <a:avLst/>
          </a:prstGeom>
          <a:gradFill>
            <a:gsLst>
              <a:gs pos="620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8100000" scaled="0"/>
          </a:gradFill>
          <a:ln>
            <a:noFill/>
          </a:ln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9D6E3E8-1FE0-4C0F-9520-D53FE919A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186542"/>
            <a:ext cx="9791700" cy="13447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20%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甘露醇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250ml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，输液器点滴系数为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15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/ml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要求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分钟输完，应如何调节滴速？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99EF16D-985F-482C-952B-FF2007ED1A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608" y="3507953"/>
            <a:ext cx="7246938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 descr="www.51pptmoban.com (7)">
            <a:extLst>
              <a:ext uri="{FF2B5EF4-FFF2-40B4-BE49-F238E27FC236}">
                <a16:creationId xmlns:a16="http://schemas.microsoft.com/office/drawing/2014/main" xmlns="" id="{D0551A23-D9F6-4788-99D3-955EF8C79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7775" y="3041350"/>
            <a:ext cx="3016250" cy="30162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11406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8">
            <a:extLst>
              <a:ext uri="{FF2B5EF4-FFF2-40B4-BE49-F238E27FC236}">
                <a16:creationId xmlns:a16="http://schemas.microsoft.com/office/drawing/2014/main" xmlns="" id="{7D65BC8A-3FA7-44F3-A313-FAA6908E6C82}"/>
              </a:ext>
            </a:extLst>
          </p:cNvPr>
          <p:cNvSpPr/>
          <p:nvPr/>
        </p:nvSpPr>
        <p:spPr>
          <a:xfrm>
            <a:off x="1220787" y="980728"/>
            <a:ext cx="9750425" cy="1656184"/>
          </a:xfrm>
          <a:prstGeom prst="roundRect">
            <a:avLst/>
          </a:prstGeom>
          <a:gradFill>
            <a:gsLst>
              <a:gs pos="620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8100000" scaled="0"/>
          </a:gradFill>
          <a:ln>
            <a:noFill/>
          </a:ln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24C5412E-9A48-422D-BF82-43669EDEF58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9" name="图片 2" descr="www.51pptmoban.com (7)">
            <a:extLst>
              <a:ext uri="{FF2B5EF4-FFF2-40B4-BE49-F238E27FC236}">
                <a16:creationId xmlns:a16="http://schemas.microsoft.com/office/drawing/2014/main" xmlns="" id="{D0551A23-D9F6-4788-99D3-955EF8C79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7775" y="3041350"/>
            <a:ext cx="3016250" cy="301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5740C6A-C675-419A-9CE1-049CBEAE2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1052384"/>
            <a:ext cx="9791700" cy="13447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液体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1500ml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，滴速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50 d /min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，输液器点滴系数为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10d/ml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，需要多少时间输完？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D5E709E-5907-4DB4-8CD2-4756E50780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480" y="3423370"/>
            <a:ext cx="7377113" cy="15954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7458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常见输液故障及排除法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溶液不滴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9001000" cy="1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6A18CD1-CBF7-4715-B02A-FC4E08141AF3}"/>
              </a:ext>
            </a:extLst>
          </p:cNvPr>
          <p:cNvSpPr txBox="1"/>
          <p:nvPr/>
        </p:nvSpPr>
        <p:spPr>
          <a:xfrm>
            <a:off x="510655" y="1460563"/>
            <a:ext cx="8928992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针头滑出血管外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：回抽无回血，局部肿胀、疼痛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：将针头拔出，更换针头后重新选择血管穿刺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211F80-5963-4D7A-8042-894FDA3770DD}"/>
              </a:ext>
            </a:extLst>
          </p:cNvPr>
          <p:cNvSpPr txBox="1"/>
          <p:nvPr/>
        </p:nvSpPr>
        <p:spPr>
          <a:xfrm>
            <a:off x="510655" y="4057874"/>
            <a:ext cx="10193857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针头斜面紧贴血管壁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：回抽有回血，但溶液滴入不畅或溶液不滴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：调整针头位置或适当变换肢体位置，至点滴通畅。</a:t>
            </a:r>
          </a:p>
        </p:txBody>
      </p:sp>
      <p:pic>
        <p:nvPicPr>
          <p:cNvPr id="14" name="Picture 3" descr="1">
            <a:extLst>
              <a:ext uri="{FF2B5EF4-FFF2-40B4-BE49-F238E27FC236}">
                <a16:creationId xmlns:a16="http://schemas.microsoft.com/office/drawing/2014/main" xmlns="" id="{35C1C559-11D3-48EF-AADE-8CF268D7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4688" y="1198889"/>
            <a:ext cx="4229918" cy="140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3">
            <a:extLst>
              <a:ext uri="{FF2B5EF4-FFF2-40B4-BE49-F238E27FC236}">
                <a16:creationId xmlns:a16="http://schemas.microsoft.com/office/drawing/2014/main" xmlns="" id="{2FAC60D0-153E-48DA-A09F-8FB6F4D9C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390900"/>
            <a:ext cx="4560915" cy="15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41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常见输液故障及排除法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溶液不滴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9001000" cy="1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6A18CD1-CBF7-4715-B02A-FC4E08141AF3}"/>
              </a:ext>
            </a:extLst>
          </p:cNvPr>
          <p:cNvSpPr txBox="1"/>
          <p:nvPr/>
        </p:nvSpPr>
        <p:spPr>
          <a:xfrm>
            <a:off x="510655" y="2856834"/>
            <a:ext cx="11373370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针头阻塞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：回抽无回血，溶液不滴，挤压靠近针头处的输液管，感觉有阻力，且松手无回血，表示针头阻塞。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：将针头拔出，更换针头后重新选择血管穿刺。</a:t>
            </a:r>
          </a:p>
        </p:txBody>
      </p:sp>
      <p:pic>
        <p:nvPicPr>
          <p:cNvPr id="9" name="Picture 4" descr="Tu9-3">
            <a:hlinkClick r:id="rId2" action="ppaction://hlinksldjump"/>
            <a:extLst>
              <a:ext uri="{FF2B5EF4-FFF2-40B4-BE49-F238E27FC236}">
                <a16:creationId xmlns:a16="http://schemas.microsoft.com/office/drawing/2014/main" xmlns="" id="{684CA627-B538-441C-BD4C-817FDB38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44" b="26277"/>
          <a:stretch>
            <a:fillRect/>
          </a:stretch>
        </p:blipFill>
        <p:spPr bwMode="auto">
          <a:xfrm>
            <a:off x="6096000" y="1089105"/>
            <a:ext cx="5040560" cy="229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3575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54A01C5-ABA6-46C0-8606-2DB95E6BC57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FD9DBF20-48C1-4045-8576-096E8EBCC47B}"/>
              </a:ext>
            </a:extLst>
          </p:cNvPr>
          <p:cNvGrpSpPr/>
          <p:nvPr/>
        </p:nvGrpSpPr>
        <p:grpSpPr>
          <a:xfrm>
            <a:off x="695400" y="1196752"/>
            <a:ext cx="6989315" cy="4759758"/>
            <a:chOff x="839416" y="620688"/>
            <a:chExt cx="6989315" cy="475975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CBFD8B02-EFAE-4447-8CDD-1F69EDF2A2D0}"/>
                </a:ext>
              </a:extLst>
            </p:cNvPr>
            <p:cNvSpPr/>
            <p:nvPr/>
          </p:nvSpPr>
          <p:spPr>
            <a:xfrm>
              <a:off x="839416" y="620688"/>
              <a:ext cx="49687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静脉输液的原理及目的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2EE7201F-CA47-440B-BA19-600E06A84F68}"/>
                </a:ext>
              </a:extLst>
            </p:cNvPr>
            <p:cNvSpPr/>
            <p:nvPr/>
          </p:nvSpPr>
          <p:spPr>
            <a:xfrm>
              <a:off x="846684" y="1205463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静脉输液常用溶液的种类及作用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30BDFAC-13CC-4809-B97E-B53B526537F8}"/>
                </a:ext>
              </a:extLst>
            </p:cNvPr>
            <p:cNvSpPr/>
            <p:nvPr/>
          </p:nvSpPr>
          <p:spPr>
            <a:xfrm>
              <a:off x="878732" y="1790238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常用输液部位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9F9F15C-808F-4B35-881D-83015FEEBA62}"/>
                </a:ext>
              </a:extLst>
            </p:cNvPr>
            <p:cNvSpPr/>
            <p:nvPr/>
          </p:nvSpPr>
          <p:spPr>
            <a:xfrm>
              <a:off x="878732" y="2375013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常用静脉输液法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3E6A595B-EA52-4DF2-9AA1-A6790BA39012}"/>
                </a:ext>
              </a:extLst>
            </p:cNvPr>
            <p:cNvSpPr/>
            <p:nvPr/>
          </p:nvSpPr>
          <p:spPr>
            <a:xfrm>
              <a:off x="911424" y="2959788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输液速度与时间的计算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23A800F2-72CF-4D48-A345-E1AB013E135B}"/>
                </a:ext>
              </a:extLst>
            </p:cNvPr>
            <p:cNvSpPr/>
            <p:nvPr/>
          </p:nvSpPr>
          <p:spPr>
            <a:xfrm>
              <a:off x="911424" y="3570856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常见输液故障及排除法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EBEAC332-58B8-4B59-A6B4-746962ACC501}"/>
                </a:ext>
              </a:extLst>
            </p:cNvPr>
            <p:cNvSpPr/>
            <p:nvPr/>
          </p:nvSpPr>
          <p:spPr>
            <a:xfrm>
              <a:off x="911424" y="4198692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常见输液反应及防护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755D6D7C-2F3E-45C1-A1E2-2136D10AB730}"/>
                </a:ext>
              </a:extLst>
            </p:cNvPr>
            <p:cNvSpPr/>
            <p:nvPr/>
          </p:nvSpPr>
          <p:spPr>
            <a:xfrm>
              <a:off x="923231" y="4795671"/>
              <a:ext cx="690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输液微粒污染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B711E4B-7823-496F-A484-7307E861D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76" y="105071"/>
            <a:ext cx="3916537" cy="9239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B1CAD00-3F4F-468D-868A-EE1D2C74A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4192" y="2564904"/>
            <a:ext cx="3881357" cy="3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500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常见输液故障及排除法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溶液不滴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9001000" cy="1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211F80-5963-4D7A-8042-894FDA3770DD}"/>
              </a:ext>
            </a:extLst>
          </p:cNvPr>
          <p:cNvSpPr txBox="1"/>
          <p:nvPr/>
        </p:nvSpPr>
        <p:spPr>
          <a:xfrm>
            <a:off x="459235" y="1193531"/>
            <a:ext cx="10193857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压力过低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：滴速缓慢或溶液不滴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：适当抬高输液瓶位置或放低病人肢体位置。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5DD4351-3AF5-436E-A2D1-862AE8697248}"/>
              </a:ext>
            </a:extLst>
          </p:cNvPr>
          <p:cNvSpPr txBox="1"/>
          <p:nvPr/>
        </p:nvSpPr>
        <p:spPr>
          <a:xfrm>
            <a:off x="505322" y="3573016"/>
            <a:ext cx="10193857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静脉痉挛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：溶液滴入不畅，但有回血抽出。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：穿刺局部热敷，缓解静脉痉挛。</a:t>
            </a:r>
          </a:p>
        </p:txBody>
      </p:sp>
    </p:spTree>
    <p:extLst>
      <p:ext uri="{BB962C8B-B14F-4D97-AF65-F5344CB8AC3E}">
        <p14:creationId xmlns:p14="http://schemas.microsoft.com/office/powerpoint/2010/main" xmlns="" val="11487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009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常见输液故障及排除法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茂菲滴管内液面过高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13666" descr="a16">
            <a:extLst>
              <a:ext uri="{FF2B5EF4-FFF2-40B4-BE49-F238E27FC236}">
                <a16:creationId xmlns:a16="http://schemas.microsoft.com/office/drawing/2014/main" xmlns="" id="{B01B2E4C-414F-4EB4-973D-C63DF1AD3A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416" y="1340768"/>
            <a:ext cx="4781550" cy="3881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3667" descr="bu1">
            <a:extLst>
              <a:ext uri="{FF2B5EF4-FFF2-40B4-BE49-F238E27FC236}">
                <a16:creationId xmlns:a16="http://schemas.microsoft.com/office/drawing/2014/main" xmlns="" id="{5A2D8414-81E1-4490-9E9B-CE88C778F1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3916" y="1340768"/>
            <a:ext cx="4662487" cy="3932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xmlns="" id="{211F7C40-D4C4-4FD3-A46B-E4392C26A084}"/>
              </a:ext>
            </a:extLst>
          </p:cNvPr>
          <p:cNvSpPr/>
          <p:nvPr/>
        </p:nvSpPr>
        <p:spPr>
          <a:xfrm>
            <a:off x="2567608" y="1628800"/>
            <a:ext cx="720080" cy="7200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0723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009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常见输液故障及排除法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茂菲滴管内液面过低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211F80-5963-4D7A-8042-894FDA3770DD}"/>
              </a:ext>
            </a:extLst>
          </p:cNvPr>
          <p:cNvSpPr txBox="1"/>
          <p:nvPr/>
        </p:nvSpPr>
        <p:spPr>
          <a:xfrm>
            <a:off x="319039" y="5539288"/>
            <a:ext cx="10817521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：挤捏滴管，迫使液体流至滴管内，升至所需高度停止。</a:t>
            </a:r>
          </a:p>
        </p:txBody>
      </p:sp>
      <p:pic>
        <p:nvPicPr>
          <p:cNvPr id="2" name="图片 114690" descr="a15">
            <a:extLst>
              <a:ext uri="{FF2B5EF4-FFF2-40B4-BE49-F238E27FC236}">
                <a16:creationId xmlns:a16="http://schemas.microsoft.com/office/drawing/2014/main" xmlns="" id="{1FBBACD5-B9C4-452C-88C8-1450C88E57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549" y="1358106"/>
            <a:ext cx="4799012" cy="414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4691" descr="13">
            <a:extLst>
              <a:ext uri="{FF2B5EF4-FFF2-40B4-BE49-F238E27FC236}">
                <a16:creationId xmlns:a16="http://schemas.microsoft.com/office/drawing/2014/main" xmlns="" id="{9BA33F85-A75B-4E72-9E96-1E082FD05F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374105"/>
            <a:ext cx="4772025" cy="41417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030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常见输液故障及排除法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茂菲滴管内液面自行下降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211F80-5963-4D7A-8042-894FDA3770DD}"/>
              </a:ext>
            </a:extLst>
          </p:cNvPr>
          <p:cNvSpPr txBox="1"/>
          <p:nvPr/>
        </p:nvSpPr>
        <p:spPr>
          <a:xfrm>
            <a:off x="459235" y="1193531"/>
            <a:ext cx="10193857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：茂菲滴管内液面自行下降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：检查滴管上端输液管和滴管的衔接处是否紧密，有无漏气或裂痕，必要时更换输液器。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B0C6AB39-7478-4F9D-B9C1-169A6B7119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5011"/>
          <a:stretch>
            <a:fillRect/>
          </a:stretch>
        </p:blipFill>
        <p:spPr>
          <a:xfrm rot="16200000">
            <a:off x="6723188" y="2585790"/>
            <a:ext cx="3101975" cy="3924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7147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发热反应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211F80-5963-4D7A-8042-894FDA3770DD}"/>
              </a:ext>
            </a:extLst>
          </p:cNvPr>
          <p:cNvSpPr txBox="1"/>
          <p:nvPr/>
        </p:nvSpPr>
        <p:spPr>
          <a:xfrm>
            <a:off x="479376" y="2167185"/>
            <a:ext cx="10193857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输入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致热物质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所引起。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用物灭菌不彻底、药液制品不纯、未能严格执行无菌操作。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F153743-6EBE-4151-B5A3-C20C5AAD3D62}"/>
              </a:ext>
            </a:extLst>
          </p:cNvPr>
          <p:cNvGrpSpPr/>
          <p:nvPr/>
        </p:nvGrpSpPr>
        <p:grpSpPr>
          <a:xfrm>
            <a:off x="479375" y="1495637"/>
            <a:ext cx="2625013" cy="511612"/>
            <a:chOff x="1070649" y="4796106"/>
            <a:chExt cx="2323488" cy="511612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xmlns="" id="{A54D1F5B-39FA-4B35-A246-4B602D94A479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xmlns="" id="{D96D47EA-8EDC-48E6-A902-964886008573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原       因</a:t>
              </a: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xmlns="" id="{FA78BAF9-AF5C-4D16-BFD2-81A525FDA287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FC158016-0AF6-48B6-BC01-B06F38C26575}"/>
              </a:ext>
            </a:extLst>
          </p:cNvPr>
          <p:cNvGrpSpPr/>
          <p:nvPr/>
        </p:nvGrpSpPr>
        <p:grpSpPr>
          <a:xfrm>
            <a:off x="441682" y="3501008"/>
            <a:ext cx="2629981" cy="511612"/>
            <a:chOff x="1070649" y="4796106"/>
            <a:chExt cx="2323488" cy="511612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569CFC92-2F5E-4B2B-9863-7C462262BB0B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6E3D5187-E792-4EDF-8E52-CFBB2877C502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临床表现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A54E8FB0-B063-4003-B77D-49B8ADBF018A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23605030-C66A-419D-ADEC-3D3A99CB0D46}"/>
              </a:ext>
            </a:extLst>
          </p:cNvPr>
          <p:cNvSpPr txBox="1"/>
          <p:nvPr/>
        </p:nvSpPr>
        <p:spPr>
          <a:xfrm>
            <a:off x="479376" y="4262152"/>
            <a:ext cx="10193857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输液数分钟至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1h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内发生。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发冷、寒战、发热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。轻者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℃，停止输液自行恢复；重者寒战→高热，体温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℃以上，伴头痛、脉速、恶心、呕吐等全身症状。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8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发热反应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211F80-5963-4D7A-8042-894FDA3770DD}"/>
              </a:ext>
            </a:extLst>
          </p:cNvPr>
          <p:cNvSpPr txBox="1"/>
          <p:nvPr/>
        </p:nvSpPr>
        <p:spPr>
          <a:xfrm>
            <a:off x="692623" y="2094004"/>
            <a:ext cx="10193857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输液前认真检查药液质量、有效期、输液器包装及灭菌日期，严格执行无菌操作。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E4F7EE4A-0463-4567-B8D3-E3A1CE5736AC}"/>
              </a:ext>
            </a:extLst>
          </p:cNvPr>
          <p:cNvGrpSpPr/>
          <p:nvPr/>
        </p:nvGrpSpPr>
        <p:grpSpPr>
          <a:xfrm>
            <a:off x="695400" y="1498663"/>
            <a:ext cx="2629981" cy="511612"/>
            <a:chOff x="1070649" y="4796106"/>
            <a:chExt cx="2323488" cy="511612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xmlns="" id="{967A2795-8042-4A6A-AE0A-49FAAFABBEB3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xmlns="" id="{2AE37E63-AA0A-43FB-A405-414DF4AA84DD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预防措施</a:t>
              </a: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xmlns="" id="{927817E0-8C5F-410D-ABA1-AD29322764BC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85A2328E-5791-4385-A384-431C4CF368E2}"/>
              </a:ext>
            </a:extLst>
          </p:cNvPr>
          <p:cNvGrpSpPr/>
          <p:nvPr/>
        </p:nvGrpSpPr>
        <p:grpSpPr>
          <a:xfrm>
            <a:off x="657896" y="3336844"/>
            <a:ext cx="2629981" cy="511612"/>
            <a:chOff x="1070649" y="4796106"/>
            <a:chExt cx="2323488" cy="511612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9619328A-1C2B-424F-9647-899A5AAFAF4D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E9FD3B3-160B-4B63-8F25-792EDC1BA044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护理措施</a:t>
              </a: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E1DB0E7A-2F37-4407-BE51-6B16C45DA104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Text Box 10">
            <a:extLst>
              <a:ext uri="{FF2B5EF4-FFF2-40B4-BE49-F238E27FC236}">
                <a16:creationId xmlns:a16="http://schemas.microsoft.com/office/drawing/2014/main" xmlns="" id="{D102A97D-4B11-4CDC-8F8E-2FDB9CE49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0" y="3989789"/>
            <a:ext cx="11089232" cy="217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67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轻者可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减慢滴速或停止输液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，通知医生，注意观察体温变化。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重者立即停止输液，保留剩余溶液和输液器进行检测，查找原因。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对症处理：寒战时给予保暖，高热病人给予物理降温。密切观察生命体征，遵医嘱给予抗过敏药物或激素治疗。</a:t>
            </a:r>
          </a:p>
        </p:txBody>
      </p:sp>
    </p:spTree>
    <p:extLst>
      <p:ext uri="{BB962C8B-B14F-4D97-AF65-F5344CB8AC3E}">
        <p14:creationId xmlns:p14="http://schemas.microsoft.com/office/powerpoint/2010/main" xmlns="" val="36855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bldLvl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急性肺水肿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2DAAD3F-3D89-4315-BCCC-F3D8F439F43B}"/>
              </a:ext>
            </a:extLst>
          </p:cNvPr>
          <p:cNvGrpSpPr/>
          <p:nvPr/>
        </p:nvGrpSpPr>
        <p:grpSpPr>
          <a:xfrm>
            <a:off x="534440" y="1384679"/>
            <a:ext cx="2625013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388F0C2F-7F61-4C95-ADB2-790D1ACEC867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2B1365EE-093C-42F2-A224-D760DBFA749D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原      因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3578071E-1D74-4CBB-A406-1E3D6645F542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2DE9EC6-8449-469A-A4BB-2E2EB198C4D6}"/>
              </a:ext>
            </a:extLst>
          </p:cNvPr>
          <p:cNvSpPr txBox="1"/>
          <p:nvPr/>
        </p:nvSpPr>
        <p:spPr>
          <a:xfrm>
            <a:off x="479376" y="2167185"/>
            <a:ext cx="10193857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输液速度过快，循环血量急剧增加，心脏负荷过重。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病人心肺功能不良。（多见急性左心功能不全者）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04CF0C0-A38A-454E-ACD1-F5930278041A}"/>
              </a:ext>
            </a:extLst>
          </p:cNvPr>
          <p:cNvGrpSpPr/>
          <p:nvPr/>
        </p:nvGrpSpPr>
        <p:grpSpPr>
          <a:xfrm>
            <a:off x="441682" y="3501008"/>
            <a:ext cx="2629981" cy="511612"/>
            <a:chOff x="1070649" y="4796106"/>
            <a:chExt cx="2323488" cy="511612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A177D6B0-657D-4A33-85A3-22BC36B126A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A02F956B-8153-4E48-B5C5-B07A9BE385C3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临床表现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8C491456-C3A1-40E6-9A70-F5A5105DC43E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FE997509-DA24-4F1D-9581-A5DE2E248A34}"/>
              </a:ext>
            </a:extLst>
          </p:cNvPr>
          <p:cNvSpPr txBox="1"/>
          <p:nvPr/>
        </p:nvSpPr>
        <p:spPr>
          <a:xfrm>
            <a:off x="479376" y="4262152"/>
            <a:ext cx="11089232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输液过程中病人突然出现呼吸困难、气促、咳嗽、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粉红色泡沫样痰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，严重时痰液从口、鼻涌出，双肺湿罗音，心率快，心律不齐。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6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急性肺水肿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2DE9EC6-8449-469A-A4BB-2E2EB198C4D6}"/>
              </a:ext>
            </a:extLst>
          </p:cNvPr>
          <p:cNvSpPr txBox="1"/>
          <p:nvPr/>
        </p:nvSpPr>
        <p:spPr>
          <a:xfrm>
            <a:off x="479376" y="2167185"/>
            <a:ext cx="10945216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严格控制输液速度与输液量，特别是年老体弱、儿童、心肺功能不良的病人。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04CF0C0-A38A-454E-ACD1-F5930278041A}"/>
              </a:ext>
            </a:extLst>
          </p:cNvPr>
          <p:cNvGrpSpPr/>
          <p:nvPr/>
        </p:nvGrpSpPr>
        <p:grpSpPr>
          <a:xfrm>
            <a:off x="441682" y="3501008"/>
            <a:ext cx="2629981" cy="511612"/>
            <a:chOff x="1070649" y="4796106"/>
            <a:chExt cx="2323488" cy="511612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A177D6B0-657D-4A33-85A3-22BC36B126A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A02F956B-8153-4E48-B5C5-B07A9BE385C3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护理措施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8C491456-C3A1-40E6-9A70-F5A5105DC43E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508C0E1A-CDDE-43C8-99F1-46CCB6C93327}"/>
              </a:ext>
            </a:extLst>
          </p:cNvPr>
          <p:cNvGrpSpPr/>
          <p:nvPr/>
        </p:nvGrpSpPr>
        <p:grpSpPr>
          <a:xfrm>
            <a:off x="695400" y="1498663"/>
            <a:ext cx="2629981" cy="511612"/>
            <a:chOff x="1070649" y="4796106"/>
            <a:chExt cx="2323488" cy="511612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xmlns="" id="{E2D67150-7B8E-46D1-ADD0-67E52BA2157D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xmlns="" id="{37C0D41D-5CE4-4F4B-A201-3B52C8998B84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预防措施</a:t>
              </a: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xmlns="" id="{F61F6153-9E48-40C6-B971-34E8BDCE6F18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020C91F-419C-4201-9A1F-8326D0CB7BED}"/>
              </a:ext>
            </a:extLst>
          </p:cNvPr>
          <p:cNvSpPr txBox="1"/>
          <p:nvPr/>
        </p:nvSpPr>
        <p:spPr>
          <a:xfrm>
            <a:off x="415663" y="4426566"/>
            <a:ext cx="10715338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立即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停止输液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并通知医生，进行紧急处理。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病情允许时，使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病人端坐，两腿下垂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，以减少下肢静脉回流，减轻心脏负担。</a:t>
            </a:r>
          </a:p>
        </p:txBody>
      </p:sp>
    </p:spTree>
    <p:extLst>
      <p:ext uri="{BB962C8B-B14F-4D97-AF65-F5344CB8AC3E}">
        <p14:creationId xmlns:p14="http://schemas.microsoft.com/office/powerpoint/2010/main" xmlns="" val="33338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急性肺水肿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04CF0C0-A38A-454E-ACD1-F5930278041A}"/>
              </a:ext>
            </a:extLst>
          </p:cNvPr>
          <p:cNvGrpSpPr/>
          <p:nvPr/>
        </p:nvGrpSpPr>
        <p:grpSpPr>
          <a:xfrm>
            <a:off x="443633" y="1142648"/>
            <a:ext cx="2629981" cy="511612"/>
            <a:chOff x="1070649" y="4796106"/>
            <a:chExt cx="2323488" cy="511612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A177D6B0-657D-4A33-85A3-22BC36B126A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A02F956B-8153-4E48-B5C5-B07A9BE385C3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护理措施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8C491456-C3A1-40E6-9A70-F5A5105DC43E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 Box 10">
            <a:extLst>
              <a:ext uri="{FF2B5EF4-FFF2-40B4-BE49-F238E27FC236}">
                <a16:creationId xmlns:a16="http://schemas.microsoft.com/office/drawing/2014/main" xmlns="" id="{B53F54A6-8CD0-457A-BC85-D162CABD8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2099422"/>
            <a:ext cx="10297144" cy="37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67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给予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高流量氧气吸入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（一般氧流量为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8L/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分钟），湿化瓶内加入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％～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％的乙醇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降低肺泡内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泡沫的表面张力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，使泡沫破裂消散，改善肺部气体交换。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遵医嘱给予镇静、平喘、强心、利尿和扩血管药物。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必要时进行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四肢轮流结扎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。每隔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5-10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分钟轮流放松一侧肢体，症状缓解后，逐步解除止血带。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心理护理。</a:t>
            </a:r>
          </a:p>
        </p:txBody>
      </p:sp>
    </p:spTree>
    <p:extLst>
      <p:ext uri="{BB962C8B-B14F-4D97-AF65-F5344CB8AC3E}">
        <p14:creationId xmlns:p14="http://schemas.microsoft.com/office/powerpoint/2010/main" xmlns="" val="17681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静脉炎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958A78-9C4C-47AF-BA26-BE13ECB18A21}"/>
              </a:ext>
            </a:extLst>
          </p:cNvPr>
          <p:cNvGrpSpPr/>
          <p:nvPr/>
        </p:nvGrpSpPr>
        <p:grpSpPr>
          <a:xfrm>
            <a:off x="534440" y="1384679"/>
            <a:ext cx="2625013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B9F6682A-A8C5-4CF8-A749-26BAD6637F60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8F304D03-BA15-4823-AA62-35CF49D693D8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原     因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9DD11262-5639-420D-AB62-3F3E210809C3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98DDAD8-B243-40D2-99EF-C1D18785F6BF}"/>
              </a:ext>
            </a:extLst>
          </p:cNvPr>
          <p:cNvSpPr txBox="1"/>
          <p:nvPr/>
        </p:nvSpPr>
        <p:spPr>
          <a:xfrm>
            <a:off x="479376" y="2167185"/>
            <a:ext cx="11089232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长期输入高浓度、刺激性较强的药液，或静脉内放置刺激性大的留置管或留置管放置时间过长，引起局部静脉壁发生化学性炎症。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感染性静脉炎，可因输液过程中未严格执行无菌操作所致。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B25DB8C1-E864-4763-9B79-7949E82E2AF4}"/>
              </a:ext>
            </a:extLst>
          </p:cNvPr>
          <p:cNvGrpSpPr/>
          <p:nvPr/>
        </p:nvGrpSpPr>
        <p:grpSpPr>
          <a:xfrm>
            <a:off x="429374" y="4221088"/>
            <a:ext cx="2629981" cy="511612"/>
            <a:chOff x="1070649" y="4796106"/>
            <a:chExt cx="2323488" cy="511612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822DC18F-6148-4FC2-94CB-C329DCFB72A6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1EA02F97-4F54-4486-8F87-F26F896CB8B4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临床表现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8DA311DF-B661-4B82-8F55-BAFDEF40B17C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AB990833-3627-41DD-A7A2-5829FA2BD831}"/>
              </a:ext>
            </a:extLst>
          </p:cNvPr>
          <p:cNvSpPr txBox="1"/>
          <p:nvPr/>
        </p:nvSpPr>
        <p:spPr>
          <a:xfrm>
            <a:off x="653191" y="5027689"/>
            <a:ext cx="11089232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输液部位沿静脉走向出现条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索状红线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，局部组织红、肿、热、痛，时而伴有畏寒、发热等。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6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29651230-863B-438B-BE47-E398D3FF5496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384601" y="942752"/>
            <a:ext cx="7776864" cy="4972496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）静脉输液的原理              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              2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）输液微粒污染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）静脉输液的目的及常用液体 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2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）静脉输液反应的原因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）周围静脉输液法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）输液速度与时间的计算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3</a:t>
            </a:r>
            <a:r>
              <a:rPr lang="zh-CN" altLang="en-US" sz="2800" b="1" dirty="0">
                <a:solidFill>
                  <a:srgbClr val="C00000"/>
                </a:solidFill>
              </a:rPr>
              <a:t>）常见输液反应的原因、症状、护理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4</a:t>
            </a:r>
            <a:r>
              <a:rPr lang="zh-CN" altLang="en-US" sz="2800" b="1" dirty="0">
                <a:solidFill>
                  <a:srgbClr val="C00000"/>
                </a:solidFill>
              </a:rPr>
              <a:t>）常见输液故障的排除</a:t>
            </a: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:a16="http://schemas.microsoft.com/office/drawing/2014/main" xmlns="" id="{09D63C3D-597C-476A-AFE4-DCC4DF2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5" y="620688"/>
            <a:ext cx="4583610" cy="497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xmlns="" id="{2ADB054B-649C-49C3-8E2F-B43BA0629B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静脉炎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508C0E1A-CDDE-43C8-99F1-46CCB6C93327}"/>
              </a:ext>
            </a:extLst>
          </p:cNvPr>
          <p:cNvGrpSpPr/>
          <p:nvPr/>
        </p:nvGrpSpPr>
        <p:grpSpPr>
          <a:xfrm>
            <a:off x="695400" y="1498663"/>
            <a:ext cx="2629981" cy="511612"/>
            <a:chOff x="1070649" y="4796106"/>
            <a:chExt cx="2323488" cy="511612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xmlns="" id="{E2D67150-7B8E-46D1-ADD0-67E52BA2157D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xmlns="" id="{37C0D41D-5CE4-4F4B-A201-3B52C8998B84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预防措施</a:t>
              </a: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xmlns="" id="{F61F6153-9E48-40C6-B971-34E8BDCE6F18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020C91F-419C-4201-9A1F-8326D0CB7BED}"/>
              </a:ext>
            </a:extLst>
          </p:cNvPr>
          <p:cNvSpPr txBox="1"/>
          <p:nvPr/>
        </p:nvSpPr>
        <p:spPr>
          <a:xfrm>
            <a:off x="479376" y="2475391"/>
            <a:ext cx="11089232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严格执行无菌操作技术。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对血管壁刺激性大的药物可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充分稀释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后再使用。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滴注药液时要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确保针头在血管内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长期输液患者应经常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更换注射部位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静脉内置管应选择无刺激性或刺激性小的导管，且留置不宜过久。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F15348B-F4A6-43C8-A73F-1CBB33BA3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4079" y="1266064"/>
            <a:ext cx="3268545" cy="32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5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静脉炎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04CF0C0-A38A-454E-ACD1-F5930278041A}"/>
              </a:ext>
            </a:extLst>
          </p:cNvPr>
          <p:cNvGrpSpPr/>
          <p:nvPr/>
        </p:nvGrpSpPr>
        <p:grpSpPr>
          <a:xfrm>
            <a:off x="263352" y="1270000"/>
            <a:ext cx="2629981" cy="518864"/>
            <a:chOff x="1070649" y="4788854"/>
            <a:chExt cx="2323488" cy="518864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A177D6B0-657D-4A33-85A3-22BC36B126A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A02F956B-8153-4E48-B5C5-B07A9BE385C3}"/>
                </a:ext>
              </a:extLst>
            </p:cNvPr>
            <p:cNvSpPr/>
            <p:nvPr/>
          </p:nvSpPr>
          <p:spPr>
            <a:xfrm>
              <a:off x="1295957" y="4788854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护理措施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8C491456-C3A1-40E6-9A70-F5A5105DC43E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65F8B3A6-8484-4865-877D-E6BCBE716743}"/>
              </a:ext>
            </a:extLst>
          </p:cNvPr>
          <p:cNvSpPr txBox="1">
            <a:spLocks noChangeArrowheads="1"/>
          </p:cNvSpPr>
          <p:nvPr/>
        </p:nvSpPr>
        <p:spPr>
          <a:xfrm>
            <a:off x="902668" y="2204864"/>
            <a:ext cx="10972601" cy="3671168"/>
          </a:xfrm>
        </p:spPr>
        <p:txBody>
          <a:bodyPr vert="horz" wrap="square" lIns="91440" tIns="45720" rIns="91440" bIns="45720" numCol="1" rtlCol="0" anchor="t" anchorCtr="0" compatLnSpc="1">
            <a:normAutofit fontScale="92500"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eaLnBrk="1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cs typeface="+mn-ea"/>
                <a:sym typeface="+mn-lt"/>
              </a:rPr>
              <a:t>停止该部位静脉输液，</a:t>
            </a:r>
            <a:r>
              <a:rPr lang="zh-CN" altLang="en-US" sz="3200" dirty="0">
                <a:solidFill>
                  <a:srgbClr val="C00000"/>
                </a:solidFill>
                <a:cs typeface="+mn-ea"/>
                <a:sym typeface="+mn-lt"/>
              </a:rPr>
              <a:t>患肢抬高并制动。</a:t>
            </a:r>
            <a:endParaRPr lang="en-US" altLang="zh-CN" sz="3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 defTabSz="1219200" eaLnBrk="1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局部用</a:t>
            </a:r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95%</a:t>
            </a:r>
            <a:r>
              <a: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乙醇或</a:t>
            </a:r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50%</a:t>
            </a:r>
            <a:r>
              <a:rPr lang="zh-CN" altLang="en-US" sz="3200" dirty="0">
                <a:solidFill>
                  <a:srgbClr val="C00000"/>
                </a:solidFill>
                <a:cs typeface="+mn-ea"/>
                <a:sym typeface="+mn-lt"/>
              </a:rPr>
              <a:t>硫酸镁进行湿热敷。</a:t>
            </a:r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20min/</a:t>
            </a:r>
            <a:r>
              <a:rPr lang="zh-CN" altLang="en-US" sz="3200" dirty="0">
                <a:solidFill>
                  <a:srgbClr val="C00000"/>
                </a:solidFill>
                <a:cs typeface="+mn-ea"/>
                <a:sym typeface="+mn-lt"/>
              </a:rPr>
              <a:t>次，</a:t>
            </a:r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cs typeface="+mn-ea"/>
                <a:sym typeface="+mn-lt"/>
              </a:rPr>
              <a:t>次</a:t>
            </a:r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/d</a:t>
            </a:r>
            <a:r>
              <a:rPr lang="zh-CN" altLang="en-US" sz="3200" dirty="0">
                <a:solidFill>
                  <a:srgbClr val="C00000"/>
                </a:solidFill>
                <a:cs typeface="+mn-ea"/>
                <a:sym typeface="+mn-lt"/>
              </a:rPr>
              <a:t>。</a:t>
            </a:r>
            <a:endParaRPr lang="en-US" altLang="zh-CN" sz="3200" dirty="0">
              <a:solidFill>
                <a:srgbClr val="C00000"/>
              </a:solidFill>
              <a:cs typeface="+mn-ea"/>
              <a:sym typeface="+mn-lt"/>
            </a:endParaRPr>
          </a:p>
          <a:p>
            <a:pPr defTabSz="1219200" eaLnBrk="1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cs typeface="+mn-ea"/>
                <a:sym typeface="+mn-lt"/>
              </a:rPr>
              <a:t>超短波理疗 </a:t>
            </a:r>
            <a:endParaRPr lang="en-US" altLang="zh-CN" sz="3200" dirty="0">
              <a:cs typeface="+mn-ea"/>
              <a:sym typeface="+mn-lt"/>
            </a:endParaRPr>
          </a:p>
          <a:p>
            <a:pPr defTabSz="1219200" eaLnBrk="1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cs typeface="+mn-ea"/>
                <a:sym typeface="+mn-lt"/>
              </a:rPr>
              <a:t>中药治疗 </a:t>
            </a:r>
            <a:endParaRPr lang="en-US" altLang="zh-CN" sz="3200" dirty="0">
              <a:cs typeface="+mn-ea"/>
              <a:sym typeface="+mn-lt"/>
            </a:endParaRPr>
          </a:p>
          <a:p>
            <a:pPr defTabSz="1219200" eaLnBrk="1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cs typeface="+mn-ea"/>
                <a:sym typeface="+mn-lt"/>
              </a:rPr>
              <a:t>如合并感染，遵医嘱给予抗生素治疗。 </a:t>
            </a:r>
          </a:p>
        </p:txBody>
      </p:sp>
    </p:spTree>
    <p:extLst>
      <p:ext uri="{BB962C8B-B14F-4D97-AF65-F5344CB8AC3E}">
        <p14:creationId xmlns:p14="http://schemas.microsoft.com/office/powerpoint/2010/main" xmlns="" val="11298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空气栓塞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2D76BE6B-219A-4ADB-9359-87BC838A9644}"/>
              </a:ext>
            </a:extLst>
          </p:cNvPr>
          <p:cNvGrpSpPr/>
          <p:nvPr/>
        </p:nvGrpSpPr>
        <p:grpSpPr>
          <a:xfrm>
            <a:off x="534440" y="1384679"/>
            <a:ext cx="2625013" cy="511612"/>
            <a:chOff x="1070649" y="4796106"/>
            <a:chExt cx="2323488" cy="511612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159F2268-7370-4D2F-9C6C-455620732C4B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EC1ECB25-026D-4295-91EE-4E04EC35724A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原      因</a:t>
              </a: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6171E2CD-49AA-4DC7-AEC8-9705C7A481B8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0AB48B3-BE3B-4995-9008-882AA3DF64A4}"/>
              </a:ext>
            </a:extLst>
          </p:cNvPr>
          <p:cNvSpPr txBox="1"/>
          <p:nvPr/>
        </p:nvSpPr>
        <p:spPr>
          <a:xfrm>
            <a:off x="479376" y="2167185"/>
            <a:ext cx="11089232" cy="271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输液前，管内空气未排尽，或输液管连接不紧密、输液管漏气。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加压输液、输血时无人守护；液体输完未及时更换药液或拔针，导致空气进入静脉。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中心静脉置管，拔出较粗的、靠近胸腔的深静脉导管后，穿刺点封闭不严密。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4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4E36362-C0B3-4852-AAF7-B0E814A2C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6640" y="3933056"/>
            <a:ext cx="4365501" cy="2416508"/>
          </a:xfrm>
          <a:prstGeom prst="rect">
            <a:avLst/>
          </a:prstGeom>
        </p:spPr>
      </p:pic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空气栓塞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9151FC4-20E0-4C5D-BBDF-86C0A6A98EC1}"/>
              </a:ext>
            </a:extLst>
          </p:cNvPr>
          <p:cNvGrpSpPr/>
          <p:nvPr/>
        </p:nvGrpSpPr>
        <p:grpSpPr>
          <a:xfrm>
            <a:off x="623392" y="1307232"/>
            <a:ext cx="2629981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03D53585-DA90-4DEB-B8C2-281DE13D932E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B309C210-4FB1-4182-8680-56EC3B5BEA58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临床表现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2BDBFB30-A12B-45FF-8363-78A14AB8F2CA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0AB48B3-BE3B-4995-9008-882AA3DF64A4}"/>
              </a:ext>
            </a:extLst>
          </p:cNvPr>
          <p:cNvSpPr txBox="1"/>
          <p:nvPr/>
        </p:nvSpPr>
        <p:spPr>
          <a:xfrm>
            <a:off x="479376" y="2084542"/>
            <a:ext cx="11089232" cy="217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病人感到胸部异常不适或胸骨后疼痛，随即出现呼吸困难或发绀，伴有濒死感。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听诊心前区可闻及持续、响亮“水泡声”。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心电图呈现心肌缺血和急性肺源性心脏病的改变。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空气栓塞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9151FC4-20E0-4C5D-BBDF-86C0A6A98EC1}"/>
              </a:ext>
            </a:extLst>
          </p:cNvPr>
          <p:cNvGrpSpPr/>
          <p:nvPr/>
        </p:nvGrpSpPr>
        <p:grpSpPr>
          <a:xfrm>
            <a:off x="623392" y="1307232"/>
            <a:ext cx="2629981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03D53585-DA90-4DEB-B8C2-281DE13D932E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B309C210-4FB1-4182-8680-56EC3B5BEA58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预防措施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2BDBFB30-A12B-45FF-8363-78A14AB8F2CA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0AB48B3-BE3B-4995-9008-882AA3DF64A4}"/>
              </a:ext>
            </a:extLst>
          </p:cNvPr>
          <p:cNvSpPr txBox="1"/>
          <p:nvPr/>
        </p:nvSpPr>
        <p:spPr>
          <a:xfrm>
            <a:off x="479376" y="2084542"/>
            <a:ext cx="11089232" cy="217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输液前认真检查输液器质量，排尽输液管内空气。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输液中加强巡视，发现故障及时处理，及时更换液体或拔针。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深静脉导管拔除时，严密封闭穿刺点。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加压输液时要专人在床旁守护。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C17971F-1345-470D-9D9E-1ECF7FE0B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4232" y="3284984"/>
            <a:ext cx="2716006" cy="270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5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空气栓塞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9151FC4-20E0-4C5D-BBDF-86C0A6A98EC1}"/>
              </a:ext>
            </a:extLst>
          </p:cNvPr>
          <p:cNvGrpSpPr/>
          <p:nvPr/>
        </p:nvGrpSpPr>
        <p:grpSpPr>
          <a:xfrm>
            <a:off x="623392" y="1307232"/>
            <a:ext cx="2629981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03D53585-DA90-4DEB-B8C2-281DE13D932E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B309C210-4FB1-4182-8680-56EC3B5BEA58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护理措施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2BDBFB30-A12B-45FF-8363-78A14AB8F2CA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0AB48B3-BE3B-4995-9008-882AA3DF64A4}"/>
              </a:ext>
            </a:extLst>
          </p:cNvPr>
          <p:cNvSpPr txBox="1"/>
          <p:nvPr/>
        </p:nvSpPr>
        <p:spPr>
          <a:xfrm>
            <a:off x="479376" y="2084542"/>
            <a:ext cx="11089232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协助病人取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左侧卧位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头低足高卧位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15" descr="61">
            <a:extLst>
              <a:ext uri="{FF2B5EF4-FFF2-40B4-BE49-F238E27FC236}">
                <a16:creationId xmlns:a16="http://schemas.microsoft.com/office/drawing/2014/main" xmlns="" id="{B8A2DEC0-D6B6-4937-9C4E-1CFEEC2E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844645"/>
            <a:ext cx="4263575" cy="33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6" descr="62">
            <a:extLst>
              <a:ext uri="{FF2B5EF4-FFF2-40B4-BE49-F238E27FC236}">
                <a16:creationId xmlns:a16="http://schemas.microsoft.com/office/drawing/2014/main" xmlns="" id="{CBD0B08D-CA92-4EDD-A6F1-B85203BF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2859" y="2964359"/>
            <a:ext cx="5217717" cy="316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17ED7EA0-9B10-4B3C-96FF-4D2540A071EB}"/>
              </a:ext>
            </a:extLst>
          </p:cNvPr>
          <p:cNvSpPr txBox="1"/>
          <p:nvPr/>
        </p:nvSpPr>
        <p:spPr>
          <a:xfrm>
            <a:off x="479376" y="2641426"/>
            <a:ext cx="11089232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高流量氧气吸入。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如果病人安置中心静脉导管，可从导管直接抽出空气。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最便捷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密切观察病人病情变化，对症处理。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83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液体外渗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C0070AE-D361-4929-802B-919366667FC6}"/>
              </a:ext>
            </a:extLst>
          </p:cNvPr>
          <p:cNvGrpSpPr/>
          <p:nvPr/>
        </p:nvGrpSpPr>
        <p:grpSpPr>
          <a:xfrm>
            <a:off x="484649" y="3771221"/>
            <a:ext cx="2629981" cy="511612"/>
            <a:chOff x="1070649" y="4796106"/>
            <a:chExt cx="2323488" cy="511612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xmlns="" id="{DF811CAC-9A6B-41F4-BEB0-C49A27166A6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8CE5BE6E-8F9C-4269-AEF6-28DBA7730CC2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临床表现</a:t>
              </a:r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1A99395B-22DE-47F2-897B-084962B5EF73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5EE560CE-C462-402B-A591-E8CEFD906078}"/>
              </a:ext>
            </a:extLst>
          </p:cNvPr>
          <p:cNvGrpSpPr/>
          <p:nvPr/>
        </p:nvGrpSpPr>
        <p:grpSpPr>
          <a:xfrm>
            <a:off x="511040" y="1262350"/>
            <a:ext cx="2629981" cy="511612"/>
            <a:chOff x="1070649" y="4796106"/>
            <a:chExt cx="2323488" cy="511612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xmlns="" id="{570C47DD-7D46-4424-9FA5-59974B798D0D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xmlns="" id="{73027F2E-29B7-476C-A09E-581208DC8140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原      因</a:t>
              </a: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xmlns="" id="{BDF55CFE-BB71-4162-B01E-960EA498E135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091355EC-8284-4E0F-A983-12C3DCC2D323}"/>
              </a:ext>
            </a:extLst>
          </p:cNvPr>
          <p:cNvSpPr txBox="1"/>
          <p:nvPr/>
        </p:nvSpPr>
        <p:spPr>
          <a:xfrm>
            <a:off x="539850" y="2045436"/>
            <a:ext cx="10828676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穿刺时，刺破血管或输液过程中针头滑出血管外，使液体进入血管外组织引起。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712B9E61-3F92-4119-98C3-F041F2476063}"/>
              </a:ext>
            </a:extLst>
          </p:cNvPr>
          <p:cNvSpPr txBox="1"/>
          <p:nvPr/>
        </p:nvSpPr>
        <p:spPr>
          <a:xfrm>
            <a:off x="552104" y="4601161"/>
            <a:ext cx="10816422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局部组织肿胀、苍白、疼痛，输液不畅，如药物有刺激性或毒性，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  <a:p>
            <a:pPr marL="457200" marR="0" lvl="0" indent="-457200" algn="l" defTabSz="1219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可引起严重的组织坏死。</a:t>
            </a:r>
          </a:p>
        </p:txBody>
      </p:sp>
    </p:spTree>
    <p:extLst>
      <p:ext uri="{BB962C8B-B14F-4D97-AF65-F5344CB8AC3E}">
        <p14:creationId xmlns:p14="http://schemas.microsoft.com/office/powerpoint/2010/main" xmlns="" val="370997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常见输液反应及防护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液体外渗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392C971-35E2-4D3E-87FD-7B4D3689C43D}"/>
              </a:ext>
            </a:extLst>
          </p:cNvPr>
          <p:cNvGrpSpPr/>
          <p:nvPr/>
        </p:nvGrpSpPr>
        <p:grpSpPr>
          <a:xfrm>
            <a:off x="639148" y="1345219"/>
            <a:ext cx="2625013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8B775771-39BD-40A0-9CF9-316877CFE68F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F87400A2-7BA9-4E6A-B35C-6F6806188C1D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预防措施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74AA7D18-041A-4C13-B15B-441CC8B478C0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5C506CAF-BF4B-42B9-9939-4A063A4B9847}"/>
              </a:ext>
            </a:extLst>
          </p:cNvPr>
          <p:cNvGrpSpPr/>
          <p:nvPr/>
        </p:nvGrpSpPr>
        <p:grpSpPr>
          <a:xfrm>
            <a:off x="531081" y="3750243"/>
            <a:ext cx="2629981" cy="511612"/>
            <a:chOff x="1070649" y="4796106"/>
            <a:chExt cx="2323488" cy="511612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043595E-5B1C-460D-991F-2D0CD7BE4E5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C1614213-1620-49EE-B54D-3A9F68525EAD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护理措施</a:t>
              </a: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5A3511A1-60AE-4C19-AD68-3FF81978A71B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F9BA0FB3-2FAE-4324-850C-405B6659CF19}"/>
              </a:ext>
            </a:extLst>
          </p:cNvPr>
          <p:cNvSpPr txBox="1"/>
          <p:nvPr/>
        </p:nvSpPr>
        <p:spPr>
          <a:xfrm>
            <a:off x="659786" y="2174759"/>
            <a:ext cx="10497412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妥善固定针头，避免移动；减少输液肢体的活动。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经常检查输液管是否通畅，特别是加药之前。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80412BF-49C6-4B78-B816-81E33B0D729B}"/>
              </a:ext>
            </a:extLst>
          </p:cNvPr>
          <p:cNvSpPr txBox="1"/>
          <p:nvPr/>
        </p:nvSpPr>
        <p:spPr>
          <a:xfrm>
            <a:off x="659786" y="4446056"/>
            <a:ext cx="9816507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应立即停止输液，更换肢体和肢体重新穿刺。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抬高患肢，可局部热敷</a:t>
            </a:r>
            <a:r>
              <a:rPr lang="en-US" altLang="zh-CN" sz="2800" dirty="0">
                <a:latin typeface="+mn-ea"/>
                <a:ea typeface="+mn-ea"/>
              </a:rPr>
              <a:t>20</a:t>
            </a:r>
            <a:r>
              <a:rPr lang="zh-CN" altLang="en-US" sz="2800" dirty="0">
                <a:latin typeface="+mn-ea"/>
                <a:ea typeface="+mn-ea"/>
              </a:rPr>
              <a:t>分钟，减轻疼痛和水肿。</a:t>
            </a:r>
          </a:p>
        </p:txBody>
      </p:sp>
    </p:spTree>
    <p:extLst>
      <p:ext uri="{BB962C8B-B14F-4D97-AF65-F5344CB8AC3E}">
        <p14:creationId xmlns:p14="http://schemas.microsoft.com/office/powerpoint/2010/main" xmlns="" val="13840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输液微粒污染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392C971-35E2-4D3E-87FD-7B4D3689C43D}"/>
              </a:ext>
            </a:extLst>
          </p:cNvPr>
          <p:cNvGrpSpPr/>
          <p:nvPr/>
        </p:nvGrpSpPr>
        <p:grpSpPr>
          <a:xfrm>
            <a:off x="631270" y="1447826"/>
            <a:ext cx="2625013" cy="511612"/>
            <a:chOff x="1070649" y="4796106"/>
            <a:chExt cx="2323488" cy="511612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xmlns="" id="{8B775771-39BD-40A0-9CF9-316877CFE68F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xmlns="" id="{F87400A2-7BA9-4E6A-B35C-6F6806188C1D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输液微粒</a:t>
              </a: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xmlns="" id="{74AA7D18-041A-4C13-B15B-441CC8B478C0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5C506CAF-BF4B-42B9-9939-4A063A4B9847}"/>
              </a:ext>
            </a:extLst>
          </p:cNvPr>
          <p:cNvGrpSpPr/>
          <p:nvPr/>
        </p:nvGrpSpPr>
        <p:grpSpPr>
          <a:xfrm>
            <a:off x="632577" y="4220979"/>
            <a:ext cx="3893371" cy="511612"/>
            <a:chOff x="1070649" y="4796106"/>
            <a:chExt cx="2323488" cy="511612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043595E-5B1C-460D-991F-2D0CD7BE4E55}"/>
                </a:ext>
              </a:extLst>
            </p:cNvPr>
            <p:cNvSpPr/>
            <p:nvPr/>
          </p:nvSpPr>
          <p:spPr>
            <a:xfrm rot="569376">
              <a:off x="1070649" y="4796106"/>
              <a:ext cx="210222" cy="474695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C1614213-1620-49EE-B54D-3A9F68525EAD}"/>
                </a:ext>
              </a:extLst>
            </p:cNvPr>
            <p:cNvSpPr/>
            <p:nvPr/>
          </p:nvSpPr>
          <p:spPr>
            <a:xfrm>
              <a:off x="1275035" y="4797668"/>
              <a:ext cx="1944216" cy="504045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输液微粒污染</a:t>
              </a: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5A3511A1-60AE-4C19-AD68-3FF81978A71B}"/>
                </a:ext>
              </a:extLst>
            </p:cNvPr>
            <p:cNvSpPr/>
            <p:nvPr/>
          </p:nvSpPr>
          <p:spPr>
            <a:xfrm rot="463557">
              <a:off x="3216938" y="4807308"/>
              <a:ext cx="177199" cy="500410"/>
            </a:xfrm>
            <a:prstGeom prst="parallelogram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F9BA0FB3-2FAE-4324-850C-405B6659CF19}"/>
              </a:ext>
            </a:extLst>
          </p:cNvPr>
          <p:cNvSpPr txBox="1"/>
          <p:nvPr/>
        </p:nvSpPr>
        <p:spPr>
          <a:xfrm>
            <a:off x="595292" y="2217014"/>
            <a:ext cx="5788740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输入液体中的非代谢性、非溶性、肉眼不易观察到的微小颗粒杂质。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0DCD95B-38AC-433C-8236-11410A2F183F}"/>
              </a:ext>
            </a:extLst>
          </p:cNvPr>
          <p:cNvSpPr txBox="1"/>
          <p:nvPr/>
        </p:nvSpPr>
        <p:spPr>
          <a:xfrm>
            <a:off x="568186" y="5164895"/>
            <a:ext cx="1097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在输液过程中，将输液微粒带入人体，对人体造成严重危害的过程。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D1A3130-46EE-40D0-9626-D79554FB9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3004" y="1137629"/>
            <a:ext cx="4599974" cy="379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87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输液微粒污染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来源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02482128-A22D-41A4-ABBE-EB477127020B}"/>
              </a:ext>
            </a:extLst>
          </p:cNvPr>
          <p:cNvSpPr txBox="1"/>
          <p:nvPr/>
        </p:nvSpPr>
        <p:spPr>
          <a:xfrm>
            <a:off x="631270" y="1229721"/>
            <a:ext cx="10497412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生产制作工艺不完善。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溶液瓶、橡胶塞不洁净，液体存放时间过长。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输液器及加药用的注射器不洁净。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输液环境不洁净，切割安瓿，开瓶塞、加药时反复穿刺橡胶塞导致橡胶塞撕裂等。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44C5A2-8ADC-4130-A87F-E287A6028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7802" y="3888928"/>
            <a:ext cx="4132368" cy="23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6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120CFC4-8D26-4403-A058-F09EC07308C8}"/>
              </a:ext>
            </a:extLst>
          </p:cNvPr>
          <p:cNvSpPr txBox="1"/>
          <p:nvPr/>
        </p:nvSpPr>
        <p:spPr>
          <a:xfrm>
            <a:off x="119336" y="476672"/>
            <a:ext cx="5544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静脉输液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48BBC53-ECA1-4EE0-BDA4-B0BD9A67F422}"/>
              </a:ext>
            </a:extLst>
          </p:cNvPr>
          <p:cNvGrpSpPr/>
          <p:nvPr/>
        </p:nvGrpSpPr>
        <p:grpSpPr>
          <a:xfrm>
            <a:off x="647414" y="1800191"/>
            <a:ext cx="6611992" cy="1916841"/>
            <a:chOff x="647414" y="1800190"/>
            <a:chExt cx="6611992" cy="357829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AAA55CEC-5AC5-4EB1-B9EB-E08D40E214ED}"/>
                </a:ext>
              </a:extLst>
            </p:cNvPr>
            <p:cNvGrpSpPr/>
            <p:nvPr/>
          </p:nvGrpSpPr>
          <p:grpSpPr>
            <a:xfrm>
              <a:off x="647414" y="1800190"/>
              <a:ext cx="6611992" cy="3578293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38">
                <a:extLst>
                  <a:ext uri="{FF2B5EF4-FFF2-40B4-BE49-F238E27FC236}">
                    <a16:creationId xmlns:a16="http://schemas.microsoft.com/office/drawing/2014/main" xmlns="" id="{2F104578-3AA6-4EA8-9BDE-A6820852B44B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圆角矩形 39">
                <a:extLst>
                  <a:ext uri="{FF2B5EF4-FFF2-40B4-BE49-F238E27FC236}">
                    <a16:creationId xmlns:a16="http://schemas.microsoft.com/office/drawing/2014/main" xmlns="" id="{4F1FD014-28CC-4902-900F-BD2CBDE4BEE4}"/>
                  </a:ext>
                </a:extLst>
              </p:cNvPr>
              <p:cNvSpPr/>
              <p:nvPr/>
            </p:nvSpPr>
            <p:spPr>
              <a:xfrm>
                <a:off x="4351929" y="1349791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2" name="TextBox 40">
              <a:extLst>
                <a:ext uri="{FF2B5EF4-FFF2-40B4-BE49-F238E27FC236}">
                  <a16:creationId xmlns:a16="http://schemas.microsoft.com/office/drawing/2014/main" xmlns="" id="{29E55A5C-8DF7-4F46-AE66-9C3182387D93}"/>
                </a:ext>
              </a:extLst>
            </p:cNvPr>
            <p:cNvSpPr txBox="1"/>
            <p:nvPr/>
          </p:nvSpPr>
          <p:spPr>
            <a:xfrm>
              <a:off x="829951" y="2161867"/>
              <a:ext cx="6246917" cy="2678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848" tIns="60924" rIns="121848" bIns="60924" anchor="t">
              <a:spAutoFit/>
            </a:bodyPr>
            <a:lstStyle/>
            <a:p>
              <a:pPr defTabSz="1217930">
                <a:lnSpc>
                  <a:spcPct val="125000"/>
                </a:lnSpc>
                <a:buFont typeface="Arial" panose="020B0604020202020204" pitchFamily="34" charset="0"/>
                <a:buNone/>
              </a:pPr>
              <a:r>
                <a:rPr lang="zh-CN" altLang="en-US" sz="3600" dirty="0">
                  <a:latin typeface="+mn-lt"/>
                  <a:ea typeface="+mn-ea"/>
                  <a:cs typeface="+mn-ea"/>
                  <a:sym typeface="+mn-lt"/>
                </a:rPr>
                <a:t>       将大量的无菌溶液或药液直接输入静脉的治疗方法。</a:t>
              </a:r>
              <a:endParaRPr lang="zh-CN" altLang="en-US" sz="3600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7C222A4-3A31-4BCE-96EA-6DA9E7544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7840" y="1855753"/>
            <a:ext cx="4259078" cy="265658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AA58CD9-E76F-49A1-AFA2-73337B35440E}"/>
              </a:ext>
            </a:extLst>
          </p:cNvPr>
          <p:cNvSpPr txBox="1"/>
          <p:nvPr/>
        </p:nvSpPr>
        <p:spPr>
          <a:xfrm>
            <a:off x="751269" y="4662206"/>
            <a:ext cx="10657184" cy="128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7030A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微软雅黑" panose="020B0503020204020204" pitchFamily="34" charset="-122"/>
              </a:rPr>
              <a:t>    利用大气压和液体静压的物理原理，当输液系统内的压力高于静脉压时，将溶液或药液输入体内。</a:t>
            </a:r>
            <a:endParaRPr lang="zh-CN" altLang="en-US" sz="2800" b="1" dirty="0">
              <a:solidFill>
                <a:srgbClr val="7030A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6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输液微粒污染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危害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F9BA0FB3-2FAE-4324-850C-405B6659CF19}"/>
              </a:ext>
            </a:extLst>
          </p:cNvPr>
          <p:cNvSpPr txBox="1"/>
          <p:nvPr/>
        </p:nvSpPr>
        <p:spPr>
          <a:xfrm>
            <a:off x="203945" y="1725890"/>
            <a:ext cx="6400834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阻塞血管→局部供血不足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形成血栓→血管栓塞和静脉炎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形成肺内肉芽肿→影响肺功能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引起血小板减少症和过敏反应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刺激组织而产生炎症或形成肿块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81A7EB0-AAC2-49C5-86C8-25451E58908C}"/>
              </a:ext>
            </a:extLst>
          </p:cNvPr>
          <p:cNvSpPr/>
          <p:nvPr/>
        </p:nvSpPr>
        <p:spPr>
          <a:xfrm>
            <a:off x="-96688" y="5134876"/>
            <a:ext cx="9270057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55000"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最容易被微粒损害的部位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肺、脑、肝及肾脏等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D471E28-3045-433A-AA6E-09769D777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664" y="1478682"/>
            <a:ext cx="5319221" cy="35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58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BD60713-1145-4E9D-9298-DEADE1C3A22D}"/>
              </a:ext>
            </a:extLst>
          </p:cNvPr>
          <p:cNvSpPr txBox="1"/>
          <p:nvPr/>
        </p:nvSpPr>
        <p:spPr>
          <a:xfrm>
            <a:off x="479376" y="260648"/>
            <a:ext cx="108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输液微粒污染</a:t>
            </a:r>
            <a:r>
              <a:rPr lang="en-US" altLang="zh-CN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预防措施</a:t>
            </a:r>
            <a:endParaRPr lang="zh-CN" altLang="en-US" sz="3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xmlns="" id="{F87BF13B-5D92-4D5B-87CC-D634DB3E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344" y="1052735"/>
            <a:ext cx="1108923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F9BA0FB3-2FAE-4324-850C-405B6659CF19}"/>
              </a:ext>
            </a:extLst>
          </p:cNvPr>
          <p:cNvSpPr txBox="1"/>
          <p:nvPr/>
        </p:nvSpPr>
        <p:spPr>
          <a:xfrm>
            <a:off x="847294" y="1340768"/>
            <a:ext cx="7840994" cy="378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一、制剂生产方面</a:t>
            </a: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二、输液操作方面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采用密闭式一次性医用输液器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输液前认真检查液体的质量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净化治疗室空气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严格执行无菌技术操作，药液应现用现配。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正确抽吸药液，正确配药。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D51150-94BE-4C28-A7AF-07D642ED7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2224" y="1234743"/>
            <a:ext cx="2974111" cy="49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27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9F740BB-B7E1-45D1-865D-3F4101CDD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533" y="286068"/>
            <a:ext cx="1686368" cy="87653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C0AB782-F0A7-4D53-9313-53FE901F124F}"/>
              </a:ext>
            </a:extLst>
          </p:cNvPr>
          <p:cNvSpPr/>
          <p:nvPr/>
        </p:nvSpPr>
        <p:spPr>
          <a:xfrm>
            <a:off x="282462" y="272698"/>
            <a:ext cx="25539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静脉</a:t>
            </a:r>
            <a:r>
              <a: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输液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6154E241-75F3-4B15-BD08-0FB6700DF55D}"/>
              </a:ext>
            </a:extLst>
          </p:cNvPr>
          <p:cNvSpPr txBox="1"/>
          <p:nvPr/>
        </p:nvSpPr>
        <p:spPr>
          <a:xfrm>
            <a:off x="839416" y="1628800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+mn-ea"/>
                <a:ea typeface="+mn-ea"/>
                <a:cs typeface="微软雅黑" panose="020B0503020204020204" pitchFamily="34" charset="-122"/>
              </a:rPr>
              <a:t>1. </a:t>
            </a:r>
            <a:r>
              <a:rPr lang="zh-CN" altLang="en-US" sz="2800" b="1" dirty="0">
                <a:latin typeface="+mn-ea"/>
                <a:ea typeface="+mn-ea"/>
                <a:cs typeface="微软雅黑" panose="020B0503020204020204" pitchFamily="34" charset="-122"/>
              </a:rPr>
              <a:t>补充水分及电解质，预防和纠正水、电解质和酸碱平衡紊乱。</a:t>
            </a:r>
            <a:endParaRPr lang="zh-CN" altLang="en-US" sz="28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16C238A1-464C-4130-A573-5398F5B8B03F}"/>
              </a:ext>
            </a:extLst>
          </p:cNvPr>
          <p:cNvSpPr txBox="1"/>
          <p:nvPr/>
        </p:nvSpPr>
        <p:spPr>
          <a:xfrm>
            <a:off x="852470" y="2905780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+mn-ea"/>
                <a:ea typeface="+mn-ea"/>
                <a:cs typeface="微软雅黑" panose="020B0503020204020204" pitchFamily="34" charset="-122"/>
              </a:rPr>
              <a:t>2. </a:t>
            </a:r>
            <a:r>
              <a:rPr lang="zh-CN" altLang="en-US" sz="2800" b="1" dirty="0">
                <a:latin typeface="+mn-ea"/>
                <a:ea typeface="+mn-ea"/>
                <a:cs typeface="微软雅黑" panose="020B0503020204020204" pitchFamily="34" charset="-122"/>
              </a:rPr>
              <a:t>增加血容量，改善微循环，维持血压及微循环灌注量。</a:t>
            </a:r>
            <a:endParaRPr lang="zh-CN" altLang="en-US" sz="28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B466E07-BB42-4A83-9703-2143298DD459}"/>
              </a:ext>
            </a:extLst>
          </p:cNvPr>
          <p:cNvSpPr txBox="1"/>
          <p:nvPr/>
        </p:nvSpPr>
        <p:spPr>
          <a:xfrm>
            <a:off x="852470" y="4056445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+mn-ea"/>
                <a:ea typeface="+mn-ea"/>
                <a:cs typeface="微软雅黑" panose="020B0503020204020204" pitchFamily="34" charset="-122"/>
              </a:rPr>
              <a:t>3. </a:t>
            </a:r>
            <a:r>
              <a:rPr lang="zh-CN" altLang="en-US" sz="2800" b="1" dirty="0">
                <a:latin typeface="+mn-ea"/>
                <a:ea typeface="+mn-ea"/>
                <a:cs typeface="微软雅黑" panose="020B0503020204020204" pitchFamily="34" charset="-122"/>
              </a:rPr>
              <a:t>补充营养，供给热能，促进组织修复，维持正氮平衡。</a:t>
            </a:r>
            <a:endParaRPr lang="zh-CN" altLang="en-US" sz="28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A072713-49EF-4DB9-A74F-64CF3FE9A37C}"/>
              </a:ext>
            </a:extLst>
          </p:cNvPr>
          <p:cNvSpPr txBox="1"/>
          <p:nvPr/>
        </p:nvSpPr>
        <p:spPr>
          <a:xfrm>
            <a:off x="852470" y="5104770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+mn-ea"/>
                <a:ea typeface="+mn-ea"/>
                <a:cs typeface="微软雅黑" panose="020B0503020204020204" pitchFamily="34" charset="-122"/>
              </a:rPr>
              <a:t>4. </a:t>
            </a:r>
            <a:r>
              <a:rPr lang="zh-CN" altLang="en-US" sz="2800" b="1" dirty="0">
                <a:latin typeface="+mn-ea"/>
                <a:ea typeface="+mn-ea"/>
                <a:cs typeface="微软雅黑" panose="020B0503020204020204" pitchFamily="34" charset="-122"/>
              </a:rPr>
              <a:t>输入药物，治疗疾病。</a:t>
            </a:r>
            <a:endParaRPr lang="zh-CN" altLang="en-US" sz="28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8B39535C-D071-4E24-8E49-849F75F72F99}"/>
              </a:ext>
            </a:extLst>
          </p:cNvPr>
          <p:cNvSpPr txBox="1"/>
          <p:nvPr/>
        </p:nvSpPr>
        <p:spPr>
          <a:xfrm>
            <a:off x="1415480" y="2267290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+mn-ea"/>
                <a:ea typeface="+mn-ea"/>
                <a:cs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微软雅黑" panose="020B0503020204020204" pitchFamily="34" charset="-122"/>
              </a:rPr>
              <a:t>各种原因引起的剧烈呕吐、腹泻、大手术后病人</a:t>
            </a:r>
            <a:endParaRPr lang="zh-CN" altLang="en-US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C5F3A8B-1B16-43D7-87A3-9BFEDDC8B1DF}"/>
              </a:ext>
            </a:extLst>
          </p:cNvPr>
          <p:cNvSpPr txBox="1"/>
          <p:nvPr/>
        </p:nvSpPr>
        <p:spPr>
          <a:xfrm>
            <a:off x="1461926" y="3430885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+mn-ea"/>
                <a:ea typeface="+mn-ea"/>
                <a:cs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微软雅黑" panose="020B0503020204020204" pitchFamily="34" charset="-122"/>
              </a:rPr>
              <a:t>大出血、休克、严重烧伤病人</a:t>
            </a:r>
            <a:endParaRPr lang="zh-CN" altLang="en-US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F90A27C9-4DF2-45CE-9261-B6CDD7EBBCA0}"/>
              </a:ext>
            </a:extLst>
          </p:cNvPr>
          <p:cNvSpPr txBox="1"/>
          <p:nvPr/>
        </p:nvSpPr>
        <p:spPr>
          <a:xfrm>
            <a:off x="1461926" y="4581550"/>
            <a:ext cx="10657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+mn-ea"/>
                <a:ea typeface="+mn-ea"/>
                <a:cs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微软雅黑" panose="020B0503020204020204" pitchFamily="34" charset="-122"/>
              </a:rPr>
              <a:t>慢性消耗性疾病、禁食、胃肠吸收障碍、大手术后病人</a:t>
            </a:r>
            <a:endParaRPr lang="zh-CN" altLang="en-US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29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xmlns="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1"/>
            <a:ext cx="3463925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xmlns="" id="{FC0CD3F8-1C31-4FEA-8027-8F44D04F8D02}"/>
              </a:ext>
            </a:extLst>
          </p:cNvPr>
          <p:cNvSpPr/>
          <p:nvPr/>
        </p:nvSpPr>
        <p:spPr>
          <a:xfrm>
            <a:off x="1028662" y="1139454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3200" dirty="0">
                <a:latin typeface="+mn-ea"/>
                <a:ea typeface="+mn-ea"/>
                <a:cs typeface="微软雅黑" panose="020B0503020204020204" pitchFamily="34" charset="-122"/>
              </a:rPr>
              <a:t>（一）晶体溶液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AC8B68-AF2E-488A-B443-9BF6358FF663}"/>
              </a:ext>
            </a:extLst>
          </p:cNvPr>
          <p:cNvSpPr txBox="1"/>
          <p:nvPr/>
        </p:nvSpPr>
        <p:spPr>
          <a:xfrm>
            <a:off x="263352" y="136827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静脉输液常用什么</a:t>
            </a:r>
            <a:r>
              <a:rPr lang="zh-CN" altLang="en-US" sz="4400" b="1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溶液？作用</a:t>
            </a:r>
            <a:r>
              <a:rPr lang="zh-CN" altLang="en-US" sz="3200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98C849EC-77CA-4B5D-96BF-62C1022EEBD0}"/>
              </a:ext>
            </a:extLst>
          </p:cNvPr>
          <p:cNvSpPr txBox="1"/>
          <p:nvPr/>
        </p:nvSpPr>
        <p:spPr>
          <a:xfrm>
            <a:off x="1040197" y="2370626"/>
            <a:ext cx="9929835" cy="111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       分子量小，在血管内存留时间短，可有效纠正体内水、电解质紊乱，对维持细胞内外水分的相对平衡起着重要的作用。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0C387BC-0075-44E9-BC40-138F600DB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270" t="4172" r="2414"/>
          <a:stretch/>
        </p:blipFill>
        <p:spPr>
          <a:xfrm>
            <a:off x="1050813" y="3875701"/>
            <a:ext cx="2341206" cy="2235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13F9F49-7F66-461E-89A6-762D5FAD9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814" y="3864189"/>
            <a:ext cx="1986779" cy="2235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481D65-6364-4523-9D01-EB2C6E2C3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0742" y="3831447"/>
            <a:ext cx="1310876" cy="2440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8C54636-EB22-4AF7-AA37-90E574B377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0" y="3848083"/>
            <a:ext cx="1387252" cy="235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106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15904</TotalTime>
  <Pages>0</Pages>
  <Words>6647</Words>
  <Characters>0</Characters>
  <Application>Microsoft Office PowerPoint</Application>
  <DocSecurity>0</DocSecurity>
  <PresentationFormat>自定义</PresentationFormat>
  <Lines>0</Lines>
  <Paragraphs>463</Paragraphs>
  <Slides>72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73" baseType="lpstr">
      <vt:lpstr>Office 主题​​</vt:lpstr>
      <vt:lpstr>幻灯片 1</vt:lpstr>
      <vt:lpstr>第十章   静脉输液和输血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creator>aa</dc:creator>
  <cp:lastModifiedBy>Administrator</cp:lastModifiedBy>
  <cp:revision>1147</cp:revision>
  <dcterms:created xsi:type="dcterms:W3CDTF">2004-08-22T02:09:39Z</dcterms:created>
  <dcterms:modified xsi:type="dcterms:W3CDTF">2022-08-22T15:02:24Z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