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</p:sldMasterIdLst>
  <p:notesMasterIdLst>
    <p:notesMasterId r:id="rId75"/>
  </p:notesMasterIdLst>
  <p:sldIdLst>
    <p:sldId id="281" r:id="rId2"/>
    <p:sldId id="1519" r:id="rId3"/>
    <p:sldId id="802" r:id="rId4"/>
    <p:sldId id="303" r:id="rId5"/>
    <p:sldId id="1884" r:id="rId6"/>
    <p:sldId id="1885" r:id="rId7"/>
    <p:sldId id="1578" r:id="rId8"/>
    <p:sldId id="1726" r:id="rId9"/>
    <p:sldId id="1886" r:id="rId10"/>
    <p:sldId id="1579" r:id="rId11"/>
    <p:sldId id="1887" r:id="rId12"/>
    <p:sldId id="1889" r:id="rId13"/>
    <p:sldId id="1888" r:id="rId14"/>
    <p:sldId id="1890" r:id="rId15"/>
    <p:sldId id="1892" r:id="rId16"/>
    <p:sldId id="1891" r:id="rId17"/>
    <p:sldId id="1893" r:id="rId18"/>
    <p:sldId id="1894" r:id="rId19"/>
    <p:sldId id="1896" r:id="rId20"/>
    <p:sldId id="1897" r:id="rId21"/>
    <p:sldId id="1895" r:id="rId22"/>
    <p:sldId id="1898" r:id="rId23"/>
    <p:sldId id="1899" r:id="rId24"/>
    <p:sldId id="1900" r:id="rId25"/>
    <p:sldId id="1901" r:id="rId26"/>
    <p:sldId id="1903" r:id="rId27"/>
    <p:sldId id="1904" r:id="rId28"/>
    <p:sldId id="1905" r:id="rId29"/>
    <p:sldId id="1902" r:id="rId30"/>
    <p:sldId id="1906" r:id="rId31"/>
    <p:sldId id="1907" r:id="rId32"/>
    <p:sldId id="498" r:id="rId33"/>
    <p:sldId id="1909" r:id="rId34"/>
    <p:sldId id="1910" r:id="rId35"/>
    <p:sldId id="1911" r:id="rId36"/>
    <p:sldId id="1912" r:id="rId37"/>
    <p:sldId id="1913" r:id="rId38"/>
    <p:sldId id="1774" r:id="rId39"/>
    <p:sldId id="1915" r:id="rId40"/>
    <p:sldId id="1914" r:id="rId41"/>
    <p:sldId id="1916" r:id="rId42"/>
    <p:sldId id="1917" r:id="rId43"/>
    <p:sldId id="1918" r:id="rId44"/>
    <p:sldId id="1919" r:id="rId45"/>
    <p:sldId id="1788" r:id="rId46"/>
    <p:sldId id="1920" r:id="rId47"/>
    <p:sldId id="1921" r:id="rId48"/>
    <p:sldId id="1922" r:id="rId49"/>
    <p:sldId id="1923" r:id="rId50"/>
    <p:sldId id="1924" r:id="rId51"/>
    <p:sldId id="467" r:id="rId52"/>
    <p:sldId id="1925" r:id="rId53"/>
    <p:sldId id="1926" r:id="rId54"/>
    <p:sldId id="1927" r:id="rId55"/>
    <p:sldId id="1949" r:id="rId56"/>
    <p:sldId id="1929" r:id="rId57"/>
    <p:sldId id="1928" r:id="rId58"/>
    <p:sldId id="1932" r:id="rId59"/>
    <p:sldId id="1799" r:id="rId60"/>
    <p:sldId id="1936" r:id="rId61"/>
    <p:sldId id="1937" r:id="rId62"/>
    <p:sldId id="509" r:id="rId63"/>
    <p:sldId id="1938" r:id="rId64"/>
    <p:sldId id="1939" r:id="rId65"/>
    <p:sldId id="1940" r:id="rId66"/>
    <p:sldId id="522" r:id="rId67"/>
    <p:sldId id="1934" r:id="rId68"/>
    <p:sldId id="1800" r:id="rId69"/>
    <p:sldId id="1943" r:id="rId70"/>
    <p:sldId id="1945" r:id="rId71"/>
    <p:sldId id="514" r:id="rId72"/>
    <p:sldId id="520" r:id="rId73"/>
    <p:sldId id="1574" r:id="rId74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 YJ" initials="" lastIdx="1" clrIdx="0"/>
  <p:cmAuthor id="2" name="未知用户1" initials="未知用户1" lastIdx="1" clrIdx="1"/>
  <p:cmAuthor id="3" name="未知用户2" initials="未知用户2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37D"/>
    <a:srgbClr val="FF3399"/>
    <a:srgbClr val="0000CC"/>
    <a:srgbClr val="CC9900"/>
    <a:srgbClr val="FFCC00"/>
    <a:srgbClr val="663300"/>
    <a:srgbClr val="00CC99"/>
    <a:srgbClr val="CC66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44" autoAdjust="0"/>
  </p:normalViewPr>
  <p:slideViewPr>
    <p:cSldViewPr>
      <p:cViewPr varScale="1">
        <p:scale>
          <a:sx n="81" d="100"/>
          <a:sy n="81" d="100"/>
        </p:scale>
        <p:origin x="754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2547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3C88EF-1C90-4C9E-8D63-21F276F416B0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6D149E63-F7E2-4616-B3CE-0ED9C8259D66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核对解释</a:t>
          </a:r>
        </a:p>
      </dgm:t>
    </dgm:pt>
    <dgm:pt modelId="{B5BABCC7-044C-4146-80DC-F175ED994A05}" type="parTrans" cxnId="{953E339D-9432-4DA0-90CB-73BBC233B55C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C1FF7C34-BA45-4400-83D1-47F0AAC13722}" type="sibTrans" cxnId="{953E339D-9432-4DA0-90CB-73BBC233B55C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27A854E2-8DA5-437E-B1CA-6FFBD7966D68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清洁检查</a:t>
          </a:r>
        </a:p>
      </dgm:t>
    </dgm:pt>
    <dgm:pt modelId="{817E073C-6A34-4CFA-831F-AD91DA2F9EF4}" type="parTrans" cxnId="{702884DD-0FE5-464B-917C-52C8131C9F03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6E735684-1D40-45AA-A91E-5943D4C6B2F8}" type="sibTrans" cxnId="{702884DD-0FE5-464B-917C-52C8131C9F03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40462A61-EB05-42BD-A9DC-92742219E9BD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连接导管</a:t>
          </a:r>
        </a:p>
      </dgm:t>
    </dgm:pt>
    <dgm:pt modelId="{526E4D28-9D6E-4BDC-92F1-F1BD0564C69F}" type="parTrans" cxnId="{3F7C612E-5D91-41B7-80D7-4BC7F97B817B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4A0F36A4-56DC-46A2-A761-9252D0DC9094}" type="sibTrans" cxnId="{3F7C612E-5D91-41B7-80D7-4BC7F97B817B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C460CC1F-9F77-458E-92C1-DD7BB56618E1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调节流量</a:t>
          </a:r>
        </a:p>
      </dgm:t>
    </dgm:pt>
    <dgm:pt modelId="{665510BB-4C38-4AED-A4D3-C9FE87E29C7E}" type="parTrans" cxnId="{76FFBD50-7D0F-4C31-96C2-1A65D9555193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B9265790-F7F8-4FE9-8A5E-FD1130718650}" type="sibTrans" cxnId="{76FFBD50-7D0F-4C31-96C2-1A65D9555193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0605A3FE-AA66-4099-9767-D567A971D91C}" type="pres">
      <dgm:prSet presAssocID="{1C3C88EF-1C90-4C9E-8D63-21F276F416B0}" presName="Name0" presStyleCnt="0">
        <dgm:presLayoutVars>
          <dgm:dir/>
          <dgm:resizeHandles val="exact"/>
        </dgm:presLayoutVars>
      </dgm:prSet>
      <dgm:spPr/>
    </dgm:pt>
    <dgm:pt modelId="{E6E658AD-57E3-4663-ABB1-0FDA78DF8063}" type="pres">
      <dgm:prSet presAssocID="{6D149E63-F7E2-4616-B3CE-0ED9C8259D66}" presName="node" presStyleLbl="node1" presStyleIdx="0" presStyleCnt="4">
        <dgm:presLayoutVars>
          <dgm:bulletEnabled val="1"/>
        </dgm:presLayoutVars>
      </dgm:prSet>
      <dgm:spPr/>
    </dgm:pt>
    <dgm:pt modelId="{DFD92168-5964-4C98-B9DB-3AC1ADED1DAE}" type="pres">
      <dgm:prSet presAssocID="{C1FF7C34-BA45-4400-83D1-47F0AAC13722}" presName="sibTrans" presStyleLbl="sibTrans2D1" presStyleIdx="0" presStyleCnt="3"/>
      <dgm:spPr/>
    </dgm:pt>
    <dgm:pt modelId="{20A2AC90-885F-44F3-B619-3FF705E1C6BD}" type="pres">
      <dgm:prSet presAssocID="{C1FF7C34-BA45-4400-83D1-47F0AAC13722}" presName="connectorText" presStyleLbl="sibTrans2D1" presStyleIdx="0" presStyleCnt="3"/>
      <dgm:spPr/>
    </dgm:pt>
    <dgm:pt modelId="{9FD71045-0AAE-40A1-AA89-C37A2BF891CD}" type="pres">
      <dgm:prSet presAssocID="{27A854E2-8DA5-437E-B1CA-6FFBD7966D68}" presName="node" presStyleLbl="node1" presStyleIdx="1" presStyleCnt="4">
        <dgm:presLayoutVars>
          <dgm:bulletEnabled val="1"/>
        </dgm:presLayoutVars>
      </dgm:prSet>
      <dgm:spPr/>
    </dgm:pt>
    <dgm:pt modelId="{322F3B1F-986A-487A-BA01-56EAB061D56D}" type="pres">
      <dgm:prSet presAssocID="{6E735684-1D40-45AA-A91E-5943D4C6B2F8}" presName="sibTrans" presStyleLbl="sibTrans2D1" presStyleIdx="1" presStyleCnt="3"/>
      <dgm:spPr/>
    </dgm:pt>
    <dgm:pt modelId="{A97AEED6-E891-474E-A087-4391235AECE1}" type="pres">
      <dgm:prSet presAssocID="{6E735684-1D40-45AA-A91E-5943D4C6B2F8}" presName="connectorText" presStyleLbl="sibTrans2D1" presStyleIdx="1" presStyleCnt="3"/>
      <dgm:spPr/>
    </dgm:pt>
    <dgm:pt modelId="{35360473-6777-4A30-8ACF-C05B6F5DE1E1}" type="pres">
      <dgm:prSet presAssocID="{40462A61-EB05-42BD-A9DC-92742219E9BD}" presName="node" presStyleLbl="node1" presStyleIdx="2" presStyleCnt="4">
        <dgm:presLayoutVars>
          <dgm:bulletEnabled val="1"/>
        </dgm:presLayoutVars>
      </dgm:prSet>
      <dgm:spPr/>
    </dgm:pt>
    <dgm:pt modelId="{DC3BAFEF-2CE4-4D49-A270-2D61BF8932D6}" type="pres">
      <dgm:prSet presAssocID="{4A0F36A4-56DC-46A2-A761-9252D0DC9094}" presName="sibTrans" presStyleLbl="sibTrans2D1" presStyleIdx="2" presStyleCnt="3"/>
      <dgm:spPr/>
    </dgm:pt>
    <dgm:pt modelId="{F55B46A8-7B95-4649-9A10-1293788A4F11}" type="pres">
      <dgm:prSet presAssocID="{4A0F36A4-56DC-46A2-A761-9252D0DC9094}" presName="connectorText" presStyleLbl="sibTrans2D1" presStyleIdx="2" presStyleCnt="3"/>
      <dgm:spPr/>
    </dgm:pt>
    <dgm:pt modelId="{338D696F-11E4-43ED-BD58-7EFD029774C2}" type="pres">
      <dgm:prSet presAssocID="{C460CC1F-9F77-458E-92C1-DD7BB56618E1}" presName="node" presStyleLbl="node1" presStyleIdx="3" presStyleCnt="4">
        <dgm:presLayoutVars>
          <dgm:bulletEnabled val="1"/>
        </dgm:presLayoutVars>
      </dgm:prSet>
      <dgm:spPr/>
    </dgm:pt>
  </dgm:ptLst>
  <dgm:cxnLst>
    <dgm:cxn modelId="{E89ED10E-F006-4492-993A-B16AC20BE0B9}" type="presOf" srcId="{4A0F36A4-56DC-46A2-A761-9252D0DC9094}" destId="{DC3BAFEF-2CE4-4D49-A270-2D61BF8932D6}" srcOrd="0" destOrd="0" presId="urn:microsoft.com/office/officeart/2005/8/layout/process1"/>
    <dgm:cxn modelId="{3F7C612E-5D91-41B7-80D7-4BC7F97B817B}" srcId="{1C3C88EF-1C90-4C9E-8D63-21F276F416B0}" destId="{40462A61-EB05-42BD-A9DC-92742219E9BD}" srcOrd="2" destOrd="0" parTransId="{526E4D28-9D6E-4BDC-92F1-F1BD0564C69F}" sibTransId="{4A0F36A4-56DC-46A2-A761-9252D0DC9094}"/>
    <dgm:cxn modelId="{3B69023A-A55B-483F-BB03-2A28FB882242}" type="presOf" srcId="{6E735684-1D40-45AA-A91E-5943D4C6B2F8}" destId="{A97AEED6-E891-474E-A087-4391235AECE1}" srcOrd="1" destOrd="0" presId="urn:microsoft.com/office/officeart/2005/8/layout/process1"/>
    <dgm:cxn modelId="{0DE3206F-4924-4FB0-AAA9-68D271C18DC3}" type="presOf" srcId="{40462A61-EB05-42BD-A9DC-92742219E9BD}" destId="{35360473-6777-4A30-8ACF-C05B6F5DE1E1}" srcOrd="0" destOrd="0" presId="urn:microsoft.com/office/officeart/2005/8/layout/process1"/>
    <dgm:cxn modelId="{76FFBD50-7D0F-4C31-96C2-1A65D9555193}" srcId="{1C3C88EF-1C90-4C9E-8D63-21F276F416B0}" destId="{C460CC1F-9F77-458E-92C1-DD7BB56618E1}" srcOrd="3" destOrd="0" parTransId="{665510BB-4C38-4AED-A4D3-C9FE87E29C7E}" sibTransId="{B9265790-F7F8-4FE9-8A5E-FD1130718650}"/>
    <dgm:cxn modelId="{F72BEE59-0A75-4B21-8184-3DA8CA16C152}" type="presOf" srcId="{C1FF7C34-BA45-4400-83D1-47F0AAC13722}" destId="{DFD92168-5964-4C98-B9DB-3AC1ADED1DAE}" srcOrd="0" destOrd="0" presId="urn:microsoft.com/office/officeart/2005/8/layout/process1"/>
    <dgm:cxn modelId="{7DB2E586-B97A-4DBC-B542-8394EA2792E6}" type="presOf" srcId="{C460CC1F-9F77-458E-92C1-DD7BB56618E1}" destId="{338D696F-11E4-43ED-BD58-7EFD029774C2}" srcOrd="0" destOrd="0" presId="urn:microsoft.com/office/officeart/2005/8/layout/process1"/>
    <dgm:cxn modelId="{AE908688-0197-4340-BC66-97B8DD13CC95}" type="presOf" srcId="{27A854E2-8DA5-437E-B1CA-6FFBD7966D68}" destId="{9FD71045-0AAE-40A1-AA89-C37A2BF891CD}" srcOrd="0" destOrd="0" presId="urn:microsoft.com/office/officeart/2005/8/layout/process1"/>
    <dgm:cxn modelId="{953E339D-9432-4DA0-90CB-73BBC233B55C}" srcId="{1C3C88EF-1C90-4C9E-8D63-21F276F416B0}" destId="{6D149E63-F7E2-4616-B3CE-0ED9C8259D66}" srcOrd="0" destOrd="0" parTransId="{B5BABCC7-044C-4146-80DC-F175ED994A05}" sibTransId="{C1FF7C34-BA45-4400-83D1-47F0AAC13722}"/>
    <dgm:cxn modelId="{193726A3-A6C6-4EA7-B6E3-B0265EDFCD05}" type="presOf" srcId="{6D149E63-F7E2-4616-B3CE-0ED9C8259D66}" destId="{E6E658AD-57E3-4663-ABB1-0FDA78DF8063}" srcOrd="0" destOrd="0" presId="urn:microsoft.com/office/officeart/2005/8/layout/process1"/>
    <dgm:cxn modelId="{6A901BC1-6224-4B60-AB5E-0AE6B2FB2ED2}" type="presOf" srcId="{1C3C88EF-1C90-4C9E-8D63-21F276F416B0}" destId="{0605A3FE-AA66-4099-9767-D567A971D91C}" srcOrd="0" destOrd="0" presId="urn:microsoft.com/office/officeart/2005/8/layout/process1"/>
    <dgm:cxn modelId="{475357D1-3DC5-4C1D-80D5-3381CC8E344A}" type="presOf" srcId="{C1FF7C34-BA45-4400-83D1-47F0AAC13722}" destId="{20A2AC90-885F-44F3-B619-3FF705E1C6BD}" srcOrd="1" destOrd="0" presId="urn:microsoft.com/office/officeart/2005/8/layout/process1"/>
    <dgm:cxn modelId="{1C71D5D1-365C-4126-992C-EAE6AE8FD0CA}" type="presOf" srcId="{6E735684-1D40-45AA-A91E-5943D4C6B2F8}" destId="{322F3B1F-986A-487A-BA01-56EAB061D56D}" srcOrd="0" destOrd="0" presId="urn:microsoft.com/office/officeart/2005/8/layout/process1"/>
    <dgm:cxn modelId="{022AA2D7-50B0-48E6-B620-3A6CD4776054}" type="presOf" srcId="{4A0F36A4-56DC-46A2-A761-9252D0DC9094}" destId="{F55B46A8-7B95-4649-9A10-1293788A4F11}" srcOrd="1" destOrd="0" presId="urn:microsoft.com/office/officeart/2005/8/layout/process1"/>
    <dgm:cxn modelId="{702884DD-0FE5-464B-917C-52C8131C9F03}" srcId="{1C3C88EF-1C90-4C9E-8D63-21F276F416B0}" destId="{27A854E2-8DA5-437E-B1CA-6FFBD7966D68}" srcOrd="1" destOrd="0" parTransId="{817E073C-6A34-4CFA-831F-AD91DA2F9EF4}" sibTransId="{6E735684-1D40-45AA-A91E-5943D4C6B2F8}"/>
    <dgm:cxn modelId="{A3016E10-05B6-4071-92CF-8BC264696550}" type="presParOf" srcId="{0605A3FE-AA66-4099-9767-D567A971D91C}" destId="{E6E658AD-57E3-4663-ABB1-0FDA78DF8063}" srcOrd="0" destOrd="0" presId="urn:microsoft.com/office/officeart/2005/8/layout/process1"/>
    <dgm:cxn modelId="{AB9682C2-788F-46FE-B813-8EBD76E3DA83}" type="presParOf" srcId="{0605A3FE-AA66-4099-9767-D567A971D91C}" destId="{DFD92168-5964-4C98-B9DB-3AC1ADED1DAE}" srcOrd="1" destOrd="0" presId="urn:microsoft.com/office/officeart/2005/8/layout/process1"/>
    <dgm:cxn modelId="{91499F9B-7BCF-4755-9F8A-0054C098DAD7}" type="presParOf" srcId="{DFD92168-5964-4C98-B9DB-3AC1ADED1DAE}" destId="{20A2AC90-885F-44F3-B619-3FF705E1C6BD}" srcOrd="0" destOrd="0" presId="urn:microsoft.com/office/officeart/2005/8/layout/process1"/>
    <dgm:cxn modelId="{9803AEDC-C3FE-49D9-B382-4D376B2C1237}" type="presParOf" srcId="{0605A3FE-AA66-4099-9767-D567A971D91C}" destId="{9FD71045-0AAE-40A1-AA89-C37A2BF891CD}" srcOrd="2" destOrd="0" presId="urn:microsoft.com/office/officeart/2005/8/layout/process1"/>
    <dgm:cxn modelId="{07AB0E0A-0E21-4A44-ADCE-918A51DA832B}" type="presParOf" srcId="{0605A3FE-AA66-4099-9767-D567A971D91C}" destId="{322F3B1F-986A-487A-BA01-56EAB061D56D}" srcOrd="3" destOrd="0" presId="urn:microsoft.com/office/officeart/2005/8/layout/process1"/>
    <dgm:cxn modelId="{8643CE8B-E26B-4E21-91C3-7B797983A86D}" type="presParOf" srcId="{322F3B1F-986A-487A-BA01-56EAB061D56D}" destId="{A97AEED6-E891-474E-A087-4391235AECE1}" srcOrd="0" destOrd="0" presId="urn:microsoft.com/office/officeart/2005/8/layout/process1"/>
    <dgm:cxn modelId="{909140AD-B653-4D97-9AD5-D4D1B64E5EFD}" type="presParOf" srcId="{0605A3FE-AA66-4099-9767-D567A971D91C}" destId="{35360473-6777-4A30-8ACF-C05B6F5DE1E1}" srcOrd="4" destOrd="0" presId="urn:microsoft.com/office/officeart/2005/8/layout/process1"/>
    <dgm:cxn modelId="{4BB2027A-4993-4DD5-84E2-296D572335EC}" type="presParOf" srcId="{0605A3FE-AA66-4099-9767-D567A971D91C}" destId="{DC3BAFEF-2CE4-4D49-A270-2D61BF8932D6}" srcOrd="5" destOrd="0" presId="urn:microsoft.com/office/officeart/2005/8/layout/process1"/>
    <dgm:cxn modelId="{71F1AE61-E2F3-4286-878C-9204FC6C27A7}" type="presParOf" srcId="{DC3BAFEF-2CE4-4D49-A270-2D61BF8932D6}" destId="{F55B46A8-7B95-4649-9A10-1293788A4F11}" srcOrd="0" destOrd="0" presId="urn:microsoft.com/office/officeart/2005/8/layout/process1"/>
    <dgm:cxn modelId="{2A5A1CE0-2C6C-4072-B99C-318AD18C8875}" type="presParOf" srcId="{0605A3FE-AA66-4099-9767-D567A971D91C}" destId="{338D696F-11E4-43ED-BD58-7EFD029774C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3C88EF-1C90-4C9E-8D63-21F276F416B0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6D149E63-F7E2-4616-B3CE-0ED9C8259D66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湿润检查</a:t>
          </a:r>
        </a:p>
      </dgm:t>
    </dgm:pt>
    <dgm:pt modelId="{B5BABCC7-044C-4146-80DC-F175ED994A05}" type="parTrans" cxnId="{953E339D-9432-4DA0-90CB-73BBC233B55C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C1FF7C34-BA45-4400-83D1-47F0AAC13722}" type="sibTrans" cxnId="{953E339D-9432-4DA0-90CB-73BBC233B55C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27A854E2-8DA5-437E-B1CA-6FFBD7966D68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插鼻导管</a:t>
          </a:r>
        </a:p>
      </dgm:t>
    </dgm:pt>
    <dgm:pt modelId="{817E073C-6A34-4CFA-831F-AD91DA2F9EF4}" type="parTrans" cxnId="{702884DD-0FE5-464B-917C-52C8131C9F03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6E735684-1D40-45AA-A91E-5943D4C6B2F8}" type="sibTrans" cxnId="{702884DD-0FE5-464B-917C-52C8131C9F03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40462A61-EB05-42BD-A9DC-92742219E9BD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固定导管</a:t>
          </a:r>
        </a:p>
      </dgm:t>
    </dgm:pt>
    <dgm:pt modelId="{526E4D28-9D6E-4BDC-92F1-F1BD0564C69F}" type="parTrans" cxnId="{3F7C612E-5D91-41B7-80D7-4BC7F97B817B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4A0F36A4-56DC-46A2-A761-9252D0DC9094}" type="sibTrans" cxnId="{3F7C612E-5D91-41B7-80D7-4BC7F97B817B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C460CC1F-9F77-458E-92C1-DD7BB56618E1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记录观察</a:t>
          </a:r>
        </a:p>
      </dgm:t>
    </dgm:pt>
    <dgm:pt modelId="{665510BB-4C38-4AED-A4D3-C9FE87E29C7E}" type="parTrans" cxnId="{76FFBD50-7D0F-4C31-96C2-1A65D9555193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B9265790-F7F8-4FE9-8A5E-FD1130718650}" type="sibTrans" cxnId="{76FFBD50-7D0F-4C31-96C2-1A65D9555193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0605A3FE-AA66-4099-9767-D567A971D91C}" type="pres">
      <dgm:prSet presAssocID="{1C3C88EF-1C90-4C9E-8D63-21F276F416B0}" presName="Name0" presStyleCnt="0">
        <dgm:presLayoutVars>
          <dgm:dir/>
          <dgm:resizeHandles val="exact"/>
        </dgm:presLayoutVars>
      </dgm:prSet>
      <dgm:spPr/>
    </dgm:pt>
    <dgm:pt modelId="{E6E658AD-57E3-4663-ABB1-0FDA78DF8063}" type="pres">
      <dgm:prSet presAssocID="{6D149E63-F7E2-4616-B3CE-0ED9C8259D66}" presName="node" presStyleLbl="node1" presStyleIdx="0" presStyleCnt="4">
        <dgm:presLayoutVars>
          <dgm:bulletEnabled val="1"/>
        </dgm:presLayoutVars>
      </dgm:prSet>
      <dgm:spPr/>
    </dgm:pt>
    <dgm:pt modelId="{DFD92168-5964-4C98-B9DB-3AC1ADED1DAE}" type="pres">
      <dgm:prSet presAssocID="{C1FF7C34-BA45-4400-83D1-47F0AAC13722}" presName="sibTrans" presStyleLbl="sibTrans2D1" presStyleIdx="0" presStyleCnt="3"/>
      <dgm:spPr/>
    </dgm:pt>
    <dgm:pt modelId="{20A2AC90-885F-44F3-B619-3FF705E1C6BD}" type="pres">
      <dgm:prSet presAssocID="{C1FF7C34-BA45-4400-83D1-47F0AAC13722}" presName="connectorText" presStyleLbl="sibTrans2D1" presStyleIdx="0" presStyleCnt="3"/>
      <dgm:spPr/>
    </dgm:pt>
    <dgm:pt modelId="{9FD71045-0AAE-40A1-AA89-C37A2BF891CD}" type="pres">
      <dgm:prSet presAssocID="{27A854E2-8DA5-437E-B1CA-6FFBD7966D68}" presName="node" presStyleLbl="node1" presStyleIdx="1" presStyleCnt="4">
        <dgm:presLayoutVars>
          <dgm:bulletEnabled val="1"/>
        </dgm:presLayoutVars>
      </dgm:prSet>
      <dgm:spPr/>
    </dgm:pt>
    <dgm:pt modelId="{322F3B1F-986A-487A-BA01-56EAB061D56D}" type="pres">
      <dgm:prSet presAssocID="{6E735684-1D40-45AA-A91E-5943D4C6B2F8}" presName="sibTrans" presStyleLbl="sibTrans2D1" presStyleIdx="1" presStyleCnt="3"/>
      <dgm:spPr/>
    </dgm:pt>
    <dgm:pt modelId="{A97AEED6-E891-474E-A087-4391235AECE1}" type="pres">
      <dgm:prSet presAssocID="{6E735684-1D40-45AA-A91E-5943D4C6B2F8}" presName="connectorText" presStyleLbl="sibTrans2D1" presStyleIdx="1" presStyleCnt="3"/>
      <dgm:spPr/>
    </dgm:pt>
    <dgm:pt modelId="{35360473-6777-4A30-8ACF-C05B6F5DE1E1}" type="pres">
      <dgm:prSet presAssocID="{40462A61-EB05-42BD-A9DC-92742219E9BD}" presName="node" presStyleLbl="node1" presStyleIdx="2" presStyleCnt="4">
        <dgm:presLayoutVars>
          <dgm:bulletEnabled val="1"/>
        </dgm:presLayoutVars>
      </dgm:prSet>
      <dgm:spPr/>
    </dgm:pt>
    <dgm:pt modelId="{DC3BAFEF-2CE4-4D49-A270-2D61BF8932D6}" type="pres">
      <dgm:prSet presAssocID="{4A0F36A4-56DC-46A2-A761-9252D0DC9094}" presName="sibTrans" presStyleLbl="sibTrans2D1" presStyleIdx="2" presStyleCnt="3"/>
      <dgm:spPr/>
    </dgm:pt>
    <dgm:pt modelId="{F55B46A8-7B95-4649-9A10-1293788A4F11}" type="pres">
      <dgm:prSet presAssocID="{4A0F36A4-56DC-46A2-A761-9252D0DC9094}" presName="connectorText" presStyleLbl="sibTrans2D1" presStyleIdx="2" presStyleCnt="3"/>
      <dgm:spPr/>
    </dgm:pt>
    <dgm:pt modelId="{338D696F-11E4-43ED-BD58-7EFD029774C2}" type="pres">
      <dgm:prSet presAssocID="{C460CC1F-9F77-458E-92C1-DD7BB56618E1}" presName="node" presStyleLbl="node1" presStyleIdx="3" presStyleCnt="4">
        <dgm:presLayoutVars>
          <dgm:bulletEnabled val="1"/>
        </dgm:presLayoutVars>
      </dgm:prSet>
      <dgm:spPr/>
    </dgm:pt>
  </dgm:ptLst>
  <dgm:cxnLst>
    <dgm:cxn modelId="{E89ED10E-F006-4492-993A-B16AC20BE0B9}" type="presOf" srcId="{4A0F36A4-56DC-46A2-A761-9252D0DC9094}" destId="{DC3BAFEF-2CE4-4D49-A270-2D61BF8932D6}" srcOrd="0" destOrd="0" presId="urn:microsoft.com/office/officeart/2005/8/layout/process1"/>
    <dgm:cxn modelId="{3F7C612E-5D91-41B7-80D7-4BC7F97B817B}" srcId="{1C3C88EF-1C90-4C9E-8D63-21F276F416B0}" destId="{40462A61-EB05-42BD-A9DC-92742219E9BD}" srcOrd="2" destOrd="0" parTransId="{526E4D28-9D6E-4BDC-92F1-F1BD0564C69F}" sibTransId="{4A0F36A4-56DC-46A2-A761-9252D0DC9094}"/>
    <dgm:cxn modelId="{3B69023A-A55B-483F-BB03-2A28FB882242}" type="presOf" srcId="{6E735684-1D40-45AA-A91E-5943D4C6B2F8}" destId="{A97AEED6-E891-474E-A087-4391235AECE1}" srcOrd="1" destOrd="0" presId="urn:microsoft.com/office/officeart/2005/8/layout/process1"/>
    <dgm:cxn modelId="{0DE3206F-4924-4FB0-AAA9-68D271C18DC3}" type="presOf" srcId="{40462A61-EB05-42BD-A9DC-92742219E9BD}" destId="{35360473-6777-4A30-8ACF-C05B6F5DE1E1}" srcOrd="0" destOrd="0" presId="urn:microsoft.com/office/officeart/2005/8/layout/process1"/>
    <dgm:cxn modelId="{76FFBD50-7D0F-4C31-96C2-1A65D9555193}" srcId="{1C3C88EF-1C90-4C9E-8D63-21F276F416B0}" destId="{C460CC1F-9F77-458E-92C1-DD7BB56618E1}" srcOrd="3" destOrd="0" parTransId="{665510BB-4C38-4AED-A4D3-C9FE87E29C7E}" sibTransId="{B9265790-F7F8-4FE9-8A5E-FD1130718650}"/>
    <dgm:cxn modelId="{F72BEE59-0A75-4B21-8184-3DA8CA16C152}" type="presOf" srcId="{C1FF7C34-BA45-4400-83D1-47F0AAC13722}" destId="{DFD92168-5964-4C98-B9DB-3AC1ADED1DAE}" srcOrd="0" destOrd="0" presId="urn:microsoft.com/office/officeart/2005/8/layout/process1"/>
    <dgm:cxn modelId="{7DB2E586-B97A-4DBC-B542-8394EA2792E6}" type="presOf" srcId="{C460CC1F-9F77-458E-92C1-DD7BB56618E1}" destId="{338D696F-11E4-43ED-BD58-7EFD029774C2}" srcOrd="0" destOrd="0" presId="urn:microsoft.com/office/officeart/2005/8/layout/process1"/>
    <dgm:cxn modelId="{AE908688-0197-4340-BC66-97B8DD13CC95}" type="presOf" srcId="{27A854E2-8DA5-437E-B1CA-6FFBD7966D68}" destId="{9FD71045-0AAE-40A1-AA89-C37A2BF891CD}" srcOrd="0" destOrd="0" presId="urn:microsoft.com/office/officeart/2005/8/layout/process1"/>
    <dgm:cxn modelId="{953E339D-9432-4DA0-90CB-73BBC233B55C}" srcId="{1C3C88EF-1C90-4C9E-8D63-21F276F416B0}" destId="{6D149E63-F7E2-4616-B3CE-0ED9C8259D66}" srcOrd="0" destOrd="0" parTransId="{B5BABCC7-044C-4146-80DC-F175ED994A05}" sibTransId="{C1FF7C34-BA45-4400-83D1-47F0AAC13722}"/>
    <dgm:cxn modelId="{193726A3-A6C6-4EA7-B6E3-B0265EDFCD05}" type="presOf" srcId="{6D149E63-F7E2-4616-B3CE-0ED9C8259D66}" destId="{E6E658AD-57E3-4663-ABB1-0FDA78DF8063}" srcOrd="0" destOrd="0" presId="urn:microsoft.com/office/officeart/2005/8/layout/process1"/>
    <dgm:cxn modelId="{6A901BC1-6224-4B60-AB5E-0AE6B2FB2ED2}" type="presOf" srcId="{1C3C88EF-1C90-4C9E-8D63-21F276F416B0}" destId="{0605A3FE-AA66-4099-9767-D567A971D91C}" srcOrd="0" destOrd="0" presId="urn:microsoft.com/office/officeart/2005/8/layout/process1"/>
    <dgm:cxn modelId="{475357D1-3DC5-4C1D-80D5-3381CC8E344A}" type="presOf" srcId="{C1FF7C34-BA45-4400-83D1-47F0AAC13722}" destId="{20A2AC90-885F-44F3-B619-3FF705E1C6BD}" srcOrd="1" destOrd="0" presId="urn:microsoft.com/office/officeart/2005/8/layout/process1"/>
    <dgm:cxn modelId="{1C71D5D1-365C-4126-992C-EAE6AE8FD0CA}" type="presOf" srcId="{6E735684-1D40-45AA-A91E-5943D4C6B2F8}" destId="{322F3B1F-986A-487A-BA01-56EAB061D56D}" srcOrd="0" destOrd="0" presId="urn:microsoft.com/office/officeart/2005/8/layout/process1"/>
    <dgm:cxn modelId="{022AA2D7-50B0-48E6-B620-3A6CD4776054}" type="presOf" srcId="{4A0F36A4-56DC-46A2-A761-9252D0DC9094}" destId="{F55B46A8-7B95-4649-9A10-1293788A4F11}" srcOrd="1" destOrd="0" presId="urn:microsoft.com/office/officeart/2005/8/layout/process1"/>
    <dgm:cxn modelId="{702884DD-0FE5-464B-917C-52C8131C9F03}" srcId="{1C3C88EF-1C90-4C9E-8D63-21F276F416B0}" destId="{27A854E2-8DA5-437E-B1CA-6FFBD7966D68}" srcOrd="1" destOrd="0" parTransId="{817E073C-6A34-4CFA-831F-AD91DA2F9EF4}" sibTransId="{6E735684-1D40-45AA-A91E-5943D4C6B2F8}"/>
    <dgm:cxn modelId="{A3016E10-05B6-4071-92CF-8BC264696550}" type="presParOf" srcId="{0605A3FE-AA66-4099-9767-D567A971D91C}" destId="{E6E658AD-57E3-4663-ABB1-0FDA78DF8063}" srcOrd="0" destOrd="0" presId="urn:microsoft.com/office/officeart/2005/8/layout/process1"/>
    <dgm:cxn modelId="{AB9682C2-788F-46FE-B813-8EBD76E3DA83}" type="presParOf" srcId="{0605A3FE-AA66-4099-9767-D567A971D91C}" destId="{DFD92168-5964-4C98-B9DB-3AC1ADED1DAE}" srcOrd="1" destOrd="0" presId="urn:microsoft.com/office/officeart/2005/8/layout/process1"/>
    <dgm:cxn modelId="{91499F9B-7BCF-4755-9F8A-0054C098DAD7}" type="presParOf" srcId="{DFD92168-5964-4C98-B9DB-3AC1ADED1DAE}" destId="{20A2AC90-885F-44F3-B619-3FF705E1C6BD}" srcOrd="0" destOrd="0" presId="urn:microsoft.com/office/officeart/2005/8/layout/process1"/>
    <dgm:cxn modelId="{9803AEDC-C3FE-49D9-B382-4D376B2C1237}" type="presParOf" srcId="{0605A3FE-AA66-4099-9767-D567A971D91C}" destId="{9FD71045-0AAE-40A1-AA89-C37A2BF891CD}" srcOrd="2" destOrd="0" presId="urn:microsoft.com/office/officeart/2005/8/layout/process1"/>
    <dgm:cxn modelId="{07AB0E0A-0E21-4A44-ADCE-918A51DA832B}" type="presParOf" srcId="{0605A3FE-AA66-4099-9767-D567A971D91C}" destId="{322F3B1F-986A-487A-BA01-56EAB061D56D}" srcOrd="3" destOrd="0" presId="urn:microsoft.com/office/officeart/2005/8/layout/process1"/>
    <dgm:cxn modelId="{8643CE8B-E26B-4E21-91C3-7B797983A86D}" type="presParOf" srcId="{322F3B1F-986A-487A-BA01-56EAB061D56D}" destId="{A97AEED6-E891-474E-A087-4391235AECE1}" srcOrd="0" destOrd="0" presId="urn:microsoft.com/office/officeart/2005/8/layout/process1"/>
    <dgm:cxn modelId="{909140AD-B653-4D97-9AD5-D4D1B64E5EFD}" type="presParOf" srcId="{0605A3FE-AA66-4099-9767-D567A971D91C}" destId="{35360473-6777-4A30-8ACF-C05B6F5DE1E1}" srcOrd="4" destOrd="0" presId="urn:microsoft.com/office/officeart/2005/8/layout/process1"/>
    <dgm:cxn modelId="{4BB2027A-4993-4DD5-84E2-296D572335EC}" type="presParOf" srcId="{0605A3FE-AA66-4099-9767-D567A971D91C}" destId="{DC3BAFEF-2CE4-4D49-A270-2D61BF8932D6}" srcOrd="5" destOrd="0" presId="urn:microsoft.com/office/officeart/2005/8/layout/process1"/>
    <dgm:cxn modelId="{71F1AE61-E2F3-4286-878C-9204FC6C27A7}" type="presParOf" srcId="{DC3BAFEF-2CE4-4D49-A270-2D61BF8932D6}" destId="{F55B46A8-7B95-4649-9A10-1293788A4F11}" srcOrd="0" destOrd="0" presId="urn:microsoft.com/office/officeart/2005/8/layout/process1"/>
    <dgm:cxn modelId="{2A5A1CE0-2C6C-4072-B99C-318AD18C8875}" type="presParOf" srcId="{0605A3FE-AA66-4099-9767-D567A971D91C}" destId="{338D696F-11E4-43ED-BD58-7EFD029774C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3C88EF-1C90-4C9E-8D63-21F276F416B0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6D149E63-F7E2-4616-B3CE-0ED9C8259D66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核对解释</a:t>
          </a:r>
        </a:p>
      </dgm:t>
    </dgm:pt>
    <dgm:pt modelId="{B5BABCC7-044C-4146-80DC-F175ED994A05}" type="parTrans" cxnId="{953E339D-9432-4DA0-90CB-73BBC233B55C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C1FF7C34-BA45-4400-83D1-47F0AAC13722}" type="sibTrans" cxnId="{953E339D-9432-4DA0-90CB-73BBC233B55C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27A854E2-8DA5-437E-B1CA-6FFBD7966D68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取下导管</a:t>
          </a:r>
        </a:p>
      </dgm:t>
    </dgm:pt>
    <dgm:pt modelId="{817E073C-6A34-4CFA-831F-AD91DA2F9EF4}" type="parTrans" cxnId="{702884DD-0FE5-464B-917C-52C8131C9F03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6E735684-1D40-45AA-A91E-5943D4C6B2F8}" type="sibTrans" cxnId="{702884DD-0FE5-464B-917C-52C8131C9F03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40462A61-EB05-42BD-A9DC-92742219E9BD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关闭总开关</a:t>
          </a:r>
        </a:p>
      </dgm:t>
    </dgm:pt>
    <dgm:pt modelId="{526E4D28-9D6E-4BDC-92F1-F1BD0564C69F}" type="parTrans" cxnId="{3F7C612E-5D91-41B7-80D7-4BC7F97B817B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4A0F36A4-56DC-46A2-A761-9252D0DC9094}" type="sibTrans" cxnId="{3F7C612E-5D91-41B7-80D7-4BC7F97B817B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C460CC1F-9F77-458E-92C1-DD7BB56618E1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安置病人</a:t>
          </a:r>
        </a:p>
      </dgm:t>
    </dgm:pt>
    <dgm:pt modelId="{665510BB-4C38-4AED-A4D3-C9FE87E29C7E}" type="parTrans" cxnId="{76FFBD50-7D0F-4C31-96C2-1A65D9555193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B9265790-F7F8-4FE9-8A5E-FD1130718650}" type="sibTrans" cxnId="{76FFBD50-7D0F-4C31-96C2-1A65D9555193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0605A3FE-AA66-4099-9767-D567A971D91C}" type="pres">
      <dgm:prSet presAssocID="{1C3C88EF-1C90-4C9E-8D63-21F276F416B0}" presName="Name0" presStyleCnt="0">
        <dgm:presLayoutVars>
          <dgm:dir/>
          <dgm:resizeHandles val="exact"/>
        </dgm:presLayoutVars>
      </dgm:prSet>
      <dgm:spPr/>
    </dgm:pt>
    <dgm:pt modelId="{E6E658AD-57E3-4663-ABB1-0FDA78DF8063}" type="pres">
      <dgm:prSet presAssocID="{6D149E63-F7E2-4616-B3CE-0ED9C8259D66}" presName="node" presStyleLbl="node1" presStyleIdx="0" presStyleCnt="4">
        <dgm:presLayoutVars>
          <dgm:bulletEnabled val="1"/>
        </dgm:presLayoutVars>
      </dgm:prSet>
      <dgm:spPr/>
    </dgm:pt>
    <dgm:pt modelId="{DFD92168-5964-4C98-B9DB-3AC1ADED1DAE}" type="pres">
      <dgm:prSet presAssocID="{C1FF7C34-BA45-4400-83D1-47F0AAC13722}" presName="sibTrans" presStyleLbl="sibTrans2D1" presStyleIdx="0" presStyleCnt="3"/>
      <dgm:spPr/>
    </dgm:pt>
    <dgm:pt modelId="{20A2AC90-885F-44F3-B619-3FF705E1C6BD}" type="pres">
      <dgm:prSet presAssocID="{C1FF7C34-BA45-4400-83D1-47F0AAC13722}" presName="connectorText" presStyleLbl="sibTrans2D1" presStyleIdx="0" presStyleCnt="3"/>
      <dgm:spPr/>
    </dgm:pt>
    <dgm:pt modelId="{9FD71045-0AAE-40A1-AA89-C37A2BF891CD}" type="pres">
      <dgm:prSet presAssocID="{27A854E2-8DA5-437E-B1CA-6FFBD7966D68}" presName="node" presStyleLbl="node1" presStyleIdx="1" presStyleCnt="4">
        <dgm:presLayoutVars>
          <dgm:bulletEnabled val="1"/>
        </dgm:presLayoutVars>
      </dgm:prSet>
      <dgm:spPr/>
    </dgm:pt>
    <dgm:pt modelId="{322F3B1F-986A-487A-BA01-56EAB061D56D}" type="pres">
      <dgm:prSet presAssocID="{6E735684-1D40-45AA-A91E-5943D4C6B2F8}" presName="sibTrans" presStyleLbl="sibTrans2D1" presStyleIdx="1" presStyleCnt="3"/>
      <dgm:spPr/>
    </dgm:pt>
    <dgm:pt modelId="{A97AEED6-E891-474E-A087-4391235AECE1}" type="pres">
      <dgm:prSet presAssocID="{6E735684-1D40-45AA-A91E-5943D4C6B2F8}" presName="connectorText" presStyleLbl="sibTrans2D1" presStyleIdx="1" presStyleCnt="3"/>
      <dgm:spPr/>
    </dgm:pt>
    <dgm:pt modelId="{35360473-6777-4A30-8ACF-C05B6F5DE1E1}" type="pres">
      <dgm:prSet presAssocID="{40462A61-EB05-42BD-A9DC-92742219E9BD}" presName="node" presStyleLbl="node1" presStyleIdx="2" presStyleCnt="4">
        <dgm:presLayoutVars>
          <dgm:bulletEnabled val="1"/>
        </dgm:presLayoutVars>
      </dgm:prSet>
      <dgm:spPr/>
    </dgm:pt>
    <dgm:pt modelId="{DC3BAFEF-2CE4-4D49-A270-2D61BF8932D6}" type="pres">
      <dgm:prSet presAssocID="{4A0F36A4-56DC-46A2-A761-9252D0DC9094}" presName="sibTrans" presStyleLbl="sibTrans2D1" presStyleIdx="2" presStyleCnt="3"/>
      <dgm:spPr/>
    </dgm:pt>
    <dgm:pt modelId="{F55B46A8-7B95-4649-9A10-1293788A4F11}" type="pres">
      <dgm:prSet presAssocID="{4A0F36A4-56DC-46A2-A761-9252D0DC9094}" presName="connectorText" presStyleLbl="sibTrans2D1" presStyleIdx="2" presStyleCnt="3"/>
      <dgm:spPr/>
    </dgm:pt>
    <dgm:pt modelId="{338D696F-11E4-43ED-BD58-7EFD029774C2}" type="pres">
      <dgm:prSet presAssocID="{C460CC1F-9F77-458E-92C1-DD7BB56618E1}" presName="node" presStyleLbl="node1" presStyleIdx="3" presStyleCnt="4">
        <dgm:presLayoutVars>
          <dgm:bulletEnabled val="1"/>
        </dgm:presLayoutVars>
      </dgm:prSet>
      <dgm:spPr/>
    </dgm:pt>
  </dgm:ptLst>
  <dgm:cxnLst>
    <dgm:cxn modelId="{E89ED10E-F006-4492-993A-B16AC20BE0B9}" type="presOf" srcId="{4A0F36A4-56DC-46A2-A761-9252D0DC9094}" destId="{DC3BAFEF-2CE4-4D49-A270-2D61BF8932D6}" srcOrd="0" destOrd="0" presId="urn:microsoft.com/office/officeart/2005/8/layout/process1"/>
    <dgm:cxn modelId="{3F7C612E-5D91-41B7-80D7-4BC7F97B817B}" srcId="{1C3C88EF-1C90-4C9E-8D63-21F276F416B0}" destId="{40462A61-EB05-42BD-A9DC-92742219E9BD}" srcOrd="2" destOrd="0" parTransId="{526E4D28-9D6E-4BDC-92F1-F1BD0564C69F}" sibTransId="{4A0F36A4-56DC-46A2-A761-9252D0DC9094}"/>
    <dgm:cxn modelId="{3B69023A-A55B-483F-BB03-2A28FB882242}" type="presOf" srcId="{6E735684-1D40-45AA-A91E-5943D4C6B2F8}" destId="{A97AEED6-E891-474E-A087-4391235AECE1}" srcOrd="1" destOrd="0" presId="urn:microsoft.com/office/officeart/2005/8/layout/process1"/>
    <dgm:cxn modelId="{0DE3206F-4924-4FB0-AAA9-68D271C18DC3}" type="presOf" srcId="{40462A61-EB05-42BD-A9DC-92742219E9BD}" destId="{35360473-6777-4A30-8ACF-C05B6F5DE1E1}" srcOrd="0" destOrd="0" presId="urn:microsoft.com/office/officeart/2005/8/layout/process1"/>
    <dgm:cxn modelId="{76FFBD50-7D0F-4C31-96C2-1A65D9555193}" srcId="{1C3C88EF-1C90-4C9E-8D63-21F276F416B0}" destId="{C460CC1F-9F77-458E-92C1-DD7BB56618E1}" srcOrd="3" destOrd="0" parTransId="{665510BB-4C38-4AED-A4D3-C9FE87E29C7E}" sibTransId="{B9265790-F7F8-4FE9-8A5E-FD1130718650}"/>
    <dgm:cxn modelId="{F72BEE59-0A75-4B21-8184-3DA8CA16C152}" type="presOf" srcId="{C1FF7C34-BA45-4400-83D1-47F0AAC13722}" destId="{DFD92168-5964-4C98-B9DB-3AC1ADED1DAE}" srcOrd="0" destOrd="0" presId="urn:microsoft.com/office/officeart/2005/8/layout/process1"/>
    <dgm:cxn modelId="{7DB2E586-B97A-4DBC-B542-8394EA2792E6}" type="presOf" srcId="{C460CC1F-9F77-458E-92C1-DD7BB56618E1}" destId="{338D696F-11E4-43ED-BD58-7EFD029774C2}" srcOrd="0" destOrd="0" presId="urn:microsoft.com/office/officeart/2005/8/layout/process1"/>
    <dgm:cxn modelId="{AE908688-0197-4340-BC66-97B8DD13CC95}" type="presOf" srcId="{27A854E2-8DA5-437E-B1CA-6FFBD7966D68}" destId="{9FD71045-0AAE-40A1-AA89-C37A2BF891CD}" srcOrd="0" destOrd="0" presId="urn:microsoft.com/office/officeart/2005/8/layout/process1"/>
    <dgm:cxn modelId="{953E339D-9432-4DA0-90CB-73BBC233B55C}" srcId="{1C3C88EF-1C90-4C9E-8D63-21F276F416B0}" destId="{6D149E63-F7E2-4616-B3CE-0ED9C8259D66}" srcOrd="0" destOrd="0" parTransId="{B5BABCC7-044C-4146-80DC-F175ED994A05}" sibTransId="{C1FF7C34-BA45-4400-83D1-47F0AAC13722}"/>
    <dgm:cxn modelId="{193726A3-A6C6-4EA7-B6E3-B0265EDFCD05}" type="presOf" srcId="{6D149E63-F7E2-4616-B3CE-0ED9C8259D66}" destId="{E6E658AD-57E3-4663-ABB1-0FDA78DF8063}" srcOrd="0" destOrd="0" presId="urn:microsoft.com/office/officeart/2005/8/layout/process1"/>
    <dgm:cxn modelId="{6A901BC1-6224-4B60-AB5E-0AE6B2FB2ED2}" type="presOf" srcId="{1C3C88EF-1C90-4C9E-8D63-21F276F416B0}" destId="{0605A3FE-AA66-4099-9767-D567A971D91C}" srcOrd="0" destOrd="0" presId="urn:microsoft.com/office/officeart/2005/8/layout/process1"/>
    <dgm:cxn modelId="{475357D1-3DC5-4C1D-80D5-3381CC8E344A}" type="presOf" srcId="{C1FF7C34-BA45-4400-83D1-47F0AAC13722}" destId="{20A2AC90-885F-44F3-B619-3FF705E1C6BD}" srcOrd="1" destOrd="0" presId="urn:microsoft.com/office/officeart/2005/8/layout/process1"/>
    <dgm:cxn modelId="{1C71D5D1-365C-4126-992C-EAE6AE8FD0CA}" type="presOf" srcId="{6E735684-1D40-45AA-A91E-5943D4C6B2F8}" destId="{322F3B1F-986A-487A-BA01-56EAB061D56D}" srcOrd="0" destOrd="0" presId="urn:microsoft.com/office/officeart/2005/8/layout/process1"/>
    <dgm:cxn modelId="{022AA2D7-50B0-48E6-B620-3A6CD4776054}" type="presOf" srcId="{4A0F36A4-56DC-46A2-A761-9252D0DC9094}" destId="{F55B46A8-7B95-4649-9A10-1293788A4F11}" srcOrd="1" destOrd="0" presId="urn:microsoft.com/office/officeart/2005/8/layout/process1"/>
    <dgm:cxn modelId="{702884DD-0FE5-464B-917C-52C8131C9F03}" srcId="{1C3C88EF-1C90-4C9E-8D63-21F276F416B0}" destId="{27A854E2-8DA5-437E-B1CA-6FFBD7966D68}" srcOrd="1" destOrd="0" parTransId="{817E073C-6A34-4CFA-831F-AD91DA2F9EF4}" sibTransId="{6E735684-1D40-45AA-A91E-5943D4C6B2F8}"/>
    <dgm:cxn modelId="{A3016E10-05B6-4071-92CF-8BC264696550}" type="presParOf" srcId="{0605A3FE-AA66-4099-9767-D567A971D91C}" destId="{E6E658AD-57E3-4663-ABB1-0FDA78DF8063}" srcOrd="0" destOrd="0" presId="urn:microsoft.com/office/officeart/2005/8/layout/process1"/>
    <dgm:cxn modelId="{AB9682C2-788F-46FE-B813-8EBD76E3DA83}" type="presParOf" srcId="{0605A3FE-AA66-4099-9767-D567A971D91C}" destId="{DFD92168-5964-4C98-B9DB-3AC1ADED1DAE}" srcOrd="1" destOrd="0" presId="urn:microsoft.com/office/officeart/2005/8/layout/process1"/>
    <dgm:cxn modelId="{91499F9B-7BCF-4755-9F8A-0054C098DAD7}" type="presParOf" srcId="{DFD92168-5964-4C98-B9DB-3AC1ADED1DAE}" destId="{20A2AC90-885F-44F3-B619-3FF705E1C6BD}" srcOrd="0" destOrd="0" presId="urn:microsoft.com/office/officeart/2005/8/layout/process1"/>
    <dgm:cxn modelId="{9803AEDC-C3FE-49D9-B382-4D376B2C1237}" type="presParOf" srcId="{0605A3FE-AA66-4099-9767-D567A971D91C}" destId="{9FD71045-0AAE-40A1-AA89-C37A2BF891CD}" srcOrd="2" destOrd="0" presId="urn:microsoft.com/office/officeart/2005/8/layout/process1"/>
    <dgm:cxn modelId="{07AB0E0A-0E21-4A44-ADCE-918A51DA832B}" type="presParOf" srcId="{0605A3FE-AA66-4099-9767-D567A971D91C}" destId="{322F3B1F-986A-487A-BA01-56EAB061D56D}" srcOrd="3" destOrd="0" presId="urn:microsoft.com/office/officeart/2005/8/layout/process1"/>
    <dgm:cxn modelId="{8643CE8B-E26B-4E21-91C3-7B797983A86D}" type="presParOf" srcId="{322F3B1F-986A-487A-BA01-56EAB061D56D}" destId="{A97AEED6-E891-474E-A087-4391235AECE1}" srcOrd="0" destOrd="0" presId="urn:microsoft.com/office/officeart/2005/8/layout/process1"/>
    <dgm:cxn modelId="{909140AD-B653-4D97-9AD5-D4D1B64E5EFD}" type="presParOf" srcId="{0605A3FE-AA66-4099-9767-D567A971D91C}" destId="{35360473-6777-4A30-8ACF-C05B6F5DE1E1}" srcOrd="4" destOrd="0" presId="urn:microsoft.com/office/officeart/2005/8/layout/process1"/>
    <dgm:cxn modelId="{4BB2027A-4993-4DD5-84E2-296D572335EC}" type="presParOf" srcId="{0605A3FE-AA66-4099-9767-D567A971D91C}" destId="{DC3BAFEF-2CE4-4D49-A270-2D61BF8932D6}" srcOrd="5" destOrd="0" presId="urn:microsoft.com/office/officeart/2005/8/layout/process1"/>
    <dgm:cxn modelId="{71F1AE61-E2F3-4286-878C-9204FC6C27A7}" type="presParOf" srcId="{DC3BAFEF-2CE4-4D49-A270-2D61BF8932D6}" destId="{F55B46A8-7B95-4649-9A10-1293788A4F11}" srcOrd="0" destOrd="0" presId="urn:microsoft.com/office/officeart/2005/8/layout/process1"/>
    <dgm:cxn modelId="{2A5A1CE0-2C6C-4072-B99C-318AD18C8875}" type="presParOf" srcId="{0605A3FE-AA66-4099-9767-D567A971D91C}" destId="{338D696F-11E4-43ED-BD58-7EFD029774C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3C88EF-1C90-4C9E-8D63-21F276F416B0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6D149E63-F7E2-4616-B3CE-0ED9C8259D66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按序卸表</a:t>
          </a:r>
        </a:p>
      </dgm:t>
    </dgm:pt>
    <dgm:pt modelId="{B5BABCC7-044C-4146-80DC-F175ED994A05}" type="parTrans" cxnId="{953E339D-9432-4DA0-90CB-73BBC233B55C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C1FF7C34-BA45-4400-83D1-47F0AAC13722}" type="sibTrans" cxnId="{953E339D-9432-4DA0-90CB-73BBC233B55C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27A854E2-8DA5-437E-B1CA-6FFBD7966D68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处理用物</a:t>
          </a:r>
        </a:p>
      </dgm:t>
    </dgm:pt>
    <dgm:pt modelId="{817E073C-6A34-4CFA-831F-AD91DA2F9EF4}" type="parTrans" cxnId="{702884DD-0FE5-464B-917C-52C8131C9F03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6E735684-1D40-45AA-A91E-5943D4C6B2F8}" type="sibTrans" cxnId="{702884DD-0FE5-464B-917C-52C8131C9F03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40462A61-EB05-42BD-A9DC-92742219E9BD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洗手记录</a:t>
          </a:r>
        </a:p>
      </dgm:t>
    </dgm:pt>
    <dgm:pt modelId="{526E4D28-9D6E-4BDC-92F1-F1BD0564C69F}" type="parTrans" cxnId="{3F7C612E-5D91-41B7-80D7-4BC7F97B817B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4A0F36A4-56DC-46A2-A761-9252D0DC9094}" type="sibTrans" cxnId="{3F7C612E-5D91-41B7-80D7-4BC7F97B817B}">
      <dgm:prSet/>
      <dgm:spPr/>
      <dgm:t>
        <a:bodyPr/>
        <a:lstStyle/>
        <a:p>
          <a:endParaRPr lang="zh-CN" altLang="en-US">
            <a:solidFill>
              <a:schemeClr val="bg2">
                <a:lumMod val="10000"/>
              </a:schemeClr>
            </a:solidFill>
          </a:endParaRPr>
        </a:p>
      </dgm:t>
    </dgm:pt>
    <dgm:pt modelId="{0605A3FE-AA66-4099-9767-D567A971D91C}" type="pres">
      <dgm:prSet presAssocID="{1C3C88EF-1C90-4C9E-8D63-21F276F416B0}" presName="Name0" presStyleCnt="0">
        <dgm:presLayoutVars>
          <dgm:dir/>
          <dgm:resizeHandles val="exact"/>
        </dgm:presLayoutVars>
      </dgm:prSet>
      <dgm:spPr/>
    </dgm:pt>
    <dgm:pt modelId="{E6E658AD-57E3-4663-ABB1-0FDA78DF8063}" type="pres">
      <dgm:prSet presAssocID="{6D149E63-F7E2-4616-B3CE-0ED9C8259D66}" presName="node" presStyleLbl="node1" presStyleIdx="0" presStyleCnt="3">
        <dgm:presLayoutVars>
          <dgm:bulletEnabled val="1"/>
        </dgm:presLayoutVars>
      </dgm:prSet>
      <dgm:spPr/>
    </dgm:pt>
    <dgm:pt modelId="{DFD92168-5964-4C98-B9DB-3AC1ADED1DAE}" type="pres">
      <dgm:prSet presAssocID="{C1FF7C34-BA45-4400-83D1-47F0AAC13722}" presName="sibTrans" presStyleLbl="sibTrans2D1" presStyleIdx="0" presStyleCnt="2"/>
      <dgm:spPr/>
    </dgm:pt>
    <dgm:pt modelId="{20A2AC90-885F-44F3-B619-3FF705E1C6BD}" type="pres">
      <dgm:prSet presAssocID="{C1FF7C34-BA45-4400-83D1-47F0AAC13722}" presName="connectorText" presStyleLbl="sibTrans2D1" presStyleIdx="0" presStyleCnt="2"/>
      <dgm:spPr/>
    </dgm:pt>
    <dgm:pt modelId="{9FD71045-0AAE-40A1-AA89-C37A2BF891CD}" type="pres">
      <dgm:prSet presAssocID="{27A854E2-8DA5-437E-B1CA-6FFBD7966D68}" presName="node" presStyleLbl="node1" presStyleIdx="1" presStyleCnt="3">
        <dgm:presLayoutVars>
          <dgm:bulletEnabled val="1"/>
        </dgm:presLayoutVars>
      </dgm:prSet>
      <dgm:spPr/>
    </dgm:pt>
    <dgm:pt modelId="{322F3B1F-986A-487A-BA01-56EAB061D56D}" type="pres">
      <dgm:prSet presAssocID="{6E735684-1D40-45AA-A91E-5943D4C6B2F8}" presName="sibTrans" presStyleLbl="sibTrans2D1" presStyleIdx="1" presStyleCnt="2"/>
      <dgm:spPr/>
    </dgm:pt>
    <dgm:pt modelId="{A97AEED6-E891-474E-A087-4391235AECE1}" type="pres">
      <dgm:prSet presAssocID="{6E735684-1D40-45AA-A91E-5943D4C6B2F8}" presName="connectorText" presStyleLbl="sibTrans2D1" presStyleIdx="1" presStyleCnt="2"/>
      <dgm:spPr/>
    </dgm:pt>
    <dgm:pt modelId="{35360473-6777-4A30-8ACF-C05B6F5DE1E1}" type="pres">
      <dgm:prSet presAssocID="{40462A61-EB05-42BD-A9DC-92742219E9BD}" presName="node" presStyleLbl="node1" presStyleIdx="2" presStyleCnt="3">
        <dgm:presLayoutVars>
          <dgm:bulletEnabled val="1"/>
        </dgm:presLayoutVars>
      </dgm:prSet>
      <dgm:spPr/>
    </dgm:pt>
  </dgm:ptLst>
  <dgm:cxnLst>
    <dgm:cxn modelId="{3F7C612E-5D91-41B7-80D7-4BC7F97B817B}" srcId="{1C3C88EF-1C90-4C9E-8D63-21F276F416B0}" destId="{40462A61-EB05-42BD-A9DC-92742219E9BD}" srcOrd="2" destOrd="0" parTransId="{526E4D28-9D6E-4BDC-92F1-F1BD0564C69F}" sibTransId="{4A0F36A4-56DC-46A2-A761-9252D0DC9094}"/>
    <dgm:cxn modelId="{3B69023A-A55B-483F-BB03-2A28FB882242}" type="presOf" srcId="{6E735684-1D40-45AA-A91E-5943D4C6B2F8}" destId="{A97AEED6-E891-474E-A087-4391235AECE1}" srcOrd="1" destOrd="0" presId="urn:microsoft.com/office/officeart/2005/8/layout/process1"/>
    <dgm:cxn modelId="{0DE3206F-4924-4FB0-AAA9-68D271C18DC3}" type="presOf" srcId="{40462A61-EB05-42BD-A9DC-92742219E9BD}" destId="{35360473-6777-4A30-8ACF-C05B6F5DE1E1}" srcOrd="0" destOrd="0" presId="urn:microsoft.com/office/officeart/2005/8/layout/process1"/>
    <dgm:cxn modelId="{F72BEE59-0A75-4B21-8184-3DA8CA16C152}" type="presOf" srcId="{C1FF7C34-BA45-4400-83D1-47F0AAC13722}" destId="{DFD92168-5964-4C98-B9DB-3AC1ADED1DAE}" srcOrd="0" destOrd="0" presId="urn:microsoft.com/office/officeart/2005/8/layout/process1"/>
    <dgm:cxn modelId="{AE908688-0197-4340-BC66-97B8DD13CC95}" type="presOf" srcId="{27A854E2-8DA5-437E-B1CA-6FFBD7966D68}" destId="{9FD71045-0AAE-40A1-AA89-C37A2BF891CD}" srcOrd="0" destOrd="0" presId="urn:microsoft.com/office/officeart/2005/8/layout/process1"/>
    <dgm:cxn modelId="{953E339D-9432-4DA0-90CB-73BBC233B55C}" srcId="{1C3C88EF-1C90-4C9E-8D63-21F276F416B0}" destId="{6D149E63-F7E2-4616-B3CE-0ED9C8259D66}" srcOrd="0" destOrd="0" parTransId="{B5BABCC7-044C-4146-80DC-F175ED994A05}" sibTransId="{C1FF7C34-BA45-4400-83D1-47F0AAC13722}"/>
    <dgm:cxn modelId="{193726A3-A6C6-4EA7-B6E3-B0265EDFCD05}" type="presOf" srcId="{6D149E63-F7E2-4616-B3CE-0ED9C8259D66}" destId="{E6E658AD-57E3-4663-ABB1-0FDA78DF8063}" srcOrd="0" destOrd="0" presId="urn:microsoft.com/office/officeart/2005/8/layout/process1"/>
    <dgm:cxn modelId="{6A901BC1-6224-4B60-AB5E-0AE6B2FB2ED2}" type="presOf" srcId="{1C3C88EF-1C90-4C9E-8D63-21F276F416B0}" destId="{0605A3FE-AA66-4099-9767-D567A971D91C}" srcOrd="0" destOrd="0" presId="urn:microsoft.com/office/officeart/2005/8/layout/process1"/>
    <dgm:cxn modelId="{475357D1-3DC5-4C1D-80D5-3381CC8E344A}" type="presOf" srcId="{C1FF7C34-BA45-4400-83D1-47F0AAC13722}" destId="{20A2AC90-885F-44F3-B619-3FF705E1C6BD}" srcOrd="1" destOrd="0" presId="urn:microsoft.com/office/officeart/2005/8/layout/process1"/>
    <dgm:cxn modelId="{1C71D5D1-365C-4126-992C-EAE6AE8FD0CA}" type="presOf" srcId="{6E735684-1D40-45AA-A91E-5943D4C6B2F8}" destId="{322F3B1F-986A-487A-BA01-56EAB061D56D}" srcOrd="0" destOrd="0" presId="urn:microsoft.com/office/officeart/2005/8/layout/process1"/>
    <dgm:cxn modelId="{702884DD-0FE5-464B-917C-52C8131C9F03}" srcId="{1C3C88EF-1C90-4C9E-8D63-21F276F416B0}" destId="{27A854E2-8DA5-437E-B1CA-6FFBD7966D68}" srcOrd="1" destOrd="0" parTransId="{817E073C-6A34-4CFA-831F-AD91DA2F9EF4}" sibTransId="{6E735684-1D40-45AA-A91E-5943D4C6B2F8}"/>
    <dgm:cxn modelId="{A3016E10-05B6-4071-92CF-8BC264696550}" type="presParOf" srcId="{0605A3FE-AA66-4099-9767-D567A971D91C}" destId="{E6E658AD-57E3-4663-ABB1-0FDA78DF8063}" srcOrd="0" destOrd="0" presId="urn:microsoft.com/office/officeart/2005/8/layout/process1"/>
    <dgm:cxn modelId="{AB9682C2-788F-46FE-B813-8EBD76E3DA83}" type="presParOf" srcId="{0605A3FE-AA66-4099-9767-D567A971D91C}" destId="{DFD92168-5964-4C98-B9DB-3AC1ADED1DAE}" srcOrd="1" destOrd="0" presId="urn:microsoft.com/office/officeart/2005/8/layout/process1"/>
    <dgm:cxn modelId="{91499F9B-7BCF-4755-9F8A-0054C098DAD7}" type="presParOf" srcId="{DFD92168-5964-4C98-B9DB-3AC1ADED1DAE}" destId="{20A2AC90-885F-44F3-B619-3FF705E1C6BD}" srcOrd="0" destOrd="0" presId="urn:microsoft.com/office/officeart/2005/8/layout/process1"/>
    <dgm:cxn modelId="{9803AEDC-C3FE-49D9-B382-4D376B2C1237}" type="presParOf" srcId="{0605A3FE-AA66-4099-9767-D567A971D91C}" destId="{9FD71045-0AAE-40A1-AA89-C37A2BF891CD}" srcOrd="2" destOrd="0" presId="urn:microsoft.com/office/officeart/2005/8/layout/process1"/>
    <dgm:cxn modelId="{07AB0E0A-0E21-4A44-ADCE-918A51DA832B}" type="presParOf" srcId="{0605A3FE-AA66-4099-9767-D567A971D91C}" destId="{322F3B1F-986A-487A-BA01-56EAB061D56D}" srcOrd="3" destOrd="0" presId="urn:microsoft.com/office/officeart/2005/8/layout/process1"/>
    <dgm:cxn modelId="{8643CE8B-E26B-4E21-91C3-7B797983A86D}" type="presParOf" srcId="{322F3B1F-986A-487A-BA01-56EAB061D56D}" destId="{A97AEED6-E891-474E-A087-4391235AECE1}" srcOrd="0" destOrd="0" presId="urn:microsoft.com/office/officeart/2005/8/layout/process1"/>
    <dgm:cxn modelId="{909140AD-B653-4D97-9AD5-D4D1B64E5EFD}" type="presParOf" srcId="{0605A3FE-AA66-4099-9767-D567A971D91C}" destId="{35360473-6777-4A30-8ACF-C05B6F5DE1E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98B0D5-861A-491A-A22D-5935A86737F9}" type="doc">
      <dgm:prSet loTypeId="urn:microsoft.com/office/officeart/2005/8/layout/process3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270728B8-2A2C-454B-A95C-9A8AF3388E75}">
      <dgm:prSet phldrT="[文本]"/>
      <dgm:spPr/>
      <dgm:t>
        <a:bodyPr/>
        <a:lstStyle/>
        <a:p>
          <a:r>
            <a:rPr lang="zh-CN" altLang="en-US" b="1" dirty="0">
              <a:latin typeface="黑体" panose="02010609060101010101" pitchFamily="49" charset="-122"/>
              <a:ea typeface="黑体" panose="02010609060101010101" pitchFamily="49" charset="-122"/>
            </a:rPr>
            <a:t>评估</a:t>
          </a:r>
        </a:p>
      </dgm:t>
    </dgm:pt>
    <dgm:pt modelId="{A69F39C1-9C77-4E1F-9A16-3E2225CD668E}" type="parTrans" cxnId="{3F66DA3A-75C2-416B-80CF-286FD93DD947}">
      <dgm:prSet/>
      <dgm:spPr/>
      <dgm:t>
        <a:bodyPr/>
        <a:lstStyle/>
        <a:p>
          <a:endParaRPr lang="zh-CN" altLang="en-US"/>
        </a:p>
      </dgm:t>
    </dgm:pt>
    <dgm:pt modelId="{5BBBE851-12D0-4D8E-B999-2B996EEE81AF}" type="sibTrans" cxnId="{3F66DA3A-75C2-416B-80CF-286FD93DD947}">
      <dgm:prSet/>
      <dgm:spPr/>
      <dgm:t>
        <a:bodyPr/>
        <a:lstStyle/>
        <a:p>
          <a:endParaRPr lang="zh-CN" altLang="en-US"/>
        </a:p>
      </dgm:t>
    </dgm:pt>
    <dgm:pt modelId="{DFDEBDAF-2286-4D9B-BF8F-30D763B7D7DF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b="0" dirty="0">
              <a:ea typeface="黑体" panose="02010609060101010101" pitchFamily="49" charset="-122"/>
            </a:rPr>
            <a:t>一般状况</a:t>
          </a:r>
          <a:endParaRPr lang="zh-CN" altLang="en-US" sz="2400" b="0" dirty="0"/>
        </a:p>
      </dgm:t>
    </dgm:pt>
    <dgm:pt modelId="{00166588-1BA9-4FF6-827F-4A50B4CFB0E6}" type="parTrans" cxnId="{C36C97FB-3E50-452F-9E6F-DC0390E97145}">
      <dgm:prSet/>
      <dgm:spPr/>
      <dgm:t>
        <a:bodyPr/>
        <a:lstStyle/>
        <a:p>
          <a:endParaRPr lang="zh-CN" altLang="en-US"/>
        </a:p>
      </dgm:t>
    </dgm:pt>
    <dgm:pt modelId="{C93DA5DF-C800-41E9-8908-CC4267542DBA}" type="sibTrans" cxnId="{C36C97FB-3E50-452F-9E6F-DC0390E97145}">
      <dgm:prSet/>
      <dgm:spPr/>
      <dgm:t>
        <a:bodyPr/>
        <a:lstStyle/>
        <a:p>
          <a:endParaRPr lang="zh-CN" altLang="en-US"/>
        </a:p>
      </dgm:t>
    </dgm:pt>
    <dgm:pt modelId="{BFD2DF38-A883-40D2-8376-6BACB41E5193}">
      <dgm:prSet phldrT="[文本]"/>
      <dgm:spPr/>
      <dgm:t>
        <a:bodyPr/>
        <a:lstStyle/>
        <a:p>
          <a:r>
            <a:rPr lang="zh-CN" altLang="en-US" b="1" dirty="0">
              <a:latin typeface="黑体" panose="02010609060101010101" pitchFamily="49" charset="-122"/>
              <a:ea typeface="黑体" panose="02010609060101010101" pitchFamily="49" charset="-122"/>
            </a:rPr>
            <a:t>计划</a:t>
          </a:r>
        </a:p>
      </dgm:t>
    </dgm:pt>
    <dgm:pt modelId="{5E76D6E7-E231-4A65-97DD-617F00362904}" type="parTrans" cxnId="{00355A73-BE56-4A1F-BE38-B40068C04FE2}">
      <dgm:prSet/>
      <dgm:spPr/>
      <dgm:t>
        <a:bodyPr/>
        <a:lstStyle/>
        <a:p>
          <a:endParaRPr lang="zh-CN" altLang="en-US"/>
        </a:p>
      </dgm:t>
    </dgm:pt>
    <dgm:pt modelId="{BD764BB2-2E05-4C31-B30E-EEBE4C618F37}" type="sibTrans" cxnId="{00355A73-BE56-4A1F-BE38-B40068C04FE2}">
      <dgm:prSet/>
      <dgm:spPr/>
      <dgm:t>
        <a:bodyPr/>
        <a:lstStyle/>
        <a:p>
          <a:endParaRPr lang="zh-CN" altLang="en-US"/>
        </a:p>
      </dgm:t>
    </dgm:pt>
    <dgm:pt modelId="{72E44D89-4945-47ED-AAAA-2B9FAD589EF4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dirty="0">
              <a:latin typeface="黑体" panose="02010609060101010101" pitchFamily="49" charset="-122"/>
              <a:ea typeface="黑体" panose="02010609060101010101" pitchFamily="49" charset="-122"/>
            </a:rPr>
            <a:t>病人准备</a:t>
          </a:r>
        </a:p>
      </dgm:t>
    </dgm:pt>
    <dgm:pt modelId="{BAD50FE3-DC43-4A65-A21A-F9508F99101A}" type="parTrans" cxnId="{AD38095A-A7FD-4803-B9A4-E4CB4E97E3FC}">
      <dgm:prSet/>
      <dgm:spPr/>
      <dgm:t>
        <a:bodyPr/>
        <a:lstStyle/>
        <a:p>
          <a:endParaRPr lang="zh-CN" altLang="en-US"/>
        </a:p>
      </dgm:t>
    </dgm:pt>
    <dgm:pt modelId="{F2B68AC0-7178-423B-A449-08227309FC68}" type="sibTrans" cxnId="{AD38095A-A7FD-4803-B9A4-E4CB4E97E3FC}">
      <dgm:prSet/>
      <dgm:spPr/>
      <dgm:t>
        <a:bodyPr/>
        <a:lstStyle/>
        <a:p>
          <a:endParaRPr lang="zh-CN" altLang="en-US"/>
        </a:p>
      </dgm:t>
    </dgm:pt>
    <dgm:pt modelId="{E5E32E5D-A1B9-4EF3-8292-E3ABCB276098}">
      <dgm:prSet/>
      <dgm:spPr/>
      <dgm:t>
        <a:bodyPr/>
        <a:lstStyle/>
        <a:p>
          <a:r>
            <a:rPr lang="zh-CN" altLang="en-US" b="1" dirty="0">
              <a:latin typeface="黑体" panose="02010609060101010101" pitchFamily="49" charset="-122"/>
              <a:ea typeface="黑体" panose="02010609060101010101" pitchFamily="49" charset="-122"/>
            </a:rPr>
            <a:t>实施</a:t>
          </a:r>
        </a:p>
      </dgm:t>
    </dgm:pt>
    <dgm:pt modelId="{DC724942-367F-4F7D-B95F-0FF5C803F2EC}" type="parTrans" cxnId="{29D2A609-BAF7-421E-902A-F87AF8FFE2FB}">
      <dgm:prSet/>
      <dgm:spPr/>
      <dgm:t>
        <a:bodyPr/>
        <a:lstStyle/>
        <a:p>
          <a:endParaRPr lang="zh-CN" altLang="en-US"/>
        </a:p>
      </dgm:t>
    </dgm:pt>
    <dgm:pt modelId="{1F27AEDB-ED41-4CA1-86BC-F02D996C5824}" type="sibTrans" cxnId="{29D2A609-BAF7-421E-902A-F87AF8FFE2FB}">
      <dgm:prSet/>
      <dgm:spPr/>
      <dgm:t>
        <a:bodyPr/>
        <a:lstStyle/>
        <a:p>
          <a:endParaRPr lang="zh-CN" altLang="en-US"/>
        </a:p>
      </dgm:t>
    </dgm:pt>
    <dgm:pt modelId="{BE7D0A3E-42A7-4B6A-8370-706D113D1D4D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dirty="0">
              <a:latin typeface="黑体" panose="02010609060101010101" pitchFamily="49" charset="-122"/>
              <a:ea typeface="黑体" panose="02010609060101010101" pitchFamily="49" charset="-122"/>
            </a:rPr>
            <a:t>护士准备</a:t>
          </a:r>
        </a:p>
      </dgm:t>
    </dgm:pt>
    <dgm:pt modelId="{E20EF649-4FBA-498C-95F0-325C19461A96}" type="parTrans" cxnId="{2D37882F-A1AE-4F02-8721-183DEA7E3094}">
      <dgm:prSet/>
      <dgm:spPr/>
      <dgm:t>
        <a:bodyPr/>
        <a:lstStyle/>
        <a:p>
          <a:endParaRPr lang="zh-CN" altLang="en-US"/>
        </a:p>
      </dgm:t>
    </dgm:pt>
    <dgm:pt modelId="{5261A4A5-4839-44F3-A3F7-ECA422D6DE9B}" type="sibTrans" cxnId="{2D37882F-A1AE-4F02-8721-183DEA7E3094}">
      <dgm:prSet/>
      <dgm:spPr/>
      <dgm:t>
        <a:bodyPr/>
        <a:lstStyle/>
        <a:p>
          <a:endParaRPr lang="zh-CN" altLang="en-US"/>
        </a:p>
      </dgm:t>
    </dgm:pt>
    <dgm:pt modelId="{4C9D70D7-4EE5-4280-B965-1F37A1659C13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dirty="0">
              <a:latin typeface="黑体" panose="02010609060101010101" pitchFamily="49" charset="-122"/>
              <a:ea typeface="黑体" panose="02010609060101010101" pitchFamily="49" charset="-122"/>
            </a:rPr>
            <a:t>环境准备</a:t>
          </a:r>
        </a:p>
      </dgm:t>
    </dgm:pt>
    <dgm:pt modelId="{2FF3B1B3-AD9E-49F6-9522-F37B9E6A31BD}" type="parTrans" cxnId="{2F12CA75-AA0A-43FD-AAB9-75B992D3533C}">
      <dgm:prSet/>
      <dgm:spPr/>
      <dgm:t>
        <a:bodyPr/>
        <a:lstStyle/>
        <a:p>
          <a:endParaRPr lang="zh-CN" altLang="en-US"/>
        </a:p>
      </dgm:t>
    </dgm:pt>
    <dgm:pt modelId="{F89464C1-96D2-4265-9C75-C458A6DB5C0F}" type="sibTrans" cxnId="{2F12CA75-AA0A-43FD-AAB9-75B992D3533C}">
      <dgm:prSet/>
      <dgm:spPr/>
      <dgm:t>
        <a:bodyPr/>
        <a:lstStyle/>
        <a:p>
          <a:endParaRPr lang="zh-CN" altLang="en-US"/>
        </a:p>
      </dgm:t>
    </dgm:pt>
    <dgm:pt modelId="{239EA078-3399-4FD9-8E85-A16B2C75C1D3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dirty="0">
              <a:latin typeface="黑体" panose="02010609060101010101" pitchFamily="49" charset="-122"/>
              <a:ea typeface="黑体" panose="02010609060101010101" pitchFamily="49" charset="-122"/>
            </a:rPr>
            <a:t>用物准备</a:t>
          </a:r>
        </a:p>
      </dgm:t>
    </dgm:pt>
    <dgm:pt modelId="{918655ED-C390-4729-A576-58E862865562}" type="parTrans" cxnId="{68ADAE62-B335-412A-A86D-82160949A95C}">
      <dgm:prSet/>
      <dgm:spPr/>
      <dgm:t>
        <a:bodyPr/>
        <a:lstStyle/>
        <a:p>
          <a:endParaRPr lang="zh-CN" altLang="en-US"/>
        </a:p>
      </dgm:t>
    </dgm:pt>
    <dgm:pt modelId="{C40D327F-E97D-4AA4-B6AE-FD79D8AC6338}" type="sibTrans" cxnId="{68ADAE62-B335-412A-A86D-82160949A95C}">
      <dgm:prSet/>
      <dgm:spPr/>
      <dgm:t>
        <a:bodyPr/>
        <a:lstStyle/>
        <a:p>
          <a:endParaRPr lang="zh-CN" altLang="en-US"/>
        </a:p>
      </dgm:t>
    </dgm:pt>
    <dgm:pt modelId="{8F6991C4-CE62-440F-924C-2E172DE0383F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dirty="0">
              <a:latin typeface="黑体" panose="02010609060101010101" pitchFamily="49" charset="-122"/>
              <a:ea typeface="黑体" panose="02010609060101010101" pitchFamily="49" charset="-122"/>
            </a:rPr>
            <a:t>胃管洗胃</a:t>
          </a:r>
        </a:p>
      </dgm:t>
    </dgm:pt>
    <dgm:pt modelId="{1EE7DDFD-FA2F-42AC-BF9C-11A1A6D6353D}" type="parTrans" cxnId="{9A5DF2F9-E02E-4911-A6EE-FBE43BDA2C01}">
      <dgm:prSet/>
      <dgm:spPr/>
      <dgm:t>
        <a:bodyPr/>
        <a:lstStyle/>
        <a:p>
          <a:endParaRPr lang="zh-CN" altLang="en-US"/>
        </a:p>
      </dgm:t>
    </dgm:pt>
    <dgm:pt modelId="{531F27EA-13A6-4B62-BC37-3DD0881330F3}" type="sibTrans" cxnId="{9A5DF2F9-E02E-4911-A6EE-FBE43BDA2C01}">
      <dgm:prSet/>
      <dgm:spPr/>
      <dgm:t>
        <a:bodyPr/>
        <a:lstStyle/>
        <a:p>
          <a:endParaRPr lang="zh-CN" altLang="en-US"/>
        </a:p>
      </dgm:t>
    </dgm:pt>
    <dgm:pt modelId="{2D69FF5A-EDFB-456D-8EDF-841BB8442352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b="0" dirty="0">
              <a:ea typeface="黑体" panose="02010609060101010101" pitchFamily="49" charset="-122"/>
            </a:rPr>
            <a:t>中毒情况</a:t>
          </a:r>
          <a:endParaRPr lang="zh-CN" altLang="en-US" sz="2400" b="0" dirty="0"/>
        </a:p>
      </dgm:t>
    </dgm:pt>
    <dgm:pt modelId="{E75121FD-DD65-4044-84C5-AA16C290ED80}" type="parTrans" cxnId="{008A80DB-E939-4AE1-A29E-C13CBFAE4D57}">
      <dgm:prSet/>
      <dgm:spPr/>
      <dgm:t>
        <a:bodyPr/>
        <a:lstStyle/>
        <a:p>
          <a:endParaRPr lang="zh-CN" altLang="en-US"/>
        </a:p>
      </dgm:t>
    </dgm:pt>
    <dgm:pt modelId="{B1995B09-34B9-4341-9BD8-ED6DE186F85D}" type="sibTrans" cxnId="{008A80DB-E939-4AE1-A29E-C13CBFAE4D57}">
      <dgm:prSet/>
      <dgm:spPr/>
      <dgm:t>
        <a:bodyPr/>
        <a:lstStyle/>
        <a:p>
          <a:endParaRPr lang="zh-CN" altLang="en-US"/>
        </a:p>
      </dgm:t>
    </dgm:pt>
    <dgm:pt modelId="{436EE540-DFF4-4740-AD36-C7ABA12C6A70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b="0" dirty="0">
              <a:ea typeface="黑体" panose="02010609060101010101" pitchFamily="49" charset="-122"/>
            </a:rPr>
            <a:t>病人意识、心理情况</a:t>
          </a:r>
          <a:endParaRPr lang="zh-CN" altLang="en-US" sz="2400" b="0" dirty="0"/>
        </a:p>
      </dgm:t>
    </dgm:pt>
    <dgm:pt modelId="{CF2E265E-E4FF-4DAD-9808-4BDE96372431}" type="parTrans" cxnId="{F4649FD0-E28C-41B9-9785-106D27B4562E}">
      <dgm:prSet/>
      <dgm:spPr/>
      <dgm:t>
        <a:bodyPr/>
        <a:lstStyle/>
        <a:p>
          <a:endParaRPr lang="zh-CN" altLang="en-US"/>
        </a:p>
      </dgm:t>
    </dgm:pt>
    <dgm:pt modelId="{FB0F1DEF-F757-4326-A79D-27E7BF7750A6}" type="sibTrans" cxnId="{F4649FD0-E28C-41B9-9785-106D27B4562E}">
      <dgm:prSet/>
      <dgm:spPr/>
      <dgm:t>
        <a:bodyPr/>
        <a:lstStyle/>
        <a:p>
          <a:endParaRPr lang="zh-CN" altLang="en-US"/>
        </a:p>
      </dgm:t>
    </dgm:pt>
    <dgm:pt modelId="{5EDC9DFD-0495-405E-A4F4-FBD0A9DB7C4E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dirty="0">
              <a:latin typeface="黑体" panose="02010609060101010101" pitchFamily="49" charset="-122"/>
              <a:ea typeface="黑体" panose="02010609060101010101" pitchFamily="49" charset="-122"/>
            </a:rPr>
            <a:t>口服催吐</a:t>
          </a:r>
          <a:endParaRPr lang="zh-CN" altLang="en-US" sz="2800" dirty="0"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8775D230-5895-4FB7-B455-36EBBC48C272}" type="parTrans" cxnId="{438C2C87-F9F8-45E9-AE06-87B1593A2347}">
      <dgm:prSet/>
      <dgm:spPr/>
      <dgm:t>
        <a:bodyPr/>
        <a:lstStyle/>
        <a:p>
          <a:endParaRPr lang="zh-CN" altLang="en-US"/>
        </a:p>
      </dgm:t>
    </dgm:pt>
    <dgm:pt modelId="{7FED5FB8-0EF3-40CB-8A38-6F23AE7C4CC9}" type="sibTrans" cxnId="{438C2C87-F9F8-45E9-AE06-87B1593A2347}">
      <dgm:prSet/>
      <dgm:spPr/>
      <dgm:t>
        <a:bodyPr/>
        <a:lstStyle/>
        <a:p>
          <a:endParaRPr lang="zh-CN" altLang="en-US"/>
        </a:p>
      </dgm:t>
    </dgm:pt>
    <dgm:pt modelId="{7448E2FB-A819-45AA-8221-C8D0761B3CF3}" type="pres">
      <dgm:prSet presAssocID="{C398B0D5-861A-491A-A22D-5935A86737F9}" presName="linearFlow" presStyleCnt="0">
        <dgm:presLayoutVars>
          <dgm:dir/>
          <dgm:animLvl val="lvl"/>
          <dgm:resizeHandles val="exact"/>
        </dgm:presLayoutVars>
      </dgm:prSet>
      <dgm:spPr/>
    </dgm:pt>
    <dgm:pt modelId="{D5D4D647-9FAA-4E72-BB1D-0B39D59196D4}" type="pres">
      <dgm:prSet presAssocID="{270728B8-2A2C-454B-A95C-9A8AF3388E75}" presName="composite" presStyleCnt="0"/>
      <dgm:spPr/>
    </dgm:pt>
    <dgm:pt modelId="{5D6AD21D-21B1-4A70-BEC3-C0FCF2E42BAF}" type="pres">
      <dgm:prSet presAssocID="{270728B8-2A2C-454B-A95C-9A8AF3388E7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E96AE25-5737-468C-BD79-1688DF359F94}" type="pres">
      <dgm:prSet presAssocID="{270728B8-2A2C-454B-A95C-9A8AF3388E75}" presName="parSh" presStyleLbl="node1" presStyleIdx="0" presStyleCnt="3"/>
      <dgm:spPr/>
    </dgm:pt>
    <dgm:pt modelId="{EB6B1653-5149-4AF5-87E6-F097A03E603B}" type="pres">
      <dgm:prSet presAssocID="{270728B8-2A2C-454B-A95C-9A8AF3388E75}" presName="desTx" presStyleLbl="fgAcc1" presStyleIdx="0" presStyleCnt="3" custScaleX="113095" custLinFactNeighborX="-2475" custLinFactNeighborY="358">
        <dgm:presLayoutVars>
          <dgm:bulletEnabled val="1"/>
        </dgm:presLayoutVars>
      </dgm:prSet>
      <dgm:spPr/>
    </dgm:pt>
    <dgm:pt modelId="{5EC857C0-D1D0-4AA9-8413-823E4B1D4BD2}" type="pres">
      <dgm:prSet presAssocID="{5BBBE851-12D0-4D8E-B999-2B996EEE81AF}" presName="sibTrans" presStyleLbl="sibTrans2D1" presStyleIdx="0" presStyleCnt="2"/>
      <dgm:spPr/>
    </dgm:pt>
    <dgm:pt modelId="{BB53E8FA-FC99-48C9-A5C3-431CD5EC90F3}" type="pres">
      <dgm:prSet presAssocID="{5BBBE851-12D0-4D8E-B999-2B996EEE81AF}" presName="connTx" presStyleLbl="sibTrans2D1" presStyleIdx="0" presStyleCnt="2"/>
      <dgm:spPr/>
    </dgm:pt>
    <dgm:pt modelId="{F694CE72-5F53-4389-8AA3-2D0251A65C5D}" type="pres">
      <dgm:prSet presAssocID="{BFD2DF38-A883-40D2-8376-6BACB41E5193}" presName="composite" presStyleCnt="0"/>
      <dgm:spPr/>
    </dgm:pt>
    <dgm:pt modelId="{8253859E-0095-4D28-BCB3-E74CAE50A63D}" type="pres">
      <dgm:prSet presAssocID="{BFD2DF38-A883-40D2-8376-6BACB41E5193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BC34540-8AAF-4566-8662-D54ABE0C8F82}" type="pres">
      <dgm:prSet presAssocID="{BFD2DF38-A883-40D2-8376-6BACB41E5193}" presName="parSh" presStyleLbl="node1" presStyleIdx="1" presStyleCnt="3"/>
      <dgm:spPr/>
    </dgm:pt>
    <dgm:pt modelId="{49DDD3D5-7102-4916-9496-164085DB610E}" type="pres">
      <dgm:prSet presAssocID="{BFD2DF38-A883-40D2-8376-6BACB41E5193}" presName="desTx" presStyleLbl="fgAcc1" presStyleIdx="1" presStyleCnt="3">
        <dgm:presLayoutVars>
          <dgm:bulletEnabled val="1"/>
        </dgm:presLayoutVars>
      </dgm:prSet>
      <dgm:spPr/>
    </dgm:pt>
    <dgm:pt modelId="{A17467E9-85DF-4056-AD2B-9A6A52E0525B}" type="pres">
      <dgm:prSet presAssocID="{BD764BB2-2E05-4C31-B30E-EEBE4C618F37}" presName="sibTrans" presStyleLbl="sibTrans2D1" presStyleIdx="1" presStyleCnt="2"/>
      <dgm:spPr/>
    </dgm:pt>
    <dgm:pt modelId="{84D37208-1861-467C-B5BE-3410FEBBB4D2}" type="pres">
      <dgm:prSet presAssocID="{BD764BB2-2E05-4C31-B30E-EEBE4C618F37}" presName="connTx" presStyleLbl="sibTrans2D1" presStyleIdx="1" presStyleCnt="2"/>
      <dgm:spPr/>
    </dgm:pt>
    <dgm:pt modelId="{E6F9794C-389F-4250-A115-ABA07D6A81CB}" type="pres">
      <dgm:prSet presAssocID="{E5E32E5D-A1B9-4EF3-8292-E3ABCB276098}" presName="composite" presStyleCnt="0"/>
      <dgm:spPr/>
    </dgm:pt>
    <dgm:pt modelId="{799728EC-70CF-4D44-AFCC-AA69E98A43C9}" type="pres">
      <dgm:prSet presAssocID="{E5E32E5D-A1B9-4EF3-8292-E3ABCB276098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42934CC-3A35-4899-B7BA-8F0B6EA66FFE}" type="pres">
      <dgm:prSet presAssocID="{E5E32E5D-A1B9-4EF3-8292-E3ABCB276098}" presName="parSh" presStyleLbl="node1" presStyleIdx="2" presStyleCnt="3"/>
      <dgm:spPr/>
    </dgm:pt>
    <dgm:pt modelId="{0A66C2CA-2647-4BBE-88C6-B6A74BB8DB21}" type="pres">
      <dgm:prSet presAssocID="{E5E32E5D-A1B9-4EF3-8292-E3ABCB276098}" presName="desTx" presStyleLbl="fgAcc1" presStyleIdx="2" presStyleCnt="3" custScaleX="107527" custLinFactNeighborX="-2730" custLinFactNeighborY="358">
        <dgm:presLayoutVars>
          <dgm:bulletEnabled val="1"/>
        </dgm:presLayoutVars>
      </dgm:prSet>
      <dgm:spPr/>
    </dgm:pt>
  </dgm:ptLst>
  <dgm:cxnLst>
    <dgm:cxn modelId="{5C2FC306-23B9-418E-B754-A5623D0BA40B}" type="presOf" srcId="{E5E32E5D-A1B9-4EF3-8292-E3ABCB276098}" destId="{799728EC-70CF-4D44-AFCC-AA69E98A43C9}" srcOrd="0" destOrd="0" presId="urn:microsoft.com/office/officeart/2005/8/layout/process3"/>
    <dgm:cxn modelId="{29D2A609-BAF7-421E-902A-F87AF8FFE2FB}" srcId="{C398B0D5-861A-491A-A22D-5935A86737F9}" destId="{E5E32E5D-A1B9-4EF3-8292-E3ABCB276098}" srcOrd="2" destOrd="0" parTransId="{DC724942-367F-4F7D-B95F-0FF5C803F2EC}" sibTransId="{1F27AEDB-ED41-4CA1-86BC-F02D996C5824}"/>
    <dgm:cxn modelId="{77A0A123-92BE-4A98-89DD-35C72867D393}" type="presOf" srcId="{239EA078-3399-4FD9-8E85-A16B2C75C1D3}" destId="{49DDD3D5-7102-4916-9496-164085DB610E}" srcOrd="0" destOrd="3" presId="urn:microsoft.com/office/officeart/2005/8/layout/process3"/>
    <dgm:cxn modelId="{B7DAD426-919E-48C7-B016-ADD55D4D461D}" type="presOf" srcId="{270728B8-2A2C-454B-A95C-9A8AF3388E75}" destId="{5D6AD21D-21B1-4A70-BEC3-C0FCF2E42BAF}" srcOrd="0" destOrd="0" presId="urn:microsoft.com/office/officeart/2005/8/layout/process3"/>
    <dgm:cxn modelId="{2D37882F-A1AE-4F02-8721-183DEA7E3094}" srcId="{BFD2DF38-A883-40D2-8376-6BACB41E5193}" destId="{BE7D0A3E-42A7-4B6A-8370-706D113D1D4D}" srcOrd="1" destOrd="0" parTransId="{E20EF649-4FBA-498C-95F0-325C19461A96}" sibTransId="{5261A4A5-4839-44F3-A3F7-ECA422D6DE9B}"/>
    <dgm:cxn modelId="{3F66DA3A-75C2-416B-80CF-286FD93DD947}" srcId="{C398B0D5-861A-491A-A22D-5935A86737F9}" destId="{270728B8-2A2C-454B-A95C-9A8AF3388E75}" srcOrd="0" destOrd="0" parTransId="{A69F39C1-9C77-4E1F-9A16-3E2225CD668E}" sibTransId="{5BBBE851-12D0-4D8E-B999-2B996EEE81AF}"/>
    <dgm:cxn modelId="{623A8F3F-94DB-420A-947B-54B4C9515D81}" type="presOf" srcId="{4C9D70D7-4EE5-4280-B965-1F37A1659C13}" destId="{49DDD3D5-7102-4916-9496-164085DB610E}" srcOrd="0" destOrd="2" presId="urn:microsoft.com/office/officeart/2005/8/layout/process3"/>
    <dgm:cxn modelId="{68ADAE62-B335-412A-A86D-82160949A95C}" srcId="{BFD2DF38-A883-40D2-8376-6BACB41E5193}" destId="{239EA078-3399-4FD9-8E85-A16B2C75C1D3}" srcOrd="3" destOrd="0" parTransId="{918655ED-C390-4729-A576-58E862865562}" sibTransId="{C40D327F-E97D-4AA4-B6AE-FD79D8AC6338}"/>
    <dgm:cxn modelId="{7D69D54F-5CE2-4964-8EEA-3F8526C1AC9B}" type="presOf" srcId="{436EE540-DFF4-4740-AD36-C7ABA12C6A70}" destId="{EB6B1653-5149-4AF5-87E6-F097A03E603B}" srcOrd="0" destOrd="2" presId="urn:microsoft.com/office/officeart/2005/8/layout/process3"/>
    <dgm:cxn modelId="{00355A73-BE56-4A1F-BE38-B40068C04FE2}" srcId="{C398B0D5-861A-491A-A22D-5935A86737F9}" destId="{BFD2DF38-A883-40D2-8376-6BACB41E5193}" srcOrd="1" destOrd="0" parTransId="{5E76D6E7-E231-4A65-97DD-617F00362904}" sibTransId="{BD764BB2-2E05-4C31-B30E-EEBE4C618F37}"/>
    <dgm:cxn modelId="{2F12CA75-AA0A-43FD-AAB9-75B992D3533C}" srcId="{BFD2DF38-A883-40D2-8376-6BACB41E5193}" destId="{4C9D70D7-4EE5-4280-B965-1F37A1659C13}" srcOrd="2" destOrd="0" parTransId="{2FF3B1B3-AD9E-49F6-9522-F37B9E6A31BD}" sibTransId="{F89464C1-96D2-4265-9C75-C458A6DB5C0F}"/>
    <dgm:cxn modelId="{56793377-33DB-497B-99BD-1165D1FDA759}" type="presOf" srcId="{2D69FF5A-EDFB-456D-8EDF-841BB8442352}" destId="{EB6B1653-5149-4AF5-87E6-F097A03E603B}" srcOrd="0" destOrd="1" presId="urn:microsoft.com/office/officeart/2005/8/layout/process3"/>
    <dgm:cxn modelId="{AD38095A-A7FD-4803-B9A4-E4CB4E97E3FC}" srcId="{BFD2DF38-A883-40D2-8376-6BACB41E5193}" destId="{72E44D89-4945-47ED-AAAA-2B9FAD589EF4}" srcOrd="0" destOrd="0" parTransId="{BAD50FE3-DC43-4A65-A21A-F9508F99101A}" sibTransId="{F2B68AC0-7178-423B-A449-08227309FC68}"/>
    <dgm:cxn modelId="{EAB1497E-B21C-49B8-8702-C8AD70870987}" type="presOf" srcId="{BD764BB2-2E05-4C31-B30E-EEBE4C618F37}" destId="{84D37208-1861-467C-B5BE-3410FEBBB4D2}" srcOrd="1" destOrd="0" presId="urn:microsoft.com/office/officeart/2005/8/layout/process3"/>
    <dgm:cxn modelId="{438C2C87-F9F8-45E9-AE06-87B1593A2347}" srcId="{E5E32E5D-A1B9-4EF3-8292-E3ABCB276098}" destId="{5EDC9DFD-0495-405E-A4F4-FBD0A9DB7C4E}" srcOrd="1" destOrd="0" parTransId="{8775D230-5895-4FB7-B455-36EBBC48C272}" sibTransId="{7FED5FB8-0EF3-40CB-8A38-6F23AE7C4CC9}"/>
    <dgm:cxn modelId="{08A7348F-792F-480C-A285-D0AF3F19AF0D}" type="presOf" srcId="{E5E32E5D-A1B9-4EF3-8292-E3ABCB276098}" destId="{A42934CC-3A35-4899-B7BA-8F0B6EA66FFE}" srcOrd="1" destOrd="0" presId="urn:microsoft.com/office/officeart/2005/8/layout/process3"/>
    <dgm:cxn modelId="{16B23692-D832-4443-B1BC-357935F79431}" type="presOf" srcId="{270728B8-2A2C-454B-A95C-9A8AF3388E75}" destId="{4E96AE25-5737-468C-BD79-1688DF359F94}" srcOrd="1" destOrd="0" presId="urn:microsoft.com/office/officeart/2005/8/layout/process3"/>
    <dgm:cxn modelId="{9FB5BE9F-58F4-452E-9305-0C3F0AE1F9BF}" type="presOf" srcId="{BFD2DF38-A883-40D2-8376-6BACB41E5193}" destId="{8253859E-0095-4D28-BCB3-E74CAE50A63D}" srcOrd="0" destOrd="0" presId="urn:microsoft.com/office/officeart/2005/8/layout/process3"/>
    <dgm:cxn modelId="{8A81C5A0-4D1F-408D-A9AD-91E3C24254AF}" type="presOf" srcId="{8F6991C4-CE62-440F-924C-2E172DE0383F}" destId="{0A66C2CA-2647-4BBE-88C6-B6A74BB8DB21}" srcOrd="0" destOrd="0" presId="urn:microsoft.com/office/officeart/2005/8/layout/process3"/>
    <dgm:cxn modelId="{F464F0B0-8DCC-4420-B213-8BB694F67ADC}" type="presOf" srcId="{C398B0D5-861A-491A-A22D-5935A86737F9}" destId="{7448E2FB-A819-45AA-8221-C8D0761B3CF3}" srcOrd="0" destOrd="0" presId="urn:microsoft.com/office/officeart/2005/8/layout/process3"/>
    <dgm:cxn modelId="{8A86BEB1-8DB3-48A4-9259-2D5A1C4BEEF2}" type="presOf" srcId="{DFDEBDAF-2286-4D9B-BF8F-30D763B7D7DF}" destId="{EB6B1653-5149-4AF5-87E6-F097A03E603B}" srcOrd="0" destOrd="0" presId="urn:microsoft.com/office/officeart/2005/8/layout/process3"/>
    <dgm:cxn modelId="{E63B4FB3-72CB-4836-B3CA-C9E49DC3E2F4}" type="presOf" srcId="{BFD2DF38-A883-40D2-8376-6BACB41E5193}" destId="{8BC34540-8AAF-4566-8662-D54ABE0C8F82}" srcOrd="1" destOrd="0" presId="urn:microsoft.com/office/officeart/2005/8/layout/process3"/>
    <dgm:cxn modelId="{C8473CB7-941B-44F9-BD8D-54A51E1E6877}" type="presOf" srcId="{5BBBE851-12D0-4D8E-B999-2B996EEE81AF}" destId="{5EC857C0-D1D0-4AA9-8413-823E4B1D4BD2}" srcOrd="0" destOrd="0" presId="urn:microsoft.com/office/officeart/2005/8/layout/process3"/>
    <dgm:cxn modelId="{ED875AC8-24A0-4DD8-9086-78C5A5A81C2C}" type="presOf" srcId="{5EDC9DFD-0495-405E-A4F4-FBD0A9DB7C4E}" destId="{0A66C2CA-2647-4BBE-88C6-B6A74BB8DB21}" srcOrd="0" destOrd="1" presId="urn:microsoft.com/office/officeart/2005/8/layout/process3"/>
    <dgm:cxn modelId="{FA9AFCCF-A793-4B7A-9884-2EE774B218AA}" type="presOf" srcId="{BE7D0A3E-42A7-4B6A-8370-706D113D1D4D}" destId="{49DDD3D5-7102-4916-9496-164085DB610E}" srcOrd="0" destOrd="1" presId="urn:microsoft.com/office/officeart/2005/8/layout/process3"/>
    <dgm:cxn modelId="{F4649FD0-E28C-41B9-9785-106D27B4562E}" srcId="{270728B8-2A2C-454B-A95C-9A8AF3388E75}" destId="{436EE540-DFF4-4740-AD36-C7ABA12C6A70}" srcOrd="2" destOrd="0" parTransId="{CF2E265E-E4FF-4DAD-9808-4BDE96372431}" sibTransId="{FB0F1DEF-F757-4326-A79D-27E7BF7750A6}"/>
    <dgm:cxn modelId="{008A80DB-E939-4AE1-A29E-C13CBFAE4D57}" srcId="{270728B8-2A2C-454B-A95C-9A8AF3388E75}" destId="{2D69FF5A-EDFB-456D-8EDF-841BB8442352}" srcOrd="1" destOrd="0" parTransId="{E75121FD-DD65-4044-84C5-AA16C290ED80}" sibTransId="{B1995B09-34B9-4341-9BD8-ED6DE186F85D}"/>
    <dgm:cxn modelId="{C3B110E1-B80A-4730-B531-C23BDA5F9D6B}" type="presOf" srcId="{72E44D89-4945-47ED-AAAA-2B9FAD589EF4}" destId="{49DDD3D5-7102-4916-9496-164085DB610E}" srcOrd="0" destOrd="0" presId="urn:microsoft.com/office/officeart/2005/8/layout/process3"/>
    <dgm:cxn modelId="{1AFFA9EF-994C-474D-BD80-1A4765FF86FC}" type="presOf" srcId="{BD764BB2-2E05-4C31-B30E-EEBE4C618F37}" destId="{A17467E9-85DF-4056-AD2B-9A6A52E0525B}" srcOrd="0" destOrd="0" presId="urn:microsoft.com/office/officeart/2005/8/layout/process3"/>
    <dgm:cxn modelId="{CFF38AF6-D02D-4B53-A879-D0EEAC055986}" type="presOf" srcId="{5BBBE851-12D0-4D8E-B999-2B996EEE81AF}" destId="{BB53E8FA-FC99-48C9-A5C3-431CD5EC90F3}" srcOrd="1" destOrd="0" presId="urn:microsoft.com/office/officeart/2005/8/layout/process3"/>
    <dgm:cxn modelId="{9A5DF2F9-E02E-4911-A6EE-FBE43BDA2C01}" srcId="{E5E32E5D-A1B9-4EF3-8292-E3ABCB276098}" destId="{8F6991C4-CE62-440F-924C-2E172DE0383F}" srcOrd="0" destOrd="0" parTransId="{1EE7DDFD-FA2F-42AC-BF9C-11A1A6D6353D}" sibTransId="{531F27EA-13A6-4B62-BC37-3DD0881330F3}"/>
    <dgm:cxn modelId="{C36C97FB-3E50-452F-9E6F-DC0390E97145}" srcId="{270728B8-2A2C-454B-A95C-9A8AF3388E75}" destId="{DFDEBDAF-2286-4D9B-BF8F-30D763B7D7DF}" srcOrd="0" destOrd="0" parTransId="{00166588-1BA9-4FF6-827F-4A50B4CFB0E6}" sibTransId="{C93DA5DF-C800-41E9-8908-CC4267542DBA}"/>
    <dgm:cxn modelId="{C614E117-FE5F-4356-9A13-6391C74D6001}" type="presParOf" srcId="{7448E2FB-A819-45AA-8221-C8D0761B3CF3}" destId="{D5D4D647-9FAA-4E72-BB1D-0B39D59196D4}" srcOrd="0" destOrd="0" presId="urn:microsoft.com/office/officeart/2005/8/layout/process3"/>
    <dgm:cxn modelId="{6DE81EA0-3D02-4612-A9FD-013A5CF3FB72}" type="presParOf" srcId="{D5D4D647-9FAA-4E72-BB1D-0B39D59196D4}" destId="{5D6AD21D-21B1-4A70-BEC3-C0FCF2E42BAF}" srcOrd="0" destOrd="0" presId="urn:microsoft.com/office/officeart/2005/8/layout/process3"/>
    <dgm:cxn modelId="{9382200A-CED5-4DC7-A2F1-8754F6E6491D}" type="presParOf" srcId="{D5D4D647-9FAA-4E72-BB1D-0B39D59196D4}" destId="{4E96AE25-5737-468C-BD79-1688DF359F94}" srcOrd="1" destOrd="0" presId="urn:microsoft.com/office/officeart/2005/8/layout/process3"/>
    <dgm:cxn modelId="{B0791ACA-886E-4FEB-8210-BF5A5E0F541B}" type="presParOf" srcId="{D5D4D647-9FAA-4E72-BB1D-0B39D59196D4}" destId="{EB6B1653-5149-4AF5-87E6-F097A03E603B}" srcOrd="2" destOrd="0" presId="urn:microsoft.com/office/officeart/2005/8/layout/process3"/>
    <dgm:cxn modelId="{7C3B9140-A174-4039-B0B5-A754F31DE7DE}" type="presParOf" srcId="{7448E2FB-A819-45AA-8221-C8D0761B3CF3}" destId="{5EC857C0-D1D0-4AA9-8413-823E4B1D4BD2}" srcOrd="1" destOrd="0" presId="urn:microsoft.com/office/officeart/2005/8/layout/process3"/>
    <dgm:cxn modelId="{D38E47E7-FE04-4584-B88C-A22D7499F0AE}" type="presParOf" srcId="{5EC857C0-D1D0-4AA9-8413-823E4B1D4BD2}" destId="{BB53E8FA-FC99-48C9-A5C3-431CD5EC90F3}" srcOrd="0" destOrd="0" presId="urn:microsoft.com/office/officeart/2005/8/layout/process3"/>
    <dgm:cxn modelId="{818A9D55-E1CD-4B15-AB9B-E8DB10EB0F94}" type="presParOf" srcId="{7448E2FB-A819-45AA-8221-C8D0761B3CF3}" destId="{F694CE72-5F53-4389-8AA3-2D0251A65C5D}" srcOrd="2" destOrd="0" presId="urn:microsoft.com/office/officeart/2005/8/layout/process3"/>
    <dgm:cxn modelId="{45935A0E-D38B-41F9-B66F-D8D5BD4CAB70}" type="presParOf" srcId="{F694CE72-5F53-4389-8AA3-2D0251A65C5D}" destId="{8253859E-0095-4D28-BCB3-E74CAE50A63D}" srcOrd="0" destOrd="0" presId="urn:microsoft.com/office/officeart/2005/8/layout/process3"/>
    <dgm:cxn modelId="{2AACBF54-AB77-4559-B8D3-A2B0D934402C}" type="presParOf" srcId="{F694CE72-5F53-4389-8AA3-2D0251A65C5D}" destId="{8BC34540-8AAF-4566-8662-D54ABE0C8F82}" srcOrd="1" destOrd="0" presId="urn:microsoft.com/office/officeart/2005/8/layout/process3"/>
    <dgm:cxn modelId="{26259AB6-14F3-46FC-BF73-8127E02BE3FF}" type="presParOf" srcId="{F694CE72-5F53-4389-8AA3-2D0251A65C5D}" destId="{49DDD3D5-7102-4916-9496-164085DB610E}" srcOrd="2" destOrd="0" presId="urn:microsoft.com/office/officeart/2005/8/layout/process3"/>
    <dgm:cxn modelId="{F4445C21-1E46-48B6-BAD8-CD657EA9B0F3}" type="presParOf" srcId="{7448E2FB-A819-45AA-8221-C8D0761B3CF3}" destId="{A17467E9-85DF-4056-AD2B-9A6A52E0525B}" srcOrd="3" destOrd="0" presId="urn:microsoft.com/office/officeart/2005/8/layout/process3"/>
    <dgm:cxn modelId="{1A1D37DC-CE23-4F2B-8713-434B8F18DA60}" type="presParOf" srcId="{A17467E9-85DF-4056-AD2B-9A6A52E0525B}" destId="{84D37208-1861-467C-B5BE-3410FEBBB4D2}" srcOrd="0" destOrd="0" presId="urn:microsoft.com/office/officeart/2005/8/layout/process3"/>
    <dgm:cxn modelId="{48E117E0-D886-4211-A4B0-36C0C034E50A}" type="presParOf" srcId="{7448E2FB-A819-45AA-8221-C8D0761B3CF3}" destId="{E6F9794C-389F-4250-A115-ABA07D6A81CB}" srcOrd="4" destOrd="0" presId="urn:microsoft.com/office/officeart/2005/8/layout/process3"/>
    <dgm:cxn modelId="{3C3EDFCD-8003-41E7-8E02-145AADFF2F6C}" type="presParOf" srcId="{E6F9794C-389F-4250-A115-ABA07D6A81CB}" destId="{799728EC-70CF-4D44-AFCC-AA69E98A43C9}" srcOrd="0" destOrd="0" presId="urn:microsoft.com/office/officeart/2005/8/layout/process3"/>
    <dgm:cxn modelId="{F9F2A09F-4229-4376-AEA1-6E756105E63C}" type="presParOf" srcId="{E6F9794C-389F-4250-A115-ABA07D6A81CB}" destId="{A42934CC-3A35-4899-B7BA-8F0B6EA66FFE}" srcOrd="1" destOrd="0" presId="urn:microsoft.com/office/officeart/2005/8/layout/process3"/>
    <dgm:cxn modelId="{0D4CF3F2-8CEC-4FD5-A0C9-81A45C71A34F}" type="presParOf" srcId="{E6F9794C-389F-4250-A115-ABA07D6A81CB}" destId="{0A66C2CA-2647-4BBE-88C6-B6A74BB8DB2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398B0D5-861A-491A-A22D-5935A86737F9}" type="doc">
      <dgm:prSet loTypeId="urn:microsoft.com/office/officeart/2005/8/layout/process3" loCatId="process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zh-CN" altLang="en-US"/>
        </a:p>
      </dgm:t>
    </dgm:pt>
    <dgm:pt modelId="{270728B8-2A2C-454B-A95C-9A8AF3388E75}">
      <dgm:prSet phldrT="[文本]"/>
      <dgm:spPr/>
      <dgm:t>
        <a:bodyPr/>
        <a:lstStyle/>
        <a:p>
          <a:r>
            <a:rPr lang="zh-CN" altLang="en-US" b="1" dirty="0">
              <a:latin typeface="黑体" panose="02010609060101010101" pitchFamily="49" charset="-122"/>
              <a:ea typeface="黑体" panose="02010609060101010101" pitchFamily="49" charset="-122"/>
            </a:rPr>
            <a:t>评估</a:t>
          </a:r>
        </a:p>
      </dgm:t>
    </dgm:pt>
    <dgm:pt modelId="{A69F39C1-9C77-4E1F-9A16-3E2225CD668E}" type="parTrans" cxnId="{3F66DA3A-75C2-416B-80CF-286FD93DD947}">
      <dgm:prSet/>
      <dgm:spPr/>
      <dgm:t>
        <a:bodyPr/>
        <a:lstStyle/>
        <a:p>
          <a:endParaRPr lang="zh-CN" altLang="en-US"/>
        </a:p>
      </dgm:t>
    </dgm:pt>
    <dgm:pt modelId="{5BBBE851-12D0-4D8E-B999-2B996EEE81AF}" type="sibTrans" cxnId="{3F66DA3A-75C2-416B-80CF-286FD93DD947}">
      <dgm:prSet/>
      <dgm:spPr/>
      <dgm:t>
        <a:bodyPr/>
        <a:lstStyle/>
        <a:p>
          <a:endParaRPr lang="zh-CN" altLang="en-US"/>
        </a:p>
      </dgm:t>
    </dgm:pt>
    <dgm:pt modelId="{DFDEBDAF-2286-4D9B-BF8F-30D763B7D7DF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b="0" dirty="0">
              <a:ea typeface="黑体" panose="02010609060101010101" pitchFamily="49" charset="-122"/>
            </a:rPr>
            <a:t>一般状况</a:t>
          </a:r>
          <a:endParaRPr lang="zh-CN" altLang="en-US" sz="2400" b="0" dirty="0"/>
        </a:p>
      </dgm:t>
    </dgm:pt>
    <dgm:pt modelId="{00166588-1BA9-4FF6-827F-4A50B4CFB0E6}" type="parTrans" cxnId="{C36C97FB-3E50-452F-9E6F-DC0390E97145}">
      <dgm:prSet/>
      <dgm:spPr/>
      <dgm:t>
        <a:bodyPr/>
        <a:lstStyle/>
        <a:p>
          <a:endParaRPr lang="zh-CN" altLang="en-US"/>
        </a:p>
      </dgm:t>
    </dgm:pt>
    <dgm:pt modelId="{C93DA5DF-C800-41E9-8908-CC4267542DBA}" type="sibTrans" cxnId="{C36C97FB-3E50-452F-9E6F-DC0390E97145}">
      <dgm:prSet/>
      <dgm:spPr/>
      <dgm:t>
        <a:bodyPr/>
        <a:lstStyle/>
        <a:p>
          <a:endParaRPr lang="zh-CN" altLang="en-US"/>
        </a:p>
      </dgm:t>
    </dgm:pt>
    <dgm:pt modelId="{BFD2DF38-A883-40D2-8376-6BACB41E5193}">
      <dgm:prSet phldrT="[文本]"/>
      <dgm:spPr/>
      <dgm:t>
        <a:bodyPr/>
        <a:lstStyle/>
        <a:p>
          <a:r>
            <a:rPr lang="zh-CN" altLang="en-US" b="1" dirty="0">
              <a:latin typeface="黑体" panose="02010609060101010101" pitchFamily="49" charset="-122"/>
              <a:ea typeface="黑体" panose="02010609060101010101" pitchFamily="49" charset="-122"/>
            </a:rPr>
            <a:t>计划</a:t>
          </a:r>
        </a:p>
      </dgm:t>
    </dgm:pt>
    <dgm:pt modelId="{5E76D6E7-E231-4A65-97DD-617F00362904}" type="parTrans" cxnId="{00355A73-BE56-4A1F-BE38-B40068C04FE2}">
      <dgm:prSet/>
      <dgm:spPr/>
      <dgm:t>
        <a:bodyPr/>
        <a:lstStyle/>
        <a:p>
          <a:endParaRPr lang="zh-CN" altLang="en-US"/>
        </a:p>
      </dgm:t>
    </dgm:pt>
    <dgm:pt modelId="{BD764BB2-2E05-4C31-B30E-EEBE4C618F37}" type="sibTrans" cxnId="{00355A73-BE56-4A1F-BE38-B40068C04FE2}">
      <dgm:prSet/>
      <dgm:spPr/>
      <dgm:t>
        <a:bodyPr/>
        <a:lstStyle/>
        <a:p>
          <a:endParaRPr lang="zh-CN" altLang="en-US"/>
        </a:p>
      </dgm:t>
    </dgm:pt>
    <dgm:pt modelId="{72E44D89-4945-47ED-AAAA-2B9FAD589EF4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dirty="0">
              <a:latin typeface="黑体" panose="02010609060101010101" pitchFamily="49" charset="-122"/>
              <a:ea typeface="黑体" panose="02010609060101010101" pitchFamily="49" charset="-122"/>
            </a:rPr>
            <a:t>病人准备</a:t>
          </a:r>
        </a:p>
      </dgm:t>
    </dgm:pt>
    <dgm:pt modelId="{BAD50FE3-DC43-4A65-A21A-F9508F99101A}" type="parTrans" cxnId="{AD38095A-A7FD-4803-B9A4-E4CB4E97E3FC}">
      <dgm:prSet/>
      <dgm:spPr/>
      <dgm:t>
        <a:bodyPr/>
        <a:lstStyle/>
        <a:p>
          <a:endParaRPr lang="zh-CN" altLang="en-US"/>
        </a:p>
      </dgm:t>
    </dgm:pt>
    <dgm:pt modelId="{F2B68AC0-7178-423B-A449-08227309FC68}" type="sibTrans" cxnId="{AD38095A-A7FD-4803-B9A4-E4CB4E97E3FC}">
      <dgm:prSet/>
      <dgm:spPr/>
      <dgm:t>
        <a:bodyPr/>
        <a:lstStyle/>
        <a:p>
          <a:endParaRPr lang="zh-CN" altLang="en-US"/>
        </a:p>
      </dgm:t>
    </dgm:pt>
    <dgm:pt modelId="{E5E32E5D-A1B9-4EF3-8292-E3ABCB276098}">
      <dgm:prSet/>
      <dgm:spPr/>
      <dgm:t>
        <a:bodyPr/>
        <a:lstStyle/>
        <a:p>
          <a:r>
            <a:rPr lang="zh-CN" altLang="en-US" b="1" dirty="0">
              <a:latin typeface="黑体" panose="02010609060101010101" pitchFamily="49" charset="-122"/>
              <a:ea typeface="黑体" panose="02010609060101010101" pitchFamily="49" charset="-122"/>
            </a:rPr>
            <a:t>实施</a:t>
          </a:r>
        </a:p>
      </dgm:t>
    </dgm:pt>
    <dgm:pt modelId="{DC724942-367F-4F7D-B95F-0FF5C803F2EC}" type="parTrans" cxnId="{29D2A609-BAF7-421E-902A-F87AF8FFE2FB}">
      <dgm:prSet/>
      <dgm:spPr/>
      <dgm:t>
        <a:bodyPr/>
        <a:lstStyle/>
        <a:p>
          <a:endParaRPr lang="zh-CN" altLang="en-US"/>
        </a:p>
      </dgm:t>
    </dgm:pt>
    <dgm:pt modelId="{1F27AEDB-ED41-4CA1-86BC-F02D996C5824}" type="sibTrans" cxnId="{29D2A609-BAF7-421E-902A-F87AF8FFE2FB}">
      <dgm:prSet/>
      <dgm:spPr/>
      <dgm:t>
        <a:bodyPr/>
        <a:lstStyle/>
        <a:p>
          <a:endParaRPr lang="zh-CN" altLang="en-US"/>
        </a:p>
      </dgm:t>
    </dgm:pt>
    <dgm:pt modelId="{BE7D0A3E-42A7-4B6A-8370-706D113D1D4D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dirty="0">
              <a:latin typeface="黑体" panose="02010609060101010101" pitchFamily="49" charset="-122"/>
              <a:ea typeface="黑体" panose="02010609060101010101" pitchFamily="49" charset="-122"/>
            </a:rPr>
            <a:t>护士准备</a:t>
          </a:r>
        </a:p>
      </dgm:t>
    </dgm:pt>
    <dgm:pt modelId="{E20EF649-4FBA-498C-95F0-325C19461A96}" type="parTrans" cxnId="{2D37882F-A1AE-4F02-8721-183DEA7E3094}">
      <dgm:prSet/>
      <dgm:spPr/>
      <dgm:t>
        <a:bodyPr/>
        <a:lstStyle/>
        <a:p>
          <a:endParaRPr lang="zh-CN" altLang="en-US"/>
        </a:p>
      </dgm:t>
    </dgm:pt>
    <dgm:pt modelId="{5261A4A5-4839-44F3-A3F7-ECA422D6DE9B}" type="sibTrans" cxnId="{2D37882F-A1AE-4F02-8721-183DEA7E3094}">
      <dgm:prSet/>
      <dgm:spPr/>
      <dgm:t>
        <a:bodyPr/>
        <a:lstStyle/>
        <a:p>
          <a:endParaRPr lang="zh-CN" altLang="en-US"/>
        </a:p>
      </dgm:t>
    </dgm:pt>
    <dgm:pt modelId="{4C9D70D7-4EE5-4280-B965-1F37A1659C13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dirty="0">
              <a:latin typeface="黑体" panose="02010609060101010101" pitchFamily="49" charset="-122"/>
              <a:ea typeface="黑体" panose="02010609060101010101" pitchFamily="49" charset="-122"/>
            </a:rPr>
            <a:t>环境准备</a:t>
          </a:r>
        </a:p>
      </dgm:t>
    </dgm:pt>
    <dgm:pt modelId="{2FF3B1B3-AD9E-49F6-9522-F37B9E6A31BD}" type="parTrans" cxnId="{2F12CA75-AA0A-43FD-AAB9-75B992D3533C}">
      <dgm:prSet/>
      <dgm:spPr/>
      <dgm:t>
        <a:bodyPr/>
        <a:lstStyle/>
        <a:p>
          <a:endParaRPr lang="zh-CN" altLang="en-US"/>
        </a:p>
      </dgm:t>
    </dgm:pt>
    <dgm:pt modelId="{F89464C1-96D2-4265-9C75-C458A6DB5C0F}" type="sibTrans" cxnId="{2F12CA75-AA0A-43FD-AAB9-75B992D3533C}">
      <dgm:prSet/>
      <dgm:spPr/>
      <dgm:t>
        <a:bodyPr/>
        <a:lstStyle/>
        <a:p>
          <a:endParaRPr lang="zh-CN" altLang="en-US"/>
        </a:p>
      </dgm:t>
    </dgm:pt>
    <dgm:pt modelId="{239EA078-3399-4FD9-8E85-A16B2C75C1D3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dirty="0">
              <a:latin typeface="黑体" panose="02010609060101010101" pitchFamily="49" charset="-122"/>
              <a:ea typeface="黑体" panose="02010609060101010101" pitchFamily="49" charset="-122"/>
            </a:rPr>
            <a:t>用物准备</a:t>
          </a:r>
        </a:p>
      </dgm:t>
    </dgm:pt>
    <dgm:pt modelId="{918655ED-C390-4729-A576-58E862865562}" type="parTrans" cxnId="{68ADAE62-B335-412A-A86D-82160949A95C}">
      <dgm:prSet/>
      <dgm:spPr/>
      <dgm:t>
        <a:bodyPr/>
        <a:lstStyle/>
        <a:p>
          <a:endParaRPr lang="zh-CN" altLang="en-US"/>
        </a:p>
      </dgm:t>
    </dgm:pt>
    <dgm:pt modelId="{C40D327F-E97D-4AA4-B6AE-FD79D8AC6338}" type="sibTrans" cxnId="{68ADAE62-B335-412A-A86D-82160949A95C}">
      <dgm:prSet/>
      <dgm:spPr/>
      <dgm:t>
        <a:bodyPr/>
        <a:lstStyle/>
        <a:p>
          <a:endParaRPr lang="zh-CN" altLang="en-US"/>
        </a:p>
      </dgm:t>
    </dgm:pt>
    <dgm:pt modelId="{8F6991C4-CE62-440F-924C-2E172DE0383F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dirty="0">
              <a:latin typeface="黑体" panose="02010609060101010101" pitchFamily="49" charset="-122"/>
              <a:ea typeface="黑体" panose="02010609060101010101" pitchFamily="49" charset="-122"/>
            </a:rPr>
            <a:t>高浓度吸氧</a:t>
          </a:r>
        </a:p>
      </dgm:t>
    </dgm:pt>
    <dgm:pt modelId="{1EE7DDFD-FA2F-42AC-BF9C-11A1A6D6353D}" type="parTrans" cxnId="{9A5DF2F9-E02E-4911-A6EE-FBE43BDA2C01}">
      <dgm:prSet/>
      <dgm:spPr/>
      <dgm:t>
        <a:bodyPr/>
        <a:lstStyle/>
        <a:p>
          <a:endParaRPr lang="zh-CN" altLang="en-US"/>
        </a:p>
      </dgm:t>
    </dgm:pt>
    <dgm:pt modelId="{531F27EA-13A6-4B62-BC37-3DD0881330F3}" type="sibTrans" cxnId="{9A5DF2F9-E02E-4911-A6EE-FBE43BDA2C01}">
      <dgm:prSet/>
      <dgm:spPr/>
      <dgm:t>
        <a:bodyPr/>
        <a:lstStyle/>
        <a:p>
          <a:endParaRPr lang="zh-CN" altLang="en-US"/>
        </a:p>
      </dgm:t>
    </dgm:pt>
    <dgm:pt modelId="{2D69FF5A-EDFB-456D-8EDF-841BB8442352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b="0" dirty="0">
              <a:ea typeface="黑体" panose="02010609060101010101" pitchFamily="49" charset="-122"/>
            </a:rPr>
            <a:t>排痰情况</a:t>
          </a:r>
          <a:endParaRPr lang="zh-CN" altLang="en-US" sz="2400" b="0" dirty="0"/>
        </a:p>
      </dgm:t>
    </dgm:pt>
    <dgm:pt modelId="{E75121FD-DD65-4044-84C5-AA16C290ED80}" type="parTrans" cxnId="{008A80DB-E939-4AE1-A29E-C13CBFAE4D57}">
      <dgm:prSet/>
      <dgm:spPr/>
      <dgm:t>
        <a:bodyPr/>
        <a:lstStyle/>
        <a:p>
          <a:endParaRPr lang="zh-CN" altLang="en-US"/>
        </a:p>
      </dgm:t>
    </dgm:pt>
    <dgm:pt modelId="{B1995B09-34B9-4341-9BD8-ED6DE186F85D}" type="sibTrans" cxnId="{008A80DB-E939-4AE1-A29E-C13CBFAE4D57}">
      <dgm:prSet/>
      <dgm:spPr/>
      <dgm:t>
        <a:bodyPr/>
        <a:lstStyle/>
        <a:p>
          <a:endParaRPr lang="zh-CN" altLang="en-US"/>
        </a:p>
      </dgm:t>
    </dgm:pt>
    <dgm:pt modelId="{436EE540-DFF4-4740-AD36-C7ABA12C6A70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b="0" dirty="0">
              <a:ea typeface="黑体" panose="02010609060101010101" pitchFamily="49" charset="-122"/>
            </a:rPr>
            <a:t>病人意识情况</a:t>
          </a:r>
          <a:endParaRPr lang="zh-CN" altLang="en-US" sz="2400" b="0" dirty="0"/>
        </a:p>
      </dgm:t>
    </dgm:pt>
    <dgm:pt modelId="{CF2E265E-E4FF-4DAD-9808-4BDE96372431}" type="parTrans" cxnId="{F4649FD0-E28C-41B9-9785-106D27B4562E}">
      <dgm:prSet/>
      <dgm:spPr/>
      <dgm:t>
        <a:bodyPr/>
        <a:lstStyle/>
        <a:p>
          <a:endParaRPr lang="zh-CN" altLang="en-US"/>
        </a:p>
      </dgm:t>
    </dgm:pt>
    <dgm:pt modelId="{FB0F1DEF-F757-4326-A79D-27E7BF7750A6}" type="sibTrans" cxnId="{F4649FD0-E28C-41B9-9785-106D27B4562E}">
      <dgm:prSet/>
      <dgm:spPr/>
      <dgm:t>
        <a:bodyPr/>
        <a:lstStyle/>
        <a:p>
          <a:endParaRPr lang="zh-CN" altLang="en-US"/>
        </a:p>
      </dgm:t>
    </dgm:pt>
    <dgm:pt modelId="{D793F640-3FFB-42BC-8FD8-FCE1E5F743C5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b="0" dirty="0">
              <a:latin typeface="黑体" panose="02010609060101010101" pitchFamily="49" charset="-122"/>
              <a:ea typeface="黑体" panose="02010609060101010101" pitchFamily="49" charset="-122"/>
            </a:rPr>
            <a:t>吸痰的配合要点</a:t>
          </a:r>
        </a:p>
      </dgm:t>
    </dgm:pt>
    <dgm:pt modelId="{55A5F91E-03E2-46DE-B4C9-8CFB69ABBCB9}" type="parTrans" cxnId="{A3DC54C8-D69A-4014-959C-7F457A7C596F}">
      <dgm:prSet/>
      <dgm:spPr/>
      <dgm:t>
        <a:bodyPr/>
        <a:lstStyle/>
        <a:p>
          <a:endParaRPr lang="zh-CN" altLang="en-US"/>
        </a:p>
      </dgm:t>
    </dgm:pt>
    <dgm:pt modelId="{A55C03E4-3FAA-4B9E-A89B-3CB9A0F8A088}" type="sibTrans" cxnId="{A3DC54C8-D69A-4014-959C-7F457A7C596F}">
      <dgm:prSet/>
      <dgm:spPr/>
      <dgm:t>
        <a:bodyPr/>
        <a:lstStyle/>
        <a:p>
          <a:endParaRPr lang="zh-CN" altLang="en-US"/>
        </a:p>
      </dgm:t>
    </dgm:pt>
    <dgm:pt modelId="{9793C0F4-251A-4CA9-A226-CCDAFA80C573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dirty="0">
              <a:latin typeface="黑体" panose="02010609060101010101" pitchFamily="49" charset="-122"/>
              <a:ea typeface="黑体" panose="02010609060101010101" pitchFamily="49" charset="-122"/>
            </a:rPr>
            <a:t>连接导管</a:t>
          </a:r>
        </a:p>
      </dgm:t>
    </dgm:pt>
    <dgm:pt modelId="{390D8041-F794-45B8-8F7F-B6A52B462B99}" type="parTrans" cxnId="{19AAC77B-4505-45A3-A93D-B1B1A545B483}">
      <dgm:prSet/>
      <dgm:spPr/>
      <dgm:t>
        <a:bodyPr/>
        <a:lstStyle/>
        <a:p>
          <a:endParaRPr lang="zh-CN" altLang="en-US"/>
        </a:p>
      </dgm:t>
    </dgm:pt>
    <dgm:pt modelId="{BBCE0799-27EC-4869-B467-CC7CE0B26FEB}" type="sibTrans" cxnId="{19AAC77B-4505-45A3-A93D-B1B1A545B483}">
      <dgm:prSet/>
      <dgm:spPr/>
      <dgm:t>
        <a:bodyPr/>
        <a:lstStyle/>
        <a:p>
          <a:endParaRPr lang="zh-CN" altLang="en-US"/>
        </a:p>
      </dgm:t>
    </dgm:pt>
    <dgm:pt modelId="{147E2E57-0082-4B7B-8048-2FDD55AD916D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dirty="0">
              <a:latin typeface="黑体" panose="02010609060101010101" pitchFamily="49" charset="-122"/>
              <a:ea typeface="黑体" panose="02010609060101010101" pitchFamily="49" charset="-122"/>
            </a:rPr>
            <a:t>吸痰</a:t>
          </a:r>
        </a:p>
      </dgm:t>
    </dgm:pt>
    <dgm:pt modelId="{EE33EE27-FC62-4137-A5BA-93F03A10F1E7}" type="parTrans" cxnId="{7CF8EAEE-7A28-4FE5-9338-F3A04E443A77}">
      <dgm:prSet/>
      <dgm:spPr/>
      <dgm:t>
        <a:bodyPr/>
        <a:lstStyle/>
        <a:p>
          <a:endParaRPr lang="zh-CN" altLang="en-US"/>
        </a:p>
      </dgm:t>
    </dgm:pt>
    <dgm:pt modelId="{E64FF97B-EF8D-44D7-AA8A-932EEB72F316}" type="sibTrans" cxnId="{7CF8EAEE-7A28-4FE5-9338-F3A04E443A77}">
      <dgm:prSet/>
      <dgm:spPr/>
      <dgm:t>
        <a:bodyPr/>
        <a:lstStyle/>
        <a:p>
          <a:endParaRPr lang="zh-CN" altLang="en-US"/>
        </a:p>
      </dgm:t>
    </dgm:pt>
    <dgm:pt modelId="{5EDC9DFD-0495-405E-A4F4-FBD0A9DB7C4E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2400" dirty="0">
              <a:latin typeface="黑体" panose="02010609060101010101" pitchFamily="49" charset="-122"/>
              <a:ea typeface="黑体" panose="02010609060101010101" pitchFamily="49" charset="-122"/>
            </a:rPr>
            <a:t>整理</a:t>
          </a:r>
          <a:endParaRPr lang="zh-CN" altLang="en-US" sz="2800" dirty="0"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8775D230-5895-4FB7-B455-36EBBC48C272}" type="parTrans" cxnId="{438C2C87-F9F8-45E9-AE06-87B1593A2347}">
      <dgm:prSet/>
      <dgm:spPr/>
      <dgm:t>
        <a:bodyPr/>
        <a:lstStyle/>
        <a:p>
          <a:endParaRPr lang="zh-CN" altLang="en-US"/>
        </a:p>
      </dgm:t>
    </dgm:pt>
    <dgm:pt modelId="{7FED5FB8-0EF3-40CB-8A38-6F23AE7C4CC9}" type="sibTrans" cxnId="{438C2C87-F9F8-45E9-AE06-87B1593A2347}">
      <dgm:prSet/>
      <dgm:spPr/>
      <dgm:t>
        <a:bodyPr/>
        <a:lstStyle/>
        <a:p>
          <a:endParaRPr lang="zh-CN" altLang="en-US"/>
        </a:p>
      </dgm:t>
    </dgm:pt>
    <dgm:pt modelId="{7448E2FB-A819-45AA-8221-C8D0761B3CF3}" type="pres">
      <dgm:prSet presAssocID="{C398B0D5-861A-491A-A22D-5935A86737F9}" presName="linearFlow" presStyleCnt="0">
        <dgm:presLayoutVars>
          <dgm:dir/>
          <dgm:animLvl val="lvl"/>
          <dgm:resizeHandles val="exact"/>
        </dgm:presLayoutVars>
      </dgm:prSet>
      <dgm:spPr/>
    </dgm:pt>
    <dgm:pt modelId="{D5D4D647-9FAA-4E72-BB1D-0B39D59196D4}" type="pres">
      <dgm:prSet presAssocID="{270728B8-2A2C-454B-A95C-9A8AF3388E75}" presName="composite" presStyleCnt="0"/>
      <dgm:spPr/>
    </dgm:pt>
    <dgm:pt modelId="{5D6AD21D-21B1-4A70-BEC3-C0FCF2E42BAF}" type="pres">
      <dgm:prSet presAssocID="{270728B8-2A2C-454B-A95C-9A8AF3388E7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E96AE25-5737-468C-BD79-1688DF359F94}" type="pres">
      <dgm:prSet presAssocID="{270728B8-2A2C-454B-A95C-9A8AF3388E75}" presName="parSh" presStyleLbl="node1" presStyleIdx="0" presStyleCnt="3"/>
      <dgm:spPr/>
    </dgm:pt>
    <dgm:pt modelId="{EB6B1653-5149-4AF5-87E6-F097A03E603B}" type="pres">
      <dgm:prSet presAssocID="{270728B8-2A2C-454B-A95C-9A8AF3388E75}" presName="desTx" presStyleLbl="fgAcc1" presStyleIdx="0" presStyleCnt="3" custScaleX="113095" custLinFactNeighborX="-2475" custLinFactNeighborY="358">
        <dgm:presLayoutVars>
          <dgm:bulletEnabled val="1"/>
        </dgm:presLayoutVars>
      </dgm:prSet>
      <dgm:spPr/>
    </dgm:pt>
    <dgm:pt modelId="{5EC857C0-D1D0-4AA9-8413-823E4B1D4BD2}" type="pres">
      <dgm:prSet presAssocID="{5BBBE851-12D0-4D8E-B999-2B996EEE81AF}" presName="sibTrans" presStyleLbl="sibTrans2D1" presStyleIdx="0" presStyleCnt="2"/>
      <dgm:spPr/>
    </dgm:pt>
    <dgm:pt modelId="{BB53E8FA-FC99-48C9-A5C3-431CD5EC90F3}" type="pres">
      <dgm:prSet presAssocID="{5BBBE851-12D0-4D8E-B999-2B996EEE81AF}" presName="connTx" presStyleLbl="sibTrans2D1" presStyleIdx="0" presStyleCnt="2"/>
      <dgm:spPr/>
    </dgm:pt>
    <dgm:pt modelId="{F694CE72-5F53-4389-8AA3-2D0251A65C5D}" type="pres">
      <dgm:prSet presAssocID="{BFD2DF38-A883-40D2-8376-6BACB41E5193}" presName="composite" presStyleCnt="0"/>
      <dgm:spPr/>
    </dgm:pt>
    <dgm:pt modelId="{8253859E-0095-4D28-BCB3-E74CAE50A63D}" type="pres">
      <dgm:prSet presAssocID="{BFD2DF38-A883-40D2-8376-6BACB41E5193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BC34540-8AAF-4566-8662-D54ABE0C8F82}" type="pres">
      <dgm:prSet presAssocID="{BFD2DF38-A883-40D2-8376-6BACB41E5193}" presName="parSh" presStyleLbl="node1" presStyleIdx="1" presStyleCnt="3"/>
      <dgm:spPr/>
    </dgm:pt>
    <dgm:pt modelId="{49DDD3D5-7102-4916-9496-164085DB610E}" type="pres">
      <dgm:prSet presAssocID="{BFD2DF38-A883-40D2-8376-6BACB41E5193}" presName="desTx" presStyleLbl="fgAcc1" presStyleIdx="1" presStyleCnt="3">
        <dgm:presLayoutVars>
          <dgm:bulletEnabled val="1"/>
        </dgm:presLayoutVars>
      </dgm:prSet>
      <dgm:spPr/>
    </dgm:pt>
    <dgm:pt modelId="{A17467E9-85DF-4056-AD2B-9A6A52E0525B}" type="pres">
      <dgm:prSet presAssocID="{BD764BB2-2E05-4C31-B30E-EEBE4C618F37}" presName="sibTrans" presStyleLbl="sibTrans2D1" presStyleIdx="1" presStyleCnt="2"/>
      <dgm:spPr/>
    </dgm:pt>
    <dgm:pt modelId="{84D37208-1861-467C-B5BE-3410FEBBB4D2}" type="pres">
      <dgm:prSet presAssocID="{BD764BB2-2E05-4C31-B30E-EEBE4C618F37}" presName="connTx" presStyleLbl="sibTrans2D1" presStyleIdx="1" presStyleCnt="2"/>
      <dgm:spPr/>
    </dgm:pt>
    <dgm:pt modelId="{E6F9794C-389F-4250-A115-ABA07D6A81CB}" type="pres">
      <dgm:prSet presAssocID="{E5E32E5D-A1B9-4EF3-8292-E3ABCB276098}" presName="composite" presStyleCnt="0"/>
      <dgm:spPr/>
    </dgm:pt>
    <dgm:pt modelId="{799728EC-70CF-4D44-AFCC-AA69E98A43C9}" type="pres">
      <dgm:prSet presAssocID="{E5E32E5D-A1B9-4EF3-8292-E3ABCB276098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42934CC-3A35-4899-B7BA-8F0B6EA66FFE}" type="pres">
      <dgm:prSet presAssocID="{E5E32E5D-A1B9-4EF3-8292-E3ABCB276098}" presName="parSh" presStyleLbl="node1" presStyleIdx="2" presStyleCnt="3"/>
      <dgm:spPr/>
    </dgm:pt>
    <dgm:pt modelId="{0A66C2CA-2647-4BBE-88C6-B6A74BB8DB21}" type="pres">
      <dgm:prSet presAssocID="{E5E32E5D-A1B9-4EF3-8292-E3ABCB276098}" presName="desTx" presStyleLbl="fgAcc1" presStyleIdx="2" presStyleCnt="3" custScaleX="107527" custLinFactNeighborX="-2730" custLinFactNeighborY="358">
        <dgm:presLayoutVars>
          <dgm:bulletEnabled val="1"/>
        </dgm:presLayoutVars>
      </dgm:prSet>
      <dgm:spPr/>
    </dgm:pt>
  </dgm:ptLst>
  <dgm:cxnLst>
    <dgm:cxn modelId="{5C2FC306-23B9-418E-B754-A5623D0BA40B}" type="presOf" srcId="{E5E32E5D-A1B9-4EF3-8292-E3ABCB276098}" destId="{799728EC-70CF-4D44-AFCC-AA69E98A43C9}" srcOrd="0" destOrd="0" presId="urn:microsoft.com/office/officeart/2005/8/layout/process3"/>
    <dgm:cxn modelId="{29D2A609-BAF7-421E-902A-F87AF8FFE2FB}" srcId="{C398B0D5-861A-491A-A22D-5935A86737F9}" destId="{E5E32E5D-A1B9-4EF3-8292-E3ABCB276098}" srcOrd="2" destOrd="0" parTransId="{DC724942-367F-4F7D-B95F-0FF5C803F2EC}" sibTransId="{1F27AEDB-ED41-4CA1-86BC-F02D996C5824}"/>
    <dgm:cxn modelId="{77A0A123-92BE-4A98-89DD-35C72867D393}" type="presOf" srcId="{239EA078-3399-4FD9-8E85-A16B2C75C1D3}" destId="{49DDD3D5-7102-4916-9496-164085DB610E}" srcOrd="0" destOrd="3" presId="urn:microsoft.com/office/officeart/2005/8/layout/process3"/>
    <dgm:cxn modelId="{B7DAD426-919E-48C7-B016-ADD55D4D461D}" type="presOf" srcId="{270728B8-2A2C-454B-A95C-9A8AF3388E75}" destId="{5D6AD21D-21B1-4A70-BEC3-C0FCF2E42BAF}" srcOrd="0" destOrd="0" presId="urn:microsoft.com/office/officeart/2005/8/layout/process3"/>
    <dgm:cxn modelId="{2D37882F-A1AE-4F02-8721-183DEA7E3094}" srcId="{BFD2DF38-A883-40D2-8376-6BACB41E5193}" destId="{BE7D0A3E-42A7-4B6A-8370-706D113D1D4D}" srcOrd="1" destOrd="0" parTransId="{E20EF649-4FBA-498C-95F0-325C19461A96}" sibTransId="{5261A4A5-4839-44F3-A3F7-ECA422D6DE9B}"/>
    <dgm:cxn modelId="{6C140534-7486-4A39-AD6D-5E01C4564B34}" type="presOf" srcId="{147E2E57-0082-4B7B-8048-2FDD55AD916D}" destId="{0A66C2CA-2647-4BBE-88C6-B6A74BB8DB21}" srcOrd="0" destOrd="2" presId="urn:microsoft.com/office/officeart/2005/8/layout/process3"/>
    <dgm:cxn modelId="{3F66DA3A-75C2-416B-80CF-286FD93DD947}" srcId="{C398B0D5-861A-491A-A22D-5935A86737F9}" destId="{270728B8-2A2C-454B-A95C-9A8AF3388E75}" srcOrd="0" destOrd="0" parTransId="{A69F39C1-9C77-4E1F-9A16-3E2225CD668E}" sibTransId="{5BBBE851-12D0-4D8E-B999-2B996EEE81AF}"/>
    <dgm:cxn modelId="{2E82143B-0A91-42E9-8CB9-FFB60F7E09F4}" type="presOf" srcId="{9793C0F4-251A-4CA9-A226-CCDAFA80C573}" destId="{0A66C2CA-2647-4BBE-88C6-B6A74BB8DB21}" srcOrd="0" destOrd="1" presId="urn:microsoft.com/office/officeart/2005/8/layout/process3"/>
    <dgm:cxn modelId="{623A8F3F-94DB-420A-947B-54B4C9515D81}" type="presOf" srcId="{4C9D70D7-4EE5-4280-B965-1F37A1659C13}" destId="{49DDD3D5-7102-4916-9496-164085DB610E}" srcOrd="0" destOrd="2" presId="urn:microsoft.com/office/officeart/2005/8/layout/process3"/>
    <dgm:cxn modelId="{68ADAE62-B335-412A-A86D-82160949A95C}" srcId="{BFD2DF38-A883-40D2-8376-6BACB41E5193}" destId="{239EA078-3399-4FD9-8E85-A16B2C75C1D3}" srcOrd="3" destOrd="0" parTransId="{918655ED-C390-4729-A576-58E862865562}" sibTransId="{C40D327F-E97D-4AA4-B6AE-FD79D8AC6338}"/>
    <dgm:cxn modelId="{7D69D54F-5CE2-4964-8EEA-3F8526C1AC9B}" type="presOf" srcId="{436EE540-DFF4-4740-AD36-C7ABA12C6A70}" destId="{EB6B1653-5149-4AF5-87E6-F097A03E603B}" srcOrd="0" destOrd="2" presId="urn:microsoft.com/office/officeart/2005/8/layout/process3"/>
    <dgm:cxn modelId="{00355A73-BE56-4A1F-BE38-B40068C04FE2}" srcId="{C398B0D5-861A-491A-A22D-5935A86737F9}" destId="{BFD2DF38-A883-40D2-8376-6BACB41E5193}" srcOrd="1" destOrd="0" parTransId="{5E76D6E7-E231-4A65-97DD-617F00362904}" sibTransId="{BD764BB2-2E05-4C31-B30E-EEBE4C618F37}"/>
    <dgm:cxn modelId="{2F12CA75-AA0A-43FD-AAB9-75B992D3533C}" srcId="{BFD2DF38-A883-40D2-8376-6BACB41E5193}" destId="{4C9D70D7-4EE5-4280-B965-1F37A1659C13}" srcOrd="2" destOrd="0" parTransId="{2FF3B1B3-AD9E-49F6-9522-F37B9E6A31BD}" sibTransId="{F89464C1-96D2-4265-9C75-C458A6DB5C0F}"/>
    <dgm:cxn modelId="{56793377-33DB-497B-99BD-1165D1FDA759}" type="presOf" srcId="{2D69FF5A-EDFB-456D-8EDF-841BB8442352}" destId="{EB6B1653-5149-4AF5-87E6-F097A03E603B}" srcOrd="0" destOrd="1" presId="urn:microsoft.com/office/officeart/2005/8/layout/process3"/>
    <dgm:cxn modelId="{AD38095A-A7FD-4803-B9A4-E4CB4E97E3FC}" srcId="{BFD2DF38-A883-40D2-8376-6BACB41E5193}" destId="{72E44D89-4945-47ED-AAAA-2B9FAD589EF4}" srcOrd="0" destOrd="0" parTransId="{BAD50FE3-DC43-4A65-A21A-F9508F99101A}" sibTransId="{F2B68AC0-7178-423B-A449-08227309FC68}"/>
    <dgm:cxn modelId="{19AAC77B-4505-45A3-A93D-B1B1A545B483}" srcId="{E5E32E5D-A1B9-4EF3-8292-E3ABCB276098}" destId="{9793C0F4-251A-4CA9-A226-CCDAFA80C573}" srcOrd="1" destOrd="0" parTransId="{390D8041-F794-45B8-8F7F-B6A52B462B99}" sibTransId="{BBCE0799-27EC-4869-B467-CC7CE0B26FEB}"/>
    <dgm:cxn modelId="{EAB1497E-B21C-49B8-8702-C8AD70870987}" type="presOf" srcId="{BD764BB2-2E05-4C31-B30E-EEBE4C618F37}" destId="{84D37208-1861-467C-B5BE-3410FEBBB4D2}" srcOrd="1" destOrd="0" presId="urn:microsoft.com/office/officeart/2005/8/layout/process3"/>
    <dgm:cxn modelId="{438C2C87-F9F8-45E9-AE06-87B1593A2347}" srcId="{E5E32E5D-A1B9-4EF3-8292-E3ABCB276098}" destId="{5EDC9DFD-0495-405E-A4F4-FBD0A9DB7C4E}" srcOrd="3" destOrd="0" parTransId="{8775D230-5895-4FB7-B455-36EBBC48C272}" sibTransId="{7FED5FB8-0EF3-40CB-8A38-6F23AE7C4CC9}"/>
    <dgm:cxn modelId="{08A7348F-792F-480C-A285-D0AF3F19AF0D}" type="presOf" srcId="{E5E32E5D-A1B9-4EF3-8292-E3ABCB276098}" destId="{A42934CC-3A35-4899-B7BA-8F0B6EA66FFE}" srcOrd="1" destOrd="0" presId="urn:microsoft.com/office/officeart/2005/8/layout/process3"/>
    <dgm:cxn modelId="{16B23692-D832-4443-B1BC-357935F79431}" type="presOf" srcId="{270728B8-2A2C-454B-A95C-9A8AF3388E75}" destId="{4E96AE25-5737-468C-BD79-1688DF359F94}" srcOrd="1" destOrd="0" presId="urn:microsoft.com/office/officeart/2005/8/layout/process3"/>
    <dgm:cxn modelId="{9FB5BE9F-58F4-452E-9305-0C3F0AE1F9BF}" type="presOf" srcId="{BFD2DF38-A883-40D2-8376-6BACB41E5193}" destId="{8253859E-0095-4D28-BCB3-E74CAE50A63D}" srcOrd="0" destOrd="0" presId="urn:microsoft.com/office/officeart/2005/8/layout/process3"/>
    <dgm:cxn modelId="{8A81C5A0-4D1F-408D-A9AD-91E3C24254AF}" type="presOf" srcId="{8F6991C4-CE62-440F-924C-2E172DE0383F}" destId="{0A66C2CA-2647-4BBE-88C6-B6A74BB8DB21}" srcOrd="0" destOrd="0" presId="urn:microsoft.com/office/officeart/2005/8/layout/process3"/>
    <dgm:cxn modelId="{F464F0B0-8DCC-4420-B213-8BB694F67ADC}" type="presOf" srcId="{C398B0D5-861A-491A-A22D-5935A86737F9}" destId="{7448E2FB-A819-45AA-8221-C8D0761B3CF3}" srcOrd="0" destOrd="0" presId="urn:microsoft.com/office/officeart/2005/8/layout/process3"/>
    <dgm:cxn modelId="{8A86BEB1-8DB3-48A4-9259-2D5A1C4BEEF2}" type="presOf" srcId="{DFDEBDAF-2286-4D9B-BF8F-30D763B7D7DF}" destId="{EB6B1653-5149-4AF5-87E6-F097A03E603B}" srcOrd="0" destOrd="0" presId="urn:microsoft.com/office/officeart/2005/8/layout/process3"/>
    <dgm:cxn modelId="{E63B4FB3-72CB-4836-B3CA-C9E49DC3E2F4}" type="presOf" srcId="{BFD2DF38-A883-40D2-8376-6BACB41E5193}" destId="{8BC34540-8AAF-4566-8662-D54ABE0C8F82}" srcOrd="1" destOrd="0" presId="urn:microsoft.com/office/officeart/2005/8/layout/process3"/>
    <dgm:cxn modelId="{C8473CB7-941B-44F9-BD8D-54A51E1E6877}" type="presOf" srcId="{5BBBE851-12D0-4D8E-B999-2B996EEE81AF}" destId="{5EC857C0-D1D0-4AA9-8413-823E4B1D4BD2}" srcOrd="0" destOrd="0" presId="urn:microsoft.com/office/officeart/2005/8/layout/process3"/>
    <dgm:cxn modelId="{A3DC54C8-D69A-4014-959C-7F457A7C596F}" srcId="{270728B8-2A2C-454B-A95C-9A8AF3388E75}" destId="{D793F640-3FFB-42BC-8FD8-FCE1E5F743C5}" srcOrd="3" destOrd="0" parTransId="{55A5F91E-03E2-46DE-B4C9-8CFB69ABBCB9}" sibTransId="{A55C03E4-3FAA-4B9E-A89B-3CB9A0F8A088}"/>
    <dgm:cxn modelId="{ED875AC8-24A0-4DD8-9086-78C5A5A81C2C}" type="presOf" srcId="{5EDC9DFD-0495-405E-A4F4-FBD0A9DB7C4E}" destId="{0A66C2CA-2647-4BBE-88C6-B6A74BB8DB21}" srcOrd="0" destOrd="3" presId="urn:microsoft.com/office/officeart/2005/8/layout/process3"/>
    <dgm:cxn modelId="{FA9AFCCF-A793-4B7A-9884-2EE774B218AA}" type="presOf" srcId="{BE7D0A3E-42A7-4B6A-8370-706D113D1D4D}" destId="{49DDD3D5-7102-4916-9496-164085DB610E}" srcOrd="0" destOrd="1" presId="urn:microsoft.com/office/officeart/2005/8/layout/process3"/>
    <dgm:cxn modelId="{F4649FD0-E28C-41B9-9785-106D27B4562E}" srcId="{270728B8-2A2C-454B-A95C-9A8AF3388E75}" destId="{436EE540-DFF4-4740-AD36-C7ABA12C6A70}" srcOrd="2" destOrd="0" parTransId="{CF2E265E-E4FF-4DAD-9808-4BDE96372431}" sibTransId="{FB0F1DEF-F757-4326-A79D-27E7BF7750A6}"/>
    <dgm:cxn modelId="{008A80DB-E939-4AE1-A29E-C13CBFAE4D57}" srcId="{270728B8-2A2C-454B-A95C-9A8AF3388E75}" destId="{2D69FF5A-EDFB-456D-8EDF-841BB8442352}" srcOrd="1" destOrd="0" parTransId="{E75121FD-DD65-4044-84C5-AA16C290ED80}" sibTransId="{B1995B09-34B9-4341-9BD8-ED6DE186F85D}"/>
    <dgm:cxn modelId="{C3B110E1-B80A-4730-B531-C23BDA5F9D6B}" type="presOf" srcId="{72E44D89-4945-47ED-AAAA-2B9FAD589EF4}" destId="{49DDD3D5-7102-4916-9496-164085DB610E}" srcOrd="0" destOrd="0" presId="urn:microsoft.com/office/officeart/2005/8/layout/process3"/>
    <dgm:cxn modelId="{7CF8EAEE-7A28-4FE5-9338-F3A04E443A77}" srcId="{E5E32E5D-A1B9-4EF3-8292-E3ABCB276098}" destId="{147E2E57-0082-4B7B-8048-2FDD55AD916D}" srcOrd="2" destOrd="0" parTransId="{EE33EE27-FC62-4137-A5BA-93F03A10F1E7}" sibTransId="{E64FF97B-EF8D-44D7-AA8A-932EEB72F316}"/>
    <dgm:cxn modelId="{1AFFA9EF-994C-474D-BD80-1A4765FF86FC}" type="presOf" srcId="{BD764BB2-2E05-4C31-B30E-EEBE4C618F37}" destId="{A17467E9-85DF-4056-AD2B-9A6A52E0525B}" srcOrd="0" destOrd="0" presId="urn:microsoft.com/office/officeart/2005/8/layout/process3"/>
    <dgm:cxn modelId="{B6CC9CF1-D28C-4114-B9D4-982D8418214C}" type="presOf" srcId="{D793F640-3FFB-42BC-8FD8-FCE1E5F743C5}" destId="{EB6B1653-5149-4AF5-87E6-F097A03E603B}" srcOrd="0" destOrd="3" presId="urn:microsoft.com/office/officeart/2005/8/layout/process3"/>
    <dgm:cxn modelId="{CFF38AF6-D02D-4B53-A879-D0EEAC055986}" type="presOf" srcId="{5BBBE851-12D0-4D8E-B999-2B996EEE81AF}" destId="{BB53E8FA-FC99-48C9-A5C3-431CD5EC90F3}" srcOrd="1" destOrd="0" presId="urn:microsoft.com/office/officeart/2005/8/layout/process3"/>
    <dgm:cxn modelId="{9A5DF2F9-E02E-4911-A6EE-FBE43BDA2C01}" srcId="{E5E32E5D-A1B9-4EF3-8292-E3ABCB276098}" destId="{8F6991C4-CE62-440F-924C-2E172DE0383F}" srcOrd="0" destOrd="0" parTransId="{1EE7DDFD-FA2F-42AC-BF9C-11A1A6D6353D}" sibTransId="{531F27EA-13A6-4B62-BC37-3DD0881330F3}"/>
    <dgm:cxn modelId="{C36C97FB-3E50-452F-9E6F-DC0390E97145}" srcId="{270728B8-2A2C-454B-A95C-9A8AF3388E75}" destId="{DFDEBDAF-2286-4D9B-BF8F-30D763B7D7DF}" srcOrd="0" destOrd="0" parTransId="{00166588-1BA9-4FF6-827F-4A50B4CFB0E6}" sibTransId="{C93DA5DF-C800-41E9-8908-CC4267542DBA}"/>
    <dgm:cxn modelId="{C614E117-FE5F-4356-9A13-6391C74D6001}" type="presParOf" srcId="{7448E2FB-A819-45AA-8221-C8D0761B3CF3}" destId="{D5D4D647-9FAA-4E72-BB1D-0B39D59196D4}" srcOrd="0" destOrd="0" presId="urn:microsoft.com/office/officeart/2005/8/layout/process3"/>
    <dgm:cxn modelId="{6DE81EA0-3D02-4612-A9FD-013A5CF3FB72}" type="presParOf" srcId="{D5D4D647-9FAA-4E72-BB1D-0B39D59196D4}" destId="{5D6AD21D-21B1-4A70-BEC3-C0FCF2E42BAF}" srcOrd="0" destOrd="0" presId="urn:microsoft.com/office/officeart/2005/8/layout/process3"/>
    <dgm:cxn modelId="{9382200A-CED5-4DC7-A2F1-8754F6E6491D}" type="presParOf" srcId="{D5D4D647-9FAA-4E72-BB1D-0B39D59196D4}" destId="{4E96AE25-5737-468C-BD79-1688DF359F94}" srcOrd="1" destOrd="0" presId="urn:microsoft.com/office/officeart/2005/8/layout/process3"/>
    <dgm:cxn modelId="{B0791ACA-886E-4FEB-8210-BF5A5E0F541B}" type="presParOf" srcId="{D5D4D647-9FAA-4E72-BB1D-0B39D59196D4}" destId="{EB6B1653-5149-4AF5-87E6-F097A03E603B}" srcOrd="2" destOrd="0" presId="urn:microsoft.com/office/officeart/2005/8/layout/process3"/>
    <dgm:cxn modelId="{7C3B9140-A174-4039-B0B5-A754F31DE7DE}" type="presParOf" srcId="{7448E2FB-A819-45AA-8221-C8D0761B3CF3}" destId="{5EC857C0-D1D0-4AA9-8413-823E4B1D4BD2}" srcOrd="1" destOrd="0" presId="urn:microsoft.com/office/officeart/2005/8/layout/process3"/>
    <dgm:cxn modelId="{D38E47E7-FE04-4584-B88C-A22D7499F0AE}" type="presParOf" srcId="{5EC857C0-D1D0-4AA9-8413-823E4B1D4BD2}" destId="{BB53E8FA-FC99-48C9-A5C3-431CD5EC90F3}" srcOrd="0" destOrd="0" presId="urn:microsoft.com/office/officeart/2005/8/layout/process3"/>
    <dgm:cxn modelId="{818A9D55-E1CD-4B15-AB9B-E8DB10EB0F94}" type="presParOf" srcId="{7448E2FB-A819-45AA-8221-C8D0761B3CF3}" destId="{F694CE72-5F53-4389-8AA3-2D0251A65C5D}" srcOrd="2" destOrd="0" presId="urn:microsoft.com/office/officeart/2005/8/layout/process3"/>
    <dgm:cxn modelId="{45935A0E-D38B-41F9-B66F-D8D5BD4CAB70}" type="presParOf" srcId="{F694CE72-5F53-4389-8AA3-2D0251A65C5D}" destId="{8253859E-0095-4D28-BCB3-E74CAE50A63D}" srcOrd="0" destOrd="0" presId="urn:microsoft.com/office/officeart/2005/8/layout/process3"/>
    <dgm:cxn modelId="{2AACBF54-AB77-4559-B8D3-A2B0D934402C}" type="presParOf" srcId="{F694CE72-5F53-4389-8AA3-2D0251A65C5D}" destId="{8BC34540-8AAF-4566-8662-D54ABE0C8F82}" srcOrd="1" destOrd="0" presId="urn:microsoft.com/office/officeart/2005/8/layout/process3"/>
    <dgm:cxn modelId="{26259AB6-14F3-46FC-BF73-8127E02BE3FF}" type="presParOf" srcId="{F694CE72-5F53-4389-8AA3-2D0251A65C5D}" destId="{49DDD3D5-7102-4916-9496-164085DB610E}" srcOrd="2" destOrd="0" presId="urn:microsoft.com/office/officeart/2005/8/layout/process3"/>
    <dgm:cxn modelId="{F4445C21-1E46-48B6-BAD8-CD657EA9B0F3}" type="presParOf" srcId="{7448E2FB-A819-45AA-8221-C8D0761B3CF3}" destId="{A17467E9-85DF-4056-AD2B-9A6A52E0525B}" srcOrd="3" destOrd="0" presId="urn:microsoft.com/office/officeart/2005/8/layout/process3"/>
    <dgm:cxn modelId="{1A1D37DC-CE23-4F2B-8713-434B8F18DA60}" type="presParOf" srcId="{A17467E9-85DF-4056-AD2B-9A6A52E0525B}" destId="{84D37208-1861-467C-B5BE-3410FEBBB4D2}" srcOrd="0" destOrd="0" presId="urn:microsoft.com/office/officeart/2005/8/layout/process3"/>
    <dgm:cxn modelId="{48E117E0-D886-4211-A4B0-36C0C034E50A}" type="presParOf" srcId="{7448E2FB-A819-45AA-8221-C8D0761B3CF3}" destId="{E6F9794C-389F-4250-A115-ABA07D6A81CB}" srcOrd="4" destOrd="0" presId="urn:microsoft.com/office/officeart/2005/8/layout/process3"/>
    <dgm:cxn modelId="{3C3EDFCD-8003-41E7-8E02-145AADFF2F6C}" type="presParOf" srcId="{E6F9794C-389F-4250-A115-ABA07D6A81CB}" destId="{799728EC-70CF-4D44-AFCC-AA69E98A43C9}" srcOrd="0" destOrd="0" presId="urn:microsoft.com/office/officeart/2005/8/layout/process3"/>
    <dgm:cxn modelId="{F9F2A09F-4229-4376-AEA1-6E756105E63C}" type="presParOf" srcId="{E6F9794C-389F-4250-A115-ABA07D6A81CB}" destId="{A42934CC-3A35-4899-B7BA-8F0B6EA66FFE}" srcOrd="1" destOrd="0" presId="urn:microsoft.com/office/officeart/2005/8/layout/process3"/>
    <dgm:cxn modelId="{0D4CF3F2-8CEC-4FD5-A0C9-81A45C71A34F}" type="presParOf" srcId="{E6F9794C-389F-4250-A115-ABA07D6A81CB}" destId="{0A66C2CA-2647-4BBE-88C6-B6A74BB8DB2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658AD-57E3-4663-ABB1-0FDA78DF8063}">
      <dsp:nvSpPr>
        <dsp:cNvPr id="0" name=""/>
        <dsp:cNvSpPr/>
      </dsp:nvSpPr>
      <dsp:spPr>
        <a:xfrm>
          <a:off x="4588" y="752821"/>
          <a:ext cx="2006150" cy="12036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核对解释</a:t>
          </a:r>
        </a:p>
      </dsp:txBody>
      <dsp:txXfrm>
        <a:off x="39843" y="788076"/>
        <a:ext cx="1935640" cy="1133180"/>
      </dsp:txXfrm>
    </dsp:sp>
    <dsp:sp modelId="{DFD92168-5964-4C98-B9DB-3AC1ADED1DAE}">
      <dsp:nvSpPr>
        <dsp:cNvPr id="0" name=""/>
        <dsp:cNvSpPr/>
      </dsp:nvSpPr>
      <dsp:spPr>
        <a:xfrm>
          <a:off x="2211354" y="1105903"/>
          <a:ext cx="425303" cy="497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>
            <a:solidFill>
              <a:schemeClr val="bg2">
                <a:lumMod val="10000"/>
              </a:schemeClr>
            </a:solidFill>
          </a:endParaRPr>
        </a:p>
      </dsp:txBody>
      <dsp:txXfrm>
        <a:off x="2211354" y="1205408"/>
        <a:ext cx="297712" cy="298515"/>
      </dsp:txXfrm>
    </dsp:sp>
    <dsp:sp modelId="{9FD71045-0AAE-40A1-AA89-C37A2BF891CD}">
      <dsp:nvSpPr>
        <dsp:cNvPr id="0" name=""/>
        <dsp:cNvSpPr/>
      </dsp:nvSpPr>
      <dsp:spPr>
        <a:xfrm>
          <a:off x="2813199" y="752821"/>
          <a:ext cx="2006150" cy="120369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清洁检查</a:t>
          </a:r>
        </a:p>
      </dsp:txBody>
      <dsp:txXfrm>
        <a:off x="2848454" y="788076"/>
        <a:ext cx="1935640" cy="1133180"/>
      </dsp:txXfrm>
    </dsp:sp>
    <dsp:sp modelId="{322F3B1F-986A-487A-BA01-56EAB061D56D}">
      <dsp:nvSpPr>
        <dsp:cNvPr id="0" name=""/>
        <dsp:cNvSpPr/>
      </dsp:nvSpPr>
      <dsp:spPr>
        <a:xfrm>
          <a:off x="5019964" y="1105903"/>
          <a:ext cx="425303" cy="497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>
            <a:solidFill>
              <a:schemeClr val="bg2">
                <a:lumMod val="10000"/>
              </a:schemeClr>
            </a:solidFill>
          </a:endParaRPr>
        </a:p>
      </dsp:txBody>
      <dsp:txXfrm>
        <a:off x="5019964" y="1205408"/>
        <a:ext cx="297712" cy="298515"/>
      </dsp:txXfrm>
    </dsp:sp>
    <dsp:sp modelId="{35360473-6777-4A30-8ACF-C05B6F5DE1E1}">
      <dsp:nvSpPr>
        <dsp:cNvPr id="0" name=""/>
        <dsp:cNvSpPr/>
      </dsp:nvSpPr>
      <dsp:spPr>
        <a:xfrm>
          <a:off x="5621810" y="752821"/>
          <a:ext cx="2006150" cy="12036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连接导管</a:t>
          </a:r>
        </a:p>
      </dsp:txBody>
      <dsp:txXfrm>
        <a:off x="5657065" y="788076"/>
        <a:ext cx="1935640" cy="1133180"/>
      </dsp:txXfrm>
    </dsp:sp>
    <dsp:sp modelId="{DC3BAFEF-2CE4-4D49-A270-2D61BF8932D6}">
      <dsp:nvSpPr>
        <dsp:cNvPr id="0" name=""/>
        <dsp:cNvSpPr/>
      </dsp:nvSpPr>
      <dsp:spPr>
        <a:xfrm>
          <a:off x="7828575" y="1105903"/>
          <a:ext cx="425303" cy="497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>
            <a:solidFill>
              <a:schemeClr val="bg2">
                <a:lumMod val="10000"/>
              </a:schemeClr>
            </a:solidFill>
          </a:endParaRPr>
        </a:p>
      </dsp:txBody>
      <dsp:txXfrm>
        <a:off x="7828575" y="1205408"/>
        <a:ext cx="297712" cy="298515"/>
      </dsp:txXfrm>
    </dsp:sp>
    <dsp:sp modelId="{338D696F-11E4-43ED-BD58-7EFD029774C2}">
      <dsp:nvSpPr>
        <dsp:cNvPr id="0" name=""/>
        <dsp:cNvSpPr/>
      </dsp:nvSpPr>
      <dsp:spPr>
        <a:xfrm>
          <a:off x="8430420" y="752821"/>
          <a:ext cx="2006150" cy="12036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调节流量</a:t>
          </a:r>
        </a:p>
      </dsp:txBody>
      <dsp:txXfrm>
        <a:off x="8465675" y="788076"/>
        <a:ext cx="1935640" cy="11331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658AD-57E3-4663-ABB1-0FDA78DF8063}">
      <dsp:nvSpPr>
        <dsp:cNvPr id="0" name=""/>
        <dsp:cNvSpPr/>
      </dsp:nvSpPr>
      <dsp:spPr>
        <a:xfrm>
          <a:off x="4588" y="752821"/>
          <a:ext cx="2006150" cy="12036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湿润检查</a:t>
          </a:r>
        </a:p>
      </dsp:txBody>
      <dsp:txXfrm>
        <a:off x="39843" y="788076"/>
        <a:ext cx="1935640" cy="1133180"/>
      </dsp:txXfrm>
    </dsp:sp>
    <dsp:sp modelId="{DFD92168-5964-4C98-B9DB-3AC1ADED1DAE}">
      <dsp:nvSpPr>
        <dsp:cNvPr id="0" name=""/>
        <dsp:cNvSpPr/>
      </dsp:nvSpPr>
      <dsp:spPr>
        <a:xfrm>
          <a:off x="2211354" y="1105903"/>
          <a:ext cx="425303" cy="497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>
            <a:solidFill>
              <a:schemeClr val="bg2">
                <a:lumMod val="10000"/>
              </a:schemeClr>
            </a:solidFill>
          </a:endParaRPr>
        </a:p>
      </dsp:txBody>
      <dsp:txXfrm>
        <a:off x="2211354" y="1205408"/>
        <a:ext cx="297712" cy="298515"/>
      </dsp:txXfrm>
    </dsp:sp>
    <dsp:sp modelId="{9FD71045-0AAE-40A1-AA89-C37A2BF891CD}">
      <dsp:nvSpPr>
        <dsp:cNvPr id="0" name=""/>
        <dsp:cNvSpPr/>
      </dsp:nvSpPr>
      <dsp:spPr>
        <a:xfrm>
          <a:off x="2813199" y="752821"/>
          <a:ext cx="2006150" cy="1203690"/>
        </a:xfrm>
        <a:prstGeom prst="roundRect">
          <a:avLst>
            <a:gd name="adj" fmla="val 10000"/>
          </a:avLst>
        </a:prstGeom>
        <a:solidFill>
          <a:schemeClr val="accent4">
            <a:hueOff val="407026"/>
            <a:satOff val="-15508"/>
            <a:lumOff val="77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插鼻导管</a:t>
          </a:r>
        </a:p>
      </dsp:txBody>
      <dsp:txXfrm>
        <a:off x="2848454" y="788076"/>
        <a:ext cx="1935640" cy="1133180"/>
      </dsp:txXfrm>
    </dsp:sp>
    <dsp:sp modelId="{322F3B1F-986A-487A-BA01-56EAB061D56D}">
      <dsp:nvSpPr>
        <dsp:cNvPr id="0" name=""/>
        <dsp:cNvSpPr/>
      </dsp:nvSpPr>
      <dsp:spPr>
        <a:xfrm>
          <a:off x="5019964" y="1105903"/>
          <a:ext cx="425303" cy="497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10539"/>
            <a:satOff val="-23261"/>
            <a:lumOff val="115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>
            <a:solidFill>
              <a:schemeClr val="bg2">
                <a:lumMod val="10000"/>
              </a:schemeClr>
            </a:solidFill>
          </a:endParaRPr>
        </a:p>
      </dsp:txBody>
      <dsp:txXfrm>
        <a:off x="5019964" y="1205408"/>
        <a:ext cx="297712" cy="298515"/>
      </dsp:txXfrm>
    </dsp:sp>
    <dsp:sp modelId="{35360473-6777-4A30-8ACF-C05B6F5DE1E1}">
      <dsp:nvSpPr>
        <dsp:cNvPr id="0" name=""/>
        <dsp:cNvSpPr/>
      </dsp:nvSpPr>
      <dsp:spPr>
        <a:xfrm>
          <a:off x="5621810" y="752821"/>
          <a:ext cx="2006150" cy="1203690"/>
        </a:xfrm>
        <a:prstGeom prst="roundRect">
          <a:avLst>
            <a:gd name="adj" fmla="val 10000"/>
          </a:avLst>
        </a:prstGeom>
        <a:solidFill>
          <a:schemeClr val="accent4">
            <a:hueOff val="814052"/>
            <a:satOff val="-31015"/>
            <a:lumOff val="154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固定导管</a:t>
          </a:r>
        </a:p>
      </dsp:txBody>
      <dsp:txXfrm>
        <a:off x="5657065" y="788076"/>
        <a:ext cx="1935640" cy="1133180"/>
      </dsp:txXfrm>
    </dsp:sp>
    <dsp:sp modelId="{DC3BAFEF-2CE4-4D49-A270-2D61BF8932D6}">
      <dsp:nvSpPr>
        <dsp:cNvPr id="0" name=""/>
        <dsp:cNvSpPr/>
      </dsp:nvSpPr>
      <dsp:spPr>
        <a:xfrm>
          <a:off x="7828575" y="1105903"/>
          <a:ext cx="425303" cy="497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221077"/>
            <a:satOff val="-46523"/>
            <a:lumOff val="231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>
            <a:solidFill>
              <a:schemeClr val="bg2">
                <a:lumMod val="10000"/>
              </a:schemeClr>
            </a:solidFill>
          </a:endParaRPr>
        </a:p>
      </dsp:txBody>
      <dsp:txXfrm>
        <a:off x="7828575" y="1205408"/>
        <a:ext cx="297712" cy="298515"/>
      </dsp:txXfrm>
    </dsp:sp>
    <dsp:sp modelId="{338D696F-11E4-43ED-BD58-7EFD029774C2}">
      <dsp:nvSpPr>
        <dsp:cNvPr id="0" name=""/>
        <dsp:cNvSpPr/>
      </dsp:nvSpPr>
      <dsp:spPr>
        <a:xfrm>
          <a:off x="8430420" y="752821"/>
          <a:ext cx="2006150" cy="1203690"/>
        </a:xfrm>
        <a:prstGeom prst="roundRect">
          <a:avLst>
            <a:gd name="adj" fmla="val 10000"/>
          </a:avLst>
        </a:prstGeom>
        <a:solidFill>
          <a:schemeClr val="accent4">
            <a:hueOff val="1221077"/>
            <a:satOff val="-46523"/>
            <a:lumOff val="231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记录观察</a:t>
          </a:r>
        </a:p>
      </dsp:txBody>
      <dsp:txXfrm>
        <a:off x="8465675" y="788076"/>
        <a:ext cx="1935640" cy="11331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658AD-57E3-4663-ABB1-0FDA78DF8063}">
      <dsp:nvSpPr>
        <dsp:cNvPr id="0" name=""/>
        <dsp:cNvSpPr/>
      </dsp:nvSpPr>
      <dsp:spPr>
        <a:xfrm>
          <a:off x="4588" y="523993"/>
          <a:ext cx="2006150" cy="13165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核对解释</a:t>
          </a:r>
        </a:p>
      </dsp:txBody>
      <dsp:txXfrm>
        <a:off x="43148" y="562553"/>
        <a:ext cx="1929030" cy="1239416"/>
      </dsp:txXfrm>
    </dsp:sp>
    <dsp:sp modelId="{DFD92168-5964-4C98-B9DB-3AC1ADED1DAE}">
      <dsp:nvSpPr>
        <dsp:cNvPr id="0" name=""/>
        <dsp:cNvSpPr/>
      </dsp:nvSpPr>
      <dsp:spPr>
        <a:xfrm>
          <a:off x="2211354" y="933498"/>
          <a:ext cx="425303" cy="497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>
            <a:solidFill>
              <a:schemeClr val="bg2">
                <a:lumMod val="10000"/>
              </a:schemeClr>
            </a:solidFill>
          </a:endParaRPr>
        </a:p>
      </dsp:txBody>
      <dsp:txXfrm>
        <a:off x="2211354" y="1033003"/>
        <a:ext cx="297712" cy="298515"/>
      </dsp:txXfrm>
    </dsp:sp>
    <dsp:sp modelId="{9FD71045-0AAE-40A1-AA89-C37A2BF891CD}">
      <dsp:nvSpPr>
        <dsp:cNvPr id="0" name=""/>
        <dsp:cNvSpPr/>
      </dsp:nvSpPr>
      <dsp:spPr>
        <a:xfrm>
          <a:off x="2813199" y="523993"/>
          <a:ext cx="2006150" cy="13165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取下导管</a:t>
          </a:r>
        </a:p>
      </dsp:txBody>
      <dsp:txXfrm>
        <a:off x="2851759" y="562553"/>
        <a:ext cx="1929030" cy="1239416"/>
      </dsp:txXfrm>
    </dsp:sp>
    <dsp:sp modelId="{322F3B1F-986A-487A-BA01-56EAB061D56D}">
      <dsp:nvSpPr>
        <dsp:cNvPr id="0" name=""/>
        <dsp:cNvSpPr/>
      </dsp:nvSpPr>
      <dsp:spPr>
        <a:xfrm>
          <a:off x="5019964" y="933498"/>
          <a:ext cx="425303" cy="497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>
            <a:solidFill>
              <a:schemeClr val="bg2">
                <a:lumMod val="10000"/>
              </a:schemeClr>
            </a:solidFill>
          </a:endParaRPr>
        </a:p>
      </dsp:txBody>
      <dsp:txXfrm>
        <a:off x="5019964" y="1033003"/>
        <a:ext cx="297712" cy="298515"/>
      </dsp:txXfrm>
    </dsp:sp>
    <dsp:sp modelId="{35360473-6777-4A30-8ACF-C05B6F5DE1E1}">
      <dsp:nvSpPr>
        <dsp:cNvPr id="0" name=""/>
        <dsp:cNvSpPr/>
      </dsp:nvSpPr>
      <dsp:spPr>
        <a:xfrm>
          <a:off x="5621810" y="523993"/>
          <a:ext cx="2006150" cy="13165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关闭总开关</a:t>
          </a:r>
        </a:p>
      </dsp:txBody>
      <dsp:txXfrm>
        <a:off x="5660370" y="562553"/>
        <a:ext cx="1929030" cy="1239416"/>
      </dsp:txXfrm>
    </dsp:sp>
    <dsp:sp modelId="{DC3BAFEF-2CE4-4D49-A270-2D61BF8932D6}">
      <dsp:nvSpPr>
        <dsp:cNvPr id="0" name=""/>
        <dsp:cNvSpPr/>
      </dsp:nvSpPr>
      <dsp:spPr>
        <a:xfrm>
          <a:off x="7828575" y="933498"/>
          <a:ext cx="425303" cy="497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>
            <a:solidFill>
              <a:schemeClr val="bg2">
                <a:lumMod val="10000"/>
              </a:schemeClr>
            </a:solidFill>
          </a:endParaRPr>
        </a:p>
      </dsp:txBody>
      <dsp:txXfrm>
        <a:off x="7828575" y="1033003"/>
        <a:ext cx="297712" cy="298515"/>
      </dsp:txXfrm>
    </dsp:sp>
    <dsp:sp modelId="{338D696F-11E4-43ED-BD58-7EFD029774C2}">
      <dsp:nvSpPr>
        <dsp:cNvPr id="0" name=""/>
        <dsp:cNvSpPr/>
      </dsp:nvSpPr>
      <dsp:spPr>
        <a:xfrm>
          <a:off x="8430420" y="523993"/>
          <a:ext cx="2006150" cy="13165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安置病人</a:t>
          </a:r>
        </a:p>
      </dsp:txBody>
      <dsp:txXfrm>
        <a:off x="8468980" y="562553"/>
        <a:ext cx="1929030" cy="12394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658AD-57E3-4663-ABB1-0FDA78DF8063}">
      <dsp:nvSpPr>
        <dsp:cNvPr id="0" name=""/>
        <dsp:cNvSpPr/>
      </dsp:nvSpPr>
      <dsp:spPr>
        <a:xfrm>
          <a:off x="6579" y="0"/>
          <a:ext cx="1966619" cy="10350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按序卸表</a:t>
          </a:r>
        </a:p>
      </dsp:txBody>
      <dsp:txXfrm>
        <a:off x="36896" y="30317"/>
        <a:ext cx="1905985" cy="974449"/>
      </dsp:txXfrm>
    </dsp:sp>
    <dsp:sp modelId="{DFD92168-5964-4C98-B9DB-3AC1ADED1DAE}">
      <dsp:nvSpPr>
        <dsp:cNvPr id="0" name=""/>
        <dsp:cNvSpPr/>
      </dsp:nvSpPr>
      <dsp:spPr>
        <a:xfrm>
          <a:off x="2169861" y="273680"/>
          <a:ext cx="416923" cy="4877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>
            <a:solidFill>
              <a:schemeClr val="bg2">
                <a:lumMod val="10000"/>
              </a:schemeClr>
            </a:solidFill>
          </a:endParaRPr>
        </a:p>
      </dsp:txBody>
      <dsp:txXfrm>
        <a:off x="2169861" y="371224"/>
        <a:ext cx="291846" cy="292633"/>
      </dsp:txXfrm>
    </dsp:sp>
    <dsp:sp modelId="{9FD71045-0AAE-40A1-AA89-C37A2BF891CD}">
      <dsp:nvSpPr>
        <dsp:cNvPr id="0" name=""/>
        <dsp:cNvSpPr/>
      </dsp:nvSpPr>
      <dsp:spPr>
        <a:xfrm>
          <a:off x="2759847" y="0"/>
          <a:ext cx="1966619" cy="1035083"/>
        </a:xfrm>
        <a:prstGeom prst="roundRect">
          <a:avLst>
            <a:gd name="adj" fmla="val 10000"/>
          </a:avLst>
        </a:prstGeom>
        <a:solidFill>
          <a:schemeClr val="accent4">
            <a:hueOff val="610539"/>
            <a:satOff val="-23261"/>
            <a:lumOff val="115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处理用物</a:t>
          </a:r>
        </a:p>
      </dsp:txBody>
      <dsp:txXfrm>
        <a:off x="2790164" y="30317"/>
        <a:ext cx="1905985" cy="974449"/>
      </dsp:txXfrm>
    </dsp:sp>
    <dsp:sp modelId="{322F3B1F-986A-487A-BA01-56EAB061D56D}">
      <dsp:nvSpPr>
        <dsp:cNvPr id="0" name=""/>
        <dsp:cNvSpPr/>
      </dsp:nvSpPr>
      <dsp:spPr>
        <a:xfrm>
          <a:off x="4923128" y="273680"/>
          <a:ext cx="416923" cy="4877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221077"/>
            <a:satOff val="-46523"/>
            <a:lumOff val="231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>
            <a:solidFill>
              <a:schemeClr val="bg2">
                <a:lumMod val="10000"/>
              </a:schemeClr>
            </a:solidFill>
          </a:endParaRPr>
        </a:p>
      </dsp:txBody>
      <dsp:txXfrm>
        <a:off x="4923128" y="371224"/>
        <a:ext cx="291846" cy="292633"/>
      </dsp:txXfrm>
    </dsp:sp>
    <dsp:sp modelId="{35360473-6777-4A30-8ACF-C05B6F5DE1E1}">
      <dsp:nvSpPr>
        <dsp:cNvPr id="0" name=""/>
        <dsp:cNvSpPr/>
      </dsp:nvSpPr>
      <dsp:spPr>
        <a:xfrm>
          <a:off x="5513114" y="0"/>
          <a:ext cx="1966619" cy="1035083"/>
        </a:xfrm>
        <a:prstGeom prst="roundRect">
          <a:avLst>
            <a:gd name="adj" fmla="val 10000"/>
          </a:avLst>
        </a:prstGeom>
        <a:solidFill>
          <a:schemeClr val="accent4">
            <a:hueOff val="1221077"/>
            <a:satOff val="-46523"/>
            <a:lumOff val="231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洗手记录</a:t>
          </a:r>
        </a:p>
      </dsp:txBody>
      <dsp:txXfrm>
        <a:off x="5543431" y="30317"/>
        <a:ext cx="1905985" cy="9744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6AE25-5737-468C-BD79-1688DF359F94}">
      <dsp:nvSpPr>
        <dsp:cNvPr id="0" name=""/>
        <dsp:cNvSpPr/>
      </dsp:nvSpPr>
      <dsp:spPr>
        <a:xfrm>
          <a:off x="8736" y="889666"/>
          <a:ext cx="2581915" cy="1728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b="1" kern="1200" dirty="0">
              <a:latin typeface="黑体" panose="02010609060101010101" pitchFamily="49" charset="-122"/>
              <a:ea typeface="黑体" panose="02010609060101010101" pitchFamily="49" charset="-122"/>
            </a:rPr>
            <a:t>评估</a:t>
          </a:r>
        </a:p>
      </dsp:txBody>
      <dsp:txXfrm>
        <a:off x="8736" y="889666"/>
        <a:ext cx="2581915" cy="1032766"/>
      </dsp:txXfrm>
    </dsp:sp>
    <dsp:sp modelId="{EB6B1653-5149-4AF5-87E6-F097A03E603B}">
      <dsp:nvSpPr>
        <dsp:cNvPr id="0" name=""/>
        <dsp:cNvSpPr/>
      </dsp:nvSpPr>
      <dsp:spPr>
        <a:xfrm>
          <a:off x="304609" y="1933331"/>
          <a:ext cx="2920017" cy="304425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b="0" kern="1200" dirty="0">
              <a:ea typeface="黑体" panose="02010609060101010101" pitchFamily="49" charset="-122"/>
            </a:rPr>
            <a:t>一般状况</a:t>
          </a:r>
          <a:endParaRPr lang="zh-CN" altLang="en-US" sz="2400" b="0" kern="1200" dirty="0"/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b="0" kern="1200" dirty="0">
              <a:ea typeface="黑体" panose="02010609060101010101" pitchFamily="49" charset="-122"/>
            </a:rPr>
            <a:t>中毒情况</a:t>
          </a:r>
          <a:endParaRPr lang="zh-CN" altLang="en-US" sz="2400" b="0" kern="1200" dirty="0"/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b="0" kern="1200" dirty="0">
              <a:ea typeface="黑体" panose="02010609060101010101" pitchFamily="49" charset="-122"/>
            </a:rPr>
            <a:t>病人意识、心理情况</a:t>
          </a:r>
          <a:endParaRPr lang="zh-CN" altLang="en-US" sz="2400" b="0" kern="1200" dirty="0"/>
        </a:p>
      </dsp:txBody>
      <dsp:txXfrm>
        <a:off x="390133" y="2018855"/>
        <a:ext cx="2748969" cy="2873202"/>
      </dsp:txXfrm>
    </dsp:sp>
    <dsp:sp modelId="{5EC857C0-D1D0-4AA9-8413-823E4B1D4BD2}">
      <dsp:nvSpPr>
        <dsp:cNvPr id="0" name=""/>
        <dsp:cNvSpPr/>
      </dsp:nvSpPr>
      <dsp:spPr>
        <a:xfrm>
          <a:off x="3024323" y="1084638"/>
          <a:ext cx="919384" cy="6428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900" kern="1200"/>
        </a:p>
      </dsp:txBody>
      <dsp:txXfrm>
        <a:off x="3024323" y="1213202"/>
        <a:ext cx="726537" cy="385694"/>
      </dsp:txXfrm>
    </dsp:sp>
    <dsp:sp modelId="{8BC34540-8AAF-4566-8662-D54ABE0C8F82}">
      <dsp:nvSpPr>
        <dsp:cNvPr id="0" name=""/>
        <dsp:cNvSpPr/>
      </dsp:nvSpPr>
      <dsp:spPr>
        <a:xfrm>
          <a:off x="4325338" y="889666"/>
          <a:ext cx="2581915" cy="1728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b="1" kern="1200" dirty="0">
              <a:latin typeface="黑体" panose="02010609060101010101" pitchFamily="49" charset="-122"/>
              <a:ea typeface="黑体" panose="02010609060101010101" pitchFamily="49" charset="-122"/>
            </a:rPr>
            <a:t>计划</a:t>
          </a:r>
        </a:p>
      </dsp:txBody>
      <dsp:txXfrm>
        <a:off x="4325338" y="889666"/>
        <a:ext cx="2581915" cy="1032766"/>
      </dsp:txXfrm>
    </dsp:sp>
    <dsp:sp modelId="{49DDD3D5-7102-4916-9496-164085DB610E}">
      <dsp:nvSpPr>
        <dsp:cNvPr id="0" name=""/>
        <dsp:cNvSpPr/>
      </dsp:nvSpPr>
      <dsp:spPr>
        <a:xfrm>
          <a:off x="4854164" y="1922433"/>
          <a:ext cx="2581915" cy="304425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病人准备</a:t>
          </a:r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护士准备</a:t>
          </a:r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环境准备</a:t>
          </a:r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用物准备</a:t>
          </a:r>
        </a:p>
      </dsp:txBody>
      <dsp:txXfrm>
        <a:off x="4929786" y="1998055"/>
        <a:ext cx="2430671" cy="2893006"/>
      </dsp:txXfrm>
    </dsp:sp>
    <dsp:sp modelId="{A17467E9-85DF-4056-AD2B-9A6A52E0525B}">
      <dsp:nvSpPr>
        <dsp:cNvPr id="0" name=""/>
        <dsp:cNvSpPr/>
      </dsp:nvSpPr>
      <dsp:spPr>
        <a:xfrm>
          <a:off x="7298662" y="1084638"/>
          <a:ext cx="829787" cy="6428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900" kern="1200"/>
        </a:p>
      </dsp:txBody>
      <dsp:txXfrm>
        <a:off x="7298662" y="1213202"/>
        <a:ext cx="636940" cy="385694"/>
      </dsp:txXfrm>
    </dsp:sp>
    <dsp:sp modelId="{A42934CC-3A35-4899-B7BA-8F0B6EA66FFE}">
      <dsp:nvSpPr>
        <dsp:cNvPr id="0" name=""/>
        <dsp:cNvSpPr/>
      </dsp:nvSpPr>
      <dsp:spPr>
        <a:xfrm>
          <a:off x="8472889" y="889666"/>
          <a:ext cx="2581915" cy="1728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b="1" kern="1200" dirty="0">
              <a:latin typeface="黑体" panose="02010609060101010101" pitchFamily="49" charset="-122"/>
              <a:ea typeface="黑体" panose="02010609060101010101" pitchFamily="49" charset="-122"/>
            </a:rPr>
            <a:t>实施</a:t>
          </a:r>
        </a:p>
      </dsp:txBody>
      <dsp:txXfrm>
        <a:off x="8472889" y="889666"/>
        <a:ext cx="2581915" cy="1032766"/>
      </dsp:txXfrm>
    </dsp:sp>
    <dsp:sp modelId="{0A66C2CA-2647-4BBE-88C6-B6A74BB8DB21}">
      <dsp:nvSpPr>
        <dsp:cNvPr id="0" name=""/>
        <dsp:cNvSpPr/>
      </dsp:nvSpPr>
      <dsp:spPr>
        <a:xfrm>
          <a:off x="8834059" y="1933331"/>
          <a:ext cx="2776256" cy="304425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胃管洗胃</a:t>
          </a:r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口服催吐</a:t>
          </a:r>
          <a:endParaRPr lang="zh-CN" altLang="en-US" sz="2800" kern="1200" dirty="0"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8915373" y="2014645"/>
        <a:ext cx="2613628" cy="28816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6AE25-5737-468C-BD79-1688DF359F94}">
      <dsp:nvSpPr>
        <dsp:cNvPr id="0" name=""/>
        <dsp:cNvSpPr/>
      </dsp:nvSpPr>
      <dsp:spPr>
        <a:xfrm>
          <a:off x="8736" y="611791"/>
          <a:ext cx="2581915" cy="1728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b="1" kern="1200" dirty="0">
              <a:latin typeface="黑体" panose="02010609060101010101" pitchFamily="49" charset="-122"/>
              <a:ea typeface="黑体" panose="02010609060101010101" pitchFamily="49" charset="-122"/>
            </a:rPr>
            <a:t>评估</a:t>
          </a:r>
        </a:p>
      </dsp:txBody>
      <dsp:txXfrm>
        <a:off x="8736" y="611791"/>
        <a:ext cx="2581915" cy="1032766"/>
      </dsp:txXfrm>
    </dsp:sp>
    <dsp:sp modelId="{EB6B1653-5149-4AF5-87E6-F097A03E603B}">
      <dsp:nvSpPr>
        <dsp:cNvPr id="0" name=""/>
        <dsp:cNvSpPr/>
      </dsp:nvSpPr>
      <dsp:spPr>
        <a:xfrm>
          <a:off x="304609" y="1657446"/>
          <a:ext cx="2920017" cy="360000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b="0" kern="1200" dirty="0">
              <a:ea typeface="黑体" panose="02010609060101010101" pitchFamily="49" charset="-122"/>
            </a:rPr>
            <a:t>一般状况</a:t>
          </a:r>
          <a:endParaRPr lang="zh-CN" altLang="en-US" sz="2400" b="0" kern="1200" dirty="0"/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b="0" kern="1200" dirty="0">
              <a:ea typeface="黑体" panose="02010609060101010101" pitchFamily="49" charset="-122"/>
            </a:rPr>
            <a:t>排痰情况</a:t>
          </a:r>
          <a:endParaRPr lang="zh-CN" altLang="en-US" sz="2400" b="0" kern="1200" dirty="0"/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b="0" kern="1200" dirty="0">
              <a:ea typeface="黑体" panose="02010609060101010101" pitchFamily="49" charset="-122"/>
            </a:rPr>
            <a:t>病人意识情况</a:t>
          </a:r>
          <a:endParaRPr lang="zh-CN" altLang="en-US" sz="2400" b="0" kern="1200" dirty="0"/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b="0" kern="1200" dirty="0">
              <a:latin typeface="黑体" panose="02010609060101010101" pitchFamily="49" charset="-122"/>
              <a:ea typeface="黑体" panose="02010609060101010101" pitchFamily="49" charset="-122"/>
            </a:rPr>
            <a:t>吸痰的配合要点</a:t>
          </a:r>
        </a:p>
      </dsp:txBody>
      <dsp:txXfrm>
        <a:off x="390133" y="1742970"/>
        <a:ext cx="2748969" cy="3428952"/>
      </dsp:txXfrm>
    </dsp:sp>
    <dsp:sp modelId="{5EC857C0-D1D0-4AA9-8413-823E4B1D4BD2}">
      <dsp:nvSpPr>
        <dsp:cNvPr id="0" name=""/>
        <dsp:cNvSpPr/>
      </dsp:nvSpPr>
      <dsp:spPr>
        <a:xfrm>
          <a:off x="3024323" y="806763"/>
          <a:ext cx="919384" cy="6428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900" kern="1200"/>
        </a:p>
      </dsp:txBody>
      <dsp:txXfrm>
        <a:off x="3024323" y="935327"/>
        <a:ext cx="726537" cy="385694"/>
      </dsp:txXfrm>
    </dsp:sp>
    <dsp:sp modelId="{8BC34540-8AAF-4566-8662-D54ABE0C8F82}">
      <dsp:nvSpPr>
        <dsp:cNvPr id="0" name=""/>
        <dsp:cNvSpPr/>
      </dsp:nvSpPr>
      <dsp:spPr>
        <a:xfrm>
          <a:off x="4325338" y="611791"/>
          <a:ext cx="2581915" cy="1728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b="1" kern="1200" dirty="0">
              <a:latin typeface="黑体" panose="02010609060101010101" pitchFamily="49" charset="-122"/>
              <a:ea typeface="黑体" panose="02010609060101010101" pitchFamily="49" charset="-122"/>
            </a:rPr>
            <a:t>计划</a:t>
          </a:r>
        </a:p>
      </dsp:txBody>
      <dsp:txXfrm>
        <a:off x="4325338" y="611791"/>
        <a:ext cx="2581915" cy="1032766"/>
      </dsp:txXfrm>
    </dsp:sp>
    <dsp:sp modelId="{49DDD3D5-7102-4916-9496-164085DB610E}">
      <dsp:nvSpPr>
        <dsp:cNvPr id="0" name=""/>
        <dsp:cNvSpPr/>
      </dsp:nvSpPr>
      <dsp:spPr>
        <a:xfrm>
          <a:off x="4854164" y="1644558"/>
          <a:ext cx="2581915" cy="360000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病人准备</a:t>
          </a:r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护士准备</a:t>
          </a:r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环境准备</a:t>
          </a:r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用物准备</a:t>
          </a:r>
        </a:p>
      </dsp:txBody>
      <dsp:txXfrm>
        <a:off x="4929786" y="1720180"/>
        <a:ext cx="2430671" cy="3448756"/>
      </dsp:txXfrm>
    </dsp:sp>
    <dsp:sp modelId="{A17467E9-85DF-4056-AD2B-9A6A52E0525B}">
      <dsp:nvSpPr>
        <dsp:cNvPr id="0" name=""/>
        <dsp:cNvSpPr/>
      </dsp:nvSpPr>
      <dsp:spPr>
        <a:xfrm>
          <a:off x="7298662" y="806763"/>
          <a:ext cx="829787" cy="6428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900" kern="1200"/>
        </a:p>
      </dsp:txBody>
      <dsp:txXfrm>
        <a:off x="7298662" y="935327"/>
        <a:ext cx="636940" cy="385694"/>
      </dsp:txXfrm>
    </dsp:sp>
    <dsp:sp modelId="{A42934CC-3A35-4899-B7BA-8F0B6EA66FFE}">
      <dsp:nvSpPr>
        <dsp:cNvPr id="0" name=""/>
        <dsp:cNvSpPr/>
      </dsp:nvSpPr>
      <dsp:spPr>
        <a:xfrm>
          <a:off x="8472889" y="611791"/>
          <a:ext cx="2581915" cy="1728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b="1" kern="1200" dirty="0">
              <a:latin typeface="黑体" panose="02010609060101010101" pitchFamily="49" charset="-122"/>
              <a:ea typeface="黑体" panose="02010609060101010101" pitchFamily="49" charset="-122"/>
            </a:rPr>
            <a:t>实施</a:t>
          </a:r>
        </a:p>
      </dsp:txBody>
      <dsp:txXfrm>
        <a:off x="8472889" y="611791"/>
        <a:ext cx="2581915" cy="1032766"/>
      </dsp:txXfrm>
    </dsp:sp>
    <dsp:sp modelId="{0A66C2CA-2647-4BBE-88C6-B6A74BB8DB21}">
      <dsp:nvSpPr>
        <dsp:cNvPr id="0" name=""/>
        <dsp:cNvSpPr/>
      </dsp:nvSpPr>
      <dsp:spPr>
        <a:xfrm>
          <a:off x="8834059" y="1657446"/>
          <a:ext cx="2776256" cy="360000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高浓度吸氧</a:t>
          </a:r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连接导管</a:t>
          </a:r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吸痰</a:t>
          </a:r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整理</a:t>
          </a:r>
          <a:endParaRPr lang="zh-CN" altLang="en-US" sz="2800" kern="1200" dirty="0"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8915373" y="1738760"/>
        <a:ext cx="2613628" cy="3437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CC758CE-ADE2-4D7C-841C-53A72314603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24DD248-C14A-44EB-BC85-E3B05E934A8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D51DD5FC-5D06-40C0-9F99-F908E8DBF0D0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481137C-BA48-449C-9A27-CBEAC8E4A07E}"/>
              </a:ext>
            </a:extLst>
          </p:cNvPr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noProof="0"/>
              <a:t>单击此处编辑母版文本样式</a:t>
            </a:r>
          </a:p>
          <a:p>
            <a:pPr lvl="1"/>
            <a:r>
              <a:rPr lang="zh-CN" altLang="zh-CN" noProof="0"/>
              <a:t>第二级</a:t>
            </a:r>
          </a:p>
          <a:p>
            <a:pPr lvl="2"/>
            <a:r>
              <a:rPr lang="zh-CN" altLang="zh-CN" noProof="0"/>
              <a:t>第三级</a:t>
            </a:r>
          </a:p>
          <a:p>
            <a:pPr lvl="3"/>
            <a:r>
              <a:rPr lang="zh-CN" altLang="zh-CN" noProof="0"/>
              <a:t>第四级</a:t>
            </a:r>
          </a:p>
          <a:p>
            <a:pPr lvl="4"/>
            <a:r>
              <a:rPr lang="zh-CN" altLang="zh-CN" noProof="0"/>
              <a:t>第五级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8C095C1C-3C7A-4A0E-B9C3-E244934D035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73C7327B-12B8-4EEA-91A3-2445544736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F4B8EF13-1F4B-4187-BAA8-FE2A20FE73C3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8EF13-1F4B-4187-BAA8-FE2A20FE73C3}" type="slidenum">
              <a:rPr lang="zh-CN" altLang="zh-CN" smtClean="0"/>
              <a:pPr>
                <a:defRPr/>
              </a:pPr>
              <a:t>40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327904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>
            <a:extLst>
              <a:ext uri="{FF2B5EF4-FFF2-40B4-BE49-F238E27FC236}">
                <a16:creationId xmlns:a16="http://schemas.microsoft.com/office/drawing/2014/main" id="{55FCECB7-E72B-4013-A293-D05E6A193A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0419" name="备注占位符 2">
            <a:extLst>
              <a:ext uri="{FF2B5EF4-FFF2-40B4-BE49-F238E27FC236}">
                <a16:creationId xmlns:a16="http://schemas.microsoft.com/office/drawing/2014/main" id="{583B0003-01A4-4EB8-876C-32DB3C4119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0420" name="灯片编号占位符 3">
            <a:extLst>
              <a:ext uri="{FF2B5EF4-FFF2-40B4-BE49-F238E27FC236}">
                <a16:creationId xmlns:a16="http://schemas.microsoft.com/office/drawing/2014/main" id="{7D33BBC4-19F8-41D3-8A2C-FFBD10EE6D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439DB1-A9CE-47C7-81B5-B8464525D0A7}" type="slidenum">
              <a:rPr lang="zh-CN" altLang="zh-CN" smtClean="0"/>
              <a:pPr/>
              <a:t>48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98535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>
            <a:extLst>
              <a:ext uri="{FF2B5EF4-FFF2-40B4-BE49-F238E27FC236}">
                <a16:creationId xmlns:a16="http://schemas.microsoft.com/office/drawing/2014/main" id="{55FCECB7-E72B-4013-A293-D05E6A193A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0419" name="备注占位符 2">
            <a:extLst>
              <a:ext uri="{FF2B5EF4-FFF2-40B4-BE49-F238E27FC236}">
                <a16:creationId xmlns:a16="http://schemas.microsoft.com/office/drawing/2014/main" id="{583B0003-01A4-4EB8-876C-32DB3C4119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0420" name="灯片编号占位符 3">
            <a:extLst>
              <a:ext uri="{FF2B5EF4-FFF2-40B4-BE49-F238E27FC236}">
                <a16:creationId xmlns:a16="http://schemas.microsoft.com/office/drawing/2014/main" id="{7D33BBC4-19F8-41D3-8A2C-FFBD10EE6D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439DB1-A9CE-47C7-81B5-B8464525D0A7}" type="slidenum">
              <a:rPr lang="zh-CN" altLang="zh-CN" smtClean="0"/>
              <a:pPr/>
              <a:t>49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0212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>
            <a:extLst>
              <a:ext uri="{FF2B5EF4-FFF2-40B4-BE49-F238E27FC236}">
                <a16:creationId xmlns:a16="http://schemas.microsoft.com/office/drawing/2014/main" id="{55FCECB7-E72B-4013-A293-D05E6A193A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0419" name="备注占位符 2">
            <a:extLst>
              <a:ext uri="{FF2B5EF4-FFF2-40B4-BE49-F238E27FC236}">
                <a16:creationId xmlns:a16="http://schemas.microsoft.com/office/drawing/2014/main" id="{583B0003-01A4-4EB8-876C-32DB3C4119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0420" name="灯片编号占位符 3">
            <a:extLst>
              <a:ext uri="{FF2B5EF4-FFF2-40B4-BE49-F238E27FC236}">
                <a16:creationId xmlns:a16="http://schemas.microsoft.com/office/drawing/2014/main" id="{7D33BBC4-19F8-41D3-8A2C-FFBD10EE6D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439DB1-A9CE-47C7-81B5-B8464525D0A7}" type="slidenum">
              <a:rPr lang="zh-CN" altLang="zh-CN" smtClean="0"/>
              <a:pPr/>
              <a:t>63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204907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>
            <a:extLst>
              <a:ext uri="{FF2B5EF4-FFF2-40B4-BE49-F238E27FC236}">
                <a16:creationId xmlns:a16="http://schemas.microsoft.com/office/drawing/2014/main" id="{55FCECB7-E72B-4013-A293-D05E6A193A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0419" name="备注占位符 2">
            <a:extLst>
              <a:ext uri="{FF2B5EF4-FFF2-40B4-BE49-F238E27FC236}">
                <a16:creationId xmlns:a16="http://schemas.microsoft.com/office/drawing/2014/main" id="{583B0003-01A4-4EB8-876C-32DB3C4119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0420" name="灯片编号占位符 3">
            <a:extLst>
              <a:ext uri="{FF2B5EF4-FFF2-40B4-BE49-F238E27FC236}">
                <a16:creationId xmlns:a16="http://schemas.microsoft.com/office/drawing/2014/main" id="{7D33BBC4-19F8-41D3-8A2C-FFBD10EE6D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439DB1-A9CE-47C7-81B5-B8464525D0A7}" type="slidenum">
              <a:rPr lang="zh-CN" altLang="zh-CN" smtClean="0"/>
              <a:pPr/>
              <a:t>64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81933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>
            <a:extLst>
              <a:ext uri="{FF2B5EF4-FFF2-40B4-BE49-F238E27FC236}">
                <a16:creationId xmlns:a16="http://schemas.microsoft.com/office/drawing/2014/main" id="{55FCECB7-E72B-4013-A293-D05E6A193A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0419" name="备注占位符 2">
            <a:extLst>
              <a:ext uri="{FF2B5EF4-FFF2-40B4-BE49-F238E27FC236}">
                <a16:creationId xmlns:a16="http://schemas.microsoft.com/office/drawing/2014/main" id="{583B0003-01A4-4EB8-876C-32DB3C4119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0420" name="灯片编号占位符 3">
            <a:extLst>
              <a:ext uri="{FF2B5EF4-FFF2-40B4-BE49-F238E27FC236}">
                <a16:creationId xmlns:a16="http://schemas.microsoft.com/office/drawing/2014/main" id="{7D33BBC4-19F8-41D3-8A2C-FFBD10EE6D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439DB1-A9CE-47C7-81B5-B8464525D0A7}" type="slidenum">
              <a:rPr lang="zh-CN" altLang="zh-CN" smtClean="0"/>
              <a:pPr/>
              <a:t>65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52275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>
            <a:extLst>
              <a:ext uri="{FF2B5EF4-FFF2-40B4-BE49-F238E27FC236}">
                <a16:creationId xmlns:a16="http://schemas.microsoft.com/office/drawing/2014/main" id="{55FCECB7-E72B-4013-A293-D05E6A193A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0419" name="备注占位符 2">
            <a:extLst>
              <a:ext uri="{FF2B5EF4-FFF2-40B4-BE49-F238E27FC236}">
                <a16:creationId xmlns:a16="http://schemas.microsoft.com/office/drawing/2014/main" id="{583B0003-01A4-4EB8-876C-32DB3C4119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0420" name="灯片编号占位符 3">
            <a:extLst>
              <a:ext uri="{FF2B5EF4-FFF2-40B4-BE49-F238E27FC236}">
                <a16:creationId xmlns:a16="http://schemas.microsoft.com/office/drawing/2014/main" id="{7D33BBC4-19F8-41D3-8A2C-FFBD10EE6D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439DB1-A9CE-47C7-81B5-B8464525D0A7}" type="slidenum">
              <a:rPr lang="zh-CN" altLang="zh-CN" smtClean="0"/>
              <a:pPr/>
              <a:t>70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802453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FF79A83-A55D-4C63-ADCC-752B37DF01CD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0586E4FB-C1FC-4025-9FC7-BA0A89AA40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2791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鸣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33CBE97E-909C-4AE5-8A50-247D0CDEE4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16352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1F0702E2-5533-4B5F-AFAE-B0D412D648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11550" y="2674938"/>
            <a:ext cx="5168900" cy="9858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zh-CN" altLang="en-US" sz="495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观 看</a:t>
            </a:r>
            <a:endParaRPr lang="en-US" altLang="zh-CN" sz="495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02">
            <a:extLst>
              <a:ext uri="{FF2B5EF4-FFF2-40B4-BE49-F238E27FC236}">
                <a16:creationId xmlns:a16="http://schemas.microsoft.com/office/drawing/2014/main" id="{D7CD2305-2702-4B17-95C1-3F08F285F73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A9C248EB-50B4-49CE-850D-EEB1EA0C9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542784A3-B4E6-49EE-85F5-AEFBFA24E4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图片 11">
            <a:extLst>
              <a:ext uri="{FF2B5EF4-FFF2-40B4-BE49-F238E27FC236}">
                <a16:creationId xmlns:a16="http://schemas.microsoft.com/office/drawing/2014/main" id="{8669FD0A-C7EC-4465-97CB-4A30F21A1A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686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458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1788"/>
            <a:ext cx="5384800" cy="452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7600" y="1601788"/>
            <a:ext cx="5384800" cy="4524375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891D92B6-0D7D-4B91-9710-F882FBD3BD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2166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id="{2E8327F5-A174-46F2-8346-B1771FE6E52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BD04AE0C-E7A0-40B3-B339-57069B4109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7E0815FA-6DAE-4B3C-97ED-80FB4FB5F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id="{6D5382FF-296C-46E9-AEF5-CD47CC41977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id="{B6D3C882-340B-402A-BFB2-D3F0BDBDECD6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id="{E0370F72-592A-49A0-B703-C67D80D434C0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9B94809E-8B1F-45B6-B671-584376E23A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5388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CAF68977-6388-438F-ABD6-CBD2A79818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A48C77-4694-4AE6-B86E-AE79B14421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466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07B94077-50F0-4171-AFA3-7BCAFDA8FB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AC0F3FE2-AE92-46E7-8DFA-D06AE166D9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id="{7E33A891-C048-4317-A41F-094D9C73116B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CC8DA0F-BD58-4CAF-B423-ACED57F865DD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id="{3293D4BA-1FDC-46DD-A347-E77FF90B8520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6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38D5540-6975-4D9F-BC3D-6C43DA582241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21024B31-D9C2-4CB7-911F-478DB640DD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0515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BA9350B9-3229-4230-8B0F-42375C1411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4015281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83">
            <a:extLst>
              <a:ext uri="{FF2B5EF4-FFF2-40B4-BE49-F238E27FC236}">
                <a16:creationId xmlns:a16="http://schemas.microsoft.com/office/drawing/2014/main" id="{4386090E-894A-4501-8A5C-5C4F07E5982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4" name="图片 7">
              <a:extLst>
                <a:ext uri="{FF2B5EF4-FFF2-40B4-BE49-F238E27FC236}">
                  <a16:creationId xmlns:a16="http://schemas.microsoft.com/office/drawing/2014/main" id="{69C3BF39-29DA-49D6-B271-CCE89F601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251DD3F2-ADED-493A-9F09-A7564C4DC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组合 195">
            <a:extLst>
              <a:ext uri="{FF2B5EF4-FFF2-40B4-BE49-F238E27FC236}">
                <a16:creationId xmlns:a16="http://schemas.microsoft.com/office/drawing/2014/main" id="{72DCDF78-B930-4358-BB7E-0FF4B953D48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" name="流程图: 离页连接符 193">
              <a:extLst>
                <a:ext uri="{FF2B5EF4-FFF2-40B4-BE49-F238E27FC236}">
                  <a16:creationId xmlns:a16="http://schemas.microsoft.com/office/drawing/2014/main" id="{EE45E756-BAAA-4B0F-A848-4EC571E14825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流程图: 离页连接符 194">
              <a:extLst>
                <a:ext uri="{FF2B5EF4-FFF2-40B4-BE49-F238E27FC236}">
                  <a16:creationId xmlns:a16="http://schemas.microsoft.com/office/drawing/2014/main" id="{67624769-48A5-4048-9B30-A3875068A259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913AB918-F5F3-4D51-988B-33B7E6B9BE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328962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125FF282-7E60-464D-880E-41697FC358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36C23A7A-0C8C-48FF-BAD8-3B8B1C873733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253A9332-15DC-4427-804B-B090B7EF27BC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564F1010-05CE-485D-9233-B479EC20BB38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09C8FCC6-8DB2-4C8D-8A9C-85E25A402F6C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B8A321B-5842-415D-A740-A70E778C3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EFA52BD-4D39-49A6-B4FE-A105EDDB4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06EB384-0A8E-4548-BDE8-AD7876559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2CAE1AA-46EB-4A55-A130-E4C076789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07B90538-AA24-4442-B6AB-11F39AE7EC21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450386AE-C8F9-483A-B458-28819121D7B7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4E046B43-5A67-4D3E-9594-E57E32D769DA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2747E72-9A9A-4400-99CA-41A29DF0E107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256E4E3-CD2F-4212-8D1A-BB8CDFC2043E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CBCE7B9B-C9CF-4C83-A517-D23B79FE7CB3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1519315-6290-459E-A428-90B08D4F88F1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DA077F2F-F684-4C43-B418-233C1E28DBED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B879C0CA-5DA0-44EC-96DB-92EDFCB22C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96D32D98-5965-444B-B4AB-339633E83B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41E193A-1E3B-44F6-B3DD-FDC61792AE19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E5AFFDDA-B2EC-400E-A908-DD6487D65D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D5C2B2D-A1D1-4F19-89AF-03F557F9EA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A04DA379-CC2F-4996-B605-E8440A760F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29E6A3D2-13BD-4E32-8F6B-9B228BB714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014504FC-CFD7-4AE6-B357-0E1FAB267A4B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DC85A381-8FE3-4747-A656-3D58CFE9697F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3DEB2EDE-536E-4862-ABDA-313C00555AF8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442B5A26-14A1-4A42-A8C0-AFE558D0738A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F54C4A70-7247-4E05-BCED-02A16CD11215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040123B9-3443-448E-AAAF-95121F928B07}"/>
              </a:ext>
            </a:extLst>
          </p:cNvPr>
          <p:cNvSpPr txBox="1">
            <a:spLocks/>
          </p:cNvSpPr>
          <p:nvPr userDrawn="1"/>
        </p:nvSpPr>
        <p:spPr>
          <a:xfrm>
            <a:off x="8426450" y="6356350"/>
            <a:ext cx="1341438" cy="50165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  <a:defRPr/>
            </a:pP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id="{070D7927-764A-4B6E-A600-697A004B65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0895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9C266F55-742A-49B2-BCA8-27F415FECD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7BD8DA9C-494A-43DA-B34E-32725C1D7112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E1F13D3F-2B5C-4B40-BB5F-83F30498C90E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96F991C8-DA3A-459A-BC89-3D91A021CAA9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60428342-3753-4509-88EE-37A5D792A7E0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35CC96D-6626-4B24-B40C-C287F30C6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7C06968-9A25-44F4-A3F9-CA8F33F86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3E1FEC8-B3FE-4845-A725-C2BF02C11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8CA9A81-07D2-4023-B86B-9F26F43D2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E8D31199-11AC-4661-A1FB-E58405A5913B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ACC5C10D-9ED5-4F87-8429-75EAE3F01C97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F4874049-D50E-4C4D-A614-C66BA5DC79D7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5F11F453-1343-4896-A7B9-DBA21D697F47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1DBC2E46-5176-4B4F-AE47-3D88F9BB86BB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3F0865BC-78ED-4580-8BB4-F134F6CE5286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040E5346-8B7A-4178-9103-89EE4729143E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30DFD772-140A-4FA9-B231-03C1422189CC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D92884F3-95A8-4BD7-A088-1954B403C6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026E9029-7B23-4197-A33D-54D9DD667F3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910605C-857E-49F7-99CA-47E2B477BC21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BF538179-CE43-4A68-BF10-B2594D50EC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8895E0ED-7ACD-4E4D-9416-15FF91A2B85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F10F4EA6-7410-45CC-BD58-54F20F8820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B9DB3E02-B7BA-4E4A-9416-EED4FA7B84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4569D26C-F9E7-42AA-9F3C-1484147DE43E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48C50BDD-9726-446F-A48D-6FEE240B7DE7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58EB1274-D192-4167-9F95-C9015A6693C1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D5D2A03A-8450-43C5-88D9-48F3512E1C3C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4AA5E4F7-D3AA-44AE-85CA-F4A512814F70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94CB425C-805E-4AAE-9E7C-6443107EA5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1778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8697EAE-C954-4580-9CB0-05DA03A93039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74F8A6A9-3256-4F81-A328-1C9D066F8A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00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9121579C-45A2-4509-B990-EFB33CA599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E08712-1B88-4D3B-9E04-CE45F9163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72488" y="6453188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24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0085215-5293-4F22-9BF1-A07F47BDA01C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pic>
        <p:nvPicPr>
          <p:cNvPr id="4" name="图片 3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0971EF47-6946-4859-8BC0-1865BE467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9869A250-B11D-4038-BF91-83745DA0AD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26450" y="6356350"/>
            <a:ext cx="3463925" cy="5016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211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5CBDFB76-BC89-4212-AF6B-A48E483550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138716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2F78B2-E7D4-4336-AF66-554F12AF31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0022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A3E44921-0C56-410D-A9DF-F634995C37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512E3BFE-4293-4464-A110-1D09423A83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id="{73032F13-D27F-4269-BF12-AED2F815AA30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57D420F-7C2F-4177-B81F-10BD001642B4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id="{871EE5E6-A3C6-480D-B751-364A960CF21D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78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65A74D4F-D2E0-4228-A11E-B5D996D7AC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DC74AB2A-E195-4E45-A146-6F8C10019AC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grpSp>
        <p:nvGrpSpPr>
          <p:cNvPr id="4" name="图形 2" descr="书架上的书籍">
            <a:extLst>
              <a:ext uri="{FF2B5EF4-FFF2-40B4-BE49-F238E27FC236}">
                <a16:creationId xmlns:a16="http://schemas.microsoft.com/office/drawing/2014/main" id="{6CAF378F-D6CC-4F41-B992-874450A1345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6838" y="20638"/>
            <a:ext cx="11998325" cy="744537"/>
            <a:chOff x="382875" y="263826"/>
            <a:chExt cx="12747857" cy="666749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1C6FC92-E560-4CDC-831D-1C4B5C404619}"/>
                </a:ext>
              </a:extLst>
            </p:cNvPr>
            <p:cNvSpPr/>
            <p:nvPr/>
          </p:nvSpPr>
          <p:spPr>
            <a:xfrm>
              <a:off x="382875" y="885083"/>
              <a:ext cx="12747857" cy="45492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CB89BFC8-A2EA-41FF-9BB3-4F467D5790FB}"/>
                </a:ext>
              </a:extLst>
            </p:cNvPr>
            <p:cNvSpPr/>
            <p:nvPr/>
          </p:nvSpPr>
          <p:spPr>
            <a:xfrm>
              <a:off x="382875" y="263826"/>
              <a:ext cx="75900" cy="553018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10286001-B461-489C-BD98-EE4A1BBF4C00}"/>
                </a:ext>
              </a:extLst>
            </p:cNvPr>
            <p:cNvSpPr/>
            <p:nvPr/>
          </p:nvSpPr>
          <p:spPr>
            <a:xfrm>
              <a:off x="858516" y="740075"/>
              <a:ext cx="172040" cy="76769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3F9A2C6C-7400-472A-84E3-BC89C69995E0}"/>
                </a:ext>
              </a:extLst>
            </p:cNvPr>
            <p:cNvSpPr/>
            <p:nvPr/>
          </p:nvSpPr>
          <p:spPr>
            <a:xfrm>
              <a:off x="858516" y="415941"/>
              <a:ext cx="17204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A2CE846C-8D6D-4FA5-9D85-D7FCF255D393}"/>
                </a:ext>
              </a:extLst>
            </p:cNvPr>
            <p:cNvSpPr/>
            <p:nvPr/>
          </p:nvSpPr>
          <p:spPr>
            <a:xfrm>
              <a:off x="858516" y="302210"/>
              <a:ext cx="172040" cy="75347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8005B40-A2BE-4A26-9EA2-2489D1DE7C80}"/>
                </a:ext>
              </a:extLst>
            </p:cNvPr>
            <p:cNvSpPr/>
            <p:nvPr/>
          </p:nvSpPr>
          <p:spPr>
            <a:xfrm>
              <a:off x="667922" y="397460"/>
              <a:ext cx="153488" cy="419384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63A67A4-BD8C-4DDC-86D9-BA37CD4F0CE0}"/>
                </a:ext>
              </a:extLst>
            </p:cNvPr>
            <p:cNvSpPr/>
            <p:nvPr/>
          </p:nvSpPr>
          <p:spPr>
            <a:xfrm>
              <a:off x="497569" y="320692"/>
              <a:ext cx="133246" cy="496152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pic>
        <p:nvPicPr>
          <p:cNvPr id="12" name="图片 11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8148717C-326E-4856-A346-2F1196DCC3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53DCA9E-79CB-438E-B626-F40061313F36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C757D6BD-3E19-4DFA-9982-FBCB4876F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7" r:id="rId1"/>
    <p:sldLayoutId id="2147484678" r:id="rId2"/>
    <p:sldLayoutId id="2147484679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686" r:id="rId10"/>
    <p:sldLayoutId id="2147484687" r:id="rId11"/>
    <p:sldLayoutId id="2147484688" r:id="rId12"/>
    <p:sldLayoutId id="2147484689" r:id="rId13"/>
    <p:sldLayoutId id="2147484690" r:id="rId14"/>
    <p:sldLayoutId id="2147484691" r:id="rId15"/>
    <p:sldLayoutId id="2147484676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等线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microsoft.com/office/2007/relationships/hdphoto" Target="../media/hdphoto5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9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 hidden="1">
            <a:extLst>
              <a:ext uri="{FF2B5EF4-FFF2-40B4-BE49-F238E27FC236}">
                <a16:creationId xmlns:a16="http://schemas.microsoft.com/office/drawing/2014/main" id="{117C4B56-B492-486F-AA44-37024FC206D2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1635125" y="3873500"/>
            <a:ext cx="2014538" cy="2236788"/>
            <a:chOff x="6025662" y="-1"/>
            <a:chExt cx="6166338" cy="6846945"/>
          </a:xfrm>
        </p:grpSpPr>
        <p:sp>
          <p:nvSpPr>
            <p:cNvPr id="125" name="Freeform 215">
              <a:extLst>
                <a:ext uri="{FF2B5EF4-FFF2-40B4-BE49-F238E27FC236}">
                  <a16:creationId xmlns:a16="http://schemas.microsoft.com/office/drawing/2014/main" id="{18D23820-C073-4EE8-AF83-6FA57DC9ABC8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6" name="Freeform 216">
              <a:extLst>
                <a:ext uri="{FF2B5EF4-FFF2-40B4-BE49-F238E27FC236}">
                  <a16:creationId xmlns:a16="http://schemas.microsoft.com/office/drawing/2014/main" id="{F49D0904-BD8A-4998-B530-6BF072EFA98E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Freeform 217">
              <a:extLst>
                <a:ext uri="{FF2B5EF4-FFF2-40B4-BE49-F238E27FC236}">
                  <a16:creationId xmlns:a16="http://schemas.microsoft.com/office/drawing/2014/main" id="{970C18F8-5081-4347-A6DC-D8098D994554}"/>
                </a:ext>
              </a:extLst>
            </p:cNvPr>
            <p:cNvSpPr/>
            <p:nvPr/>
          </p:nvSpPr>
          <p:spPr bwMode="auto">
            <a:xfrm>
              <a:off x="8071392" y="2283932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Freeform 218">
              <a:extLst>
                <a:ext uri="{FF2B5EF4-FFF2-40B4-BE49-F238E27FC236}">
                  <a16:creationId xmlns:a16="http://schemas.microsoft.com/office/drawing/2014/main" id="{6C13EDC9-443A-41CF-B28B-384B0BB54BFB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Freeform 219">
              <a:extLst>
                <a:ext uri="{FF2B5EF4-FFF2-40B4-BE49-F238E27FC236}">
                  <a16:creationId xmlns:a16="http://schemas.microsoft.com/office/drawing/2014/main" id="{C75AE7E6-C8C9-48F3-939B-1C84F355F3C6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Freeform 220">
              <a:extLst>
                <a:ext uri="{FF2B5EF4-FFF2-40B4-BE49-F238E27FC236}">
                  <a16:creationId xmlns:a16="http://schemas.microsoft.com/office/drawing/2014/main" id="{A0A6327E-AA60-4477-8BC6-C855DD2DCDAD}"/>
                </a:ext>
              </a:extLst>
            </p:cNvPr>
            <p:cNvSpPr/>
            <p:nvPr/>
          </p:nvSpPr>
          <p:spPr bwMode="auto">
            <a:xfrm>
              <a:off x="8537875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Freeform 221">
              <a:extLst>
                <a:ext uri="{FF2B5EF4-FFF2-40B4-BE49-F238E27FC236}">
                  <a16:creationId xmlns:a16="http://schemas.microsoft.com/office/drawing/2014/main" id="{9C70C901-3FA6-4C2A-9FB6-62EE5D19227A}"/>
                </a:ext>
              </a:extLst>
            </p:cNvPr>
            <p:cNvSpPr/>
            <p:nvPr/>
          </p:nvSpPr>
          <p:spPr bwMode="auto">
            <a:xfrm>
              <a:off x="8537875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Freeform 222">
              <a:extLst>
                <a:ext uri="{FF2B5EF4-FFF2-40B4-BE49-F238E27FC236}">
                  <a16:creationId xmlns:a16="http://schemas.microsoft.com/office/drawing/2014/main" id="{88569094-BE67-4B5B-9D0C-2E5F72EF7E38}"/>
                </a:ext>
              </a:extLst>
            </p:cNvPr>
            <p:cNvSpPr/>
            <p:nvPr/>
          </p:nvSpPr>
          <p:spPr bwMode="auto">
            <a:xfrm>
              <a:off x="8873159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Freeform 223">
              <a:extLst>
                <a:ext uri="{FF2B5EF4-FFF2-40B4-BE49-F238E27FC236}">
                  <a16:creationId xmlns:a16="http://schemas.microsoft.com/office/drawing/2014/main" id="{5A481D30-21D5-4EFE-8ACA-5F578337ACCF}"/>
                </a:ext>
              </a:extLst>
            </p:cNvPr>
            <p:cNvSpPr/>
            <p:nvPr/>
          </p:nvSpPr>
          <p:spPr bwMode="auto">
            <a:xfrm>
              <a:off x="8873159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Freeform 224">
              <a:extLst>
                <a:ext uri="{FF2B5EF4-FFF2-40B4-BE49-F238E27FC236}">
                  <a16:creationId xmlns:a16="http://schemas.microsoft.com/office/drawing/2014/main" id="{6BB4EE58-E5F5-40C1-9F0B-5589AA84866D}"/>
                </a:ext>
              </a:extLst>
            </p:cNvPr>
            <p:cNvSpPr/>
            <p:nvPr/>
          </p:nvSpPr>
          <p:spPr bwMode="auto">
            <a:xfrm>
              <a:off x="11317344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Freeform 225">
              <a:extLst>
                <a:ext uri="{FF2B5EF4-FFF2-40B4-BE49-F238E27FC236}">
                  <a16:creationId xmlns:a16="http://schemas.microsoft.com/office/drawing/2014/main" id="{DE7B7816-E45D-4C9B-AA6C-3F2A12FD05D1}"/>
                </a:ext>
              </a:extLst>
            </p:cNvPr>
            <p:cNvSpPr/>
            <p:nvPr/>
          </p:nvSpPr>
          <p:spPr bwMode="auto">
            <a:xfrm>
              <a:off x="11317344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Freeform 226">
              <a:extLst>
                <a:ext uri="{FF2B5EF4-FFF2-40B4-BE49-F238E27FC236}">
                  <a16:creationId xmlns:a16="http://schemas.microsoft.com/office/drawing/2014/main" id="{A5CBD3A4-5644-4506-A103-793250D3E7FB}"/>
                </a:ext>
              </a:extLst>
            </p:cNvPr>
            <p:cNvSpPr/>
            <p:nvPr/>
          </p:nvSpPr>
          <p:spPr bwMode="auto">
            <a:xfrm>
              <a:off x="10948044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Freeform 227">
              <a:extLst>
                <a:ext uri="{FF2B5EF4-FFF2-40B4-BE49-F238E27FC236}">
                  <a16:creationId xmlns:a16="http://schemas.microsoft.com/office/drawing/2014/main" id="{115A4760-9B3A-443B-87C8-DD7933F95D90}"/>
                </a:ext>
              </a:extLst>
            </p:cNvPr>
            <p:cNvSpPr/>
            <p:nvPr/>
          </p:nvSpPr>
          <p:spPr bwMode="auto">
            <a:xfrm>
              <a:off x="10948044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Freeform 228">
              <a:extLst>
                <a:ext uri="{FF2B5EF4-FFF2-40B4-BE49-F238E27FC236}">
                  <a16:creationId xmlns:a16="http://schemas.microsoft.com/office/drawing/2014/main" id="{8E7D89D2-E63B-4C09-A5A9-E0723B43366E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Freeform 229">
              <a:extLst>
                <a:ext uri="{FF2B5EF4-FFF2-40B4-BE49-F238E27FC236}">
                  <a16:creationId xmlns:a16="http://schemas.microsoft.com/office/drawing/2014/main" id="{BE09C847-E4DC-4667-A054-C303FB07E5E0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Freeform 230">
              <a:extLst>
                <a:ext uri="{FF2B5EF4-FFF2-40B4-BE49-F238E27FC236}">
                  <a16:creationId xmlns:a16="http://schemas.microsoft.com/office/drawing/2014/main" id="{C0741948-09B6-4B19-9A7B-6D695E7CCB24}"/>
                </a:ext>
              </a:extLst>
            </p:cNvPr>
            <p:cNvSpPr/>
            <p:nvPr/>
          </p:nvSpPr>
          <p:spPr bwMode="auto">
            <a:xfrm>
              <a:off x="6088835" y="2293651"/>
              <a:ext cx="1326563" cy="1151688"/>
            </a:xfrm>
            <a:custGeom>
              <a:avLst/>
              <a:gdLst>
                <a:gd name="T0" fmla="*/ 413 w 1657"/>
                <a:gd name="T1" fmla="*/ 1433 h 1433"/>
                <a:gd name="T2" fmla="*/ 0 w 1657"/>
                <a:gd name="T3" fmla="*/ 715 h 1433"/>
                <a:gd name="T4" fmla="*/ 413 w 1657"/>
                <a:gd name="T5" fmla="*/ 0 h 1433"/>
                <a:gd name="T6" fmla="*/ 1243 w 1657"/>
                <a:gd name="T7" fmla="*/ 0 h 1433"/>
                <a:gd name="T8" fmla="*/ 1657 w 1657"/>
                <a:gd name="T9" fmla="*/ 715 h 1433"/>
                <a:gd name="T10" fmla="*/ 1243 w 1657"/>
                <a:gd name="T11" fmla="*/ 1433 h 1433"/>
                <a:gd name="T12" fmla="*/ 413 w 1657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3">
                  <a:moveTo>
                    <a:pt x="413" y="1433"/>
                  </a:moveTo>
                  <a:lnTo>
                    <a:pt x="0" y="715"/>
                  </a:lnTo>
                  <a:lnTo>
                    <a:pt x="413" y="0"/>
                  </a:lnTo>
                  <a:lnTo>
                    <a:pt x="1243" y="0"/>
                  </a:lnTo>
                  <a:lnTo>
                    <a:pt x="1657" y="715"/>
                  </a:lnTo>
                  <a:lnTo>
                    <a:pt x="1243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Freeform 231">
              <a:extLst>
                <a:ext uri="{FF2B5EF4-FFF2-40B4-BE49-F238E27FC236}">
                  <a16:creationId xmlns:a16="http://schemas.microsoft.com/office/drawing/2014/main" id="{5D8216C3-A2EF-4971-A42F-5A08A8C9B5D5}"/>
                </a:ext>
              </a:extLst>
            </p:cNvPr>
            <p:cNvSpPr/>
            <p:nvPr/>
          </p:nvSpPr>
          <p:spPr bwMode="auto">
            <a:xfrm>
              <a:off x="9164711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Freeform 232">
              <a:extLst>
                <a:ext uri="{FF2B5EF4-FFF2-40B4-BE49-F238E27FC236}">
                  <a16:creationId xmlns:a16="http://schemas.microsoft.com/office/drawing/2014/main" id="{E62C1DEA-FD47-4BA6-8202-FA6F5326EAE2}"/>
                </a:ext>
              </a:extLst>
            </p:cNvPr>
            <p:cNvSpPr/>
            <p:nvPr/>
          </p:nvSpPr>
          <p:spPr bwMode="auto">
            <a:xfrm>
              <a:off x="9164711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3" name="Freeform 233">
              <a:extLst>
                <a:ext uri="{FF2B5EF4-FFF2-40B4-BE49-F238E27FC236}">
                  <a16:creationId xmlns:a16="http://schemas.microsoft.com/office/drawing/2014/main" id="{D6339095-A86A-4410-AA23-1A64F87179AB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Freeform 234">
              <a:extLst>
                <a:ext uri="{FF2B5EF4-FFF2-40B4-BE49-F238E27FC236}">
                  <a16:creationId xmlns:a16="http://schemas.microsoft.com/office/drawing/2014/main" id="{D15181E3-7430-415D-94AA-31AFEA877D1F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5" name="Freeform 235">
              <a:extLst>
                <a:ext uri="{FF2B5EF4-FFF2-40B4-BE49-F238E27FC236}">
                  <a16:creationId xmlns:a16="http://schemas.microsoft.com/office/drawing/2014/main" id="{81954EE0-7132-46B6-B7CA-21997FF8F6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14300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close/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6" name="Freeform 236">
              <a:extLst>
                <a:ext uri="{FF2B5EF4-FFF2-40B4-BE49-F238E27FC236}">
                  <a16:creationId xmlns:a16="http://schemas.microsoft.com/office/drawing/2014/main" id="{4BBBD6B1-2635-44AA-9ECE-B25DDEC90F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14300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Freeform 237">
              <a:extLst>
                <a:ext uri="{FF2B5EF4-FFF2-40B4-BE49-F238E27FC236}">
                  <a16:creationId xmlns:a16="http://schemas.microsoft.com/office/drawing/2014/main" id="{F5A2AFB3-2617-45CD-9958-C7342B8ED535}"/>
                </a:ext>
              </a:extLst>
            </p:cNvPr>
            <p:cNvSpPr/>
            <p:nvPr/>
          </p:nvSpPr>
          <p:spPr bwMode="auto">
            <a:xfrm>
              <a:off x="10209443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Freeform 238">
              <a:extLst>
                <a:ext uri="{FF2B5EF4-FFF2-40B4-BE49-F238E27FC236}">
                  <a16:creationId xmlns:a16="http://schemas.microsoft.com/office/drawing/2014/main" id="{AEBE8E12-59D3-400D-BE78-AAFFC3CD459D}"/>
                </a:ext>
              </a:extLst>
            </p:cNvPr>
            <p:cNvSpPr/>
            <p:nvPr/>
          </p:nvSpPr>
          <p:spPr bwMode="auto">
            <a:xfrm>
              <a:off x="10209443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9" name="Freeform 239">
              <a:extLst>
                <a:ext uri="{FF2B5EF4-FFF2-40B4-BE49-F238E27FC236}">
                  <a16:creationId xmlns:a16="http://schemas.microsoft.com/office/drawing/2014/main" id="{6A330262-BE1B-425C-AE21-A66845D660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close/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Freeform 240">
              <a:extLst>
                <a:ext uri="{FF2B5EF4-FFF2-40B4-BE49-F238E27FC236}">
                  <a16:creationId xmlns:a16="http://schemas.microsoft.com/office/drawing/2014/main" id="{CD4C1DAD-AEB9-47E6-AE2C-79DEDF62F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1" name="Freeform 241">
              <a:extLst>
                <a:ext uri="{FF2B5EF4-FFF2-40B4-BE49-F238E27FC236}">
                  <a16:creationId xmlns:a16="http://schemas.microsoft.com/office/drawing/2014/main" id="{0A61FBCA-17F8-47B0-9964-9C81CEB65583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Freeform 242">
              <a:extLst>
                <a:ext uri="{FF2B5EF4-FFF2-40B4-BE49-F238E27FC236}">
                  <a16:creationId xmlns:a16="http://schemas.microsoft.com/office/drawing/2014/main" id="{FEEB081B-FE07-4D49-93F5-304A292DF10D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Freeform 243">
              <a:extLst>
                <a:ext uri="{FF2B5EF4-FFF2-40B4-BE49-F238E27FC236}">
                  <a16:creationId xmlns:a16="http://schemas.microsoft.com/office/drawing/2014/main" id="{9E3EBCB4-979C-4D73-B3FE-3404A004B489}"/>
                </a:ext>
              </a:extLst>
            </p:cNvPr>
            <p:cNvSpPr/>
            <p:nvPr/>
          </p:nvSpPr>
          <p:spPr bwMode="auto">
            <a:xfrm>
              <a:off x="7084968" y="2862209"/>
              <a:ext cx="1326566" cy="1151684"/>
            </a:xfrm>
            <a:custGeom>
              <a:avLst/>
              <a:gdLst>
                <a:gd name="T0" fmla="*/ 413 w 1656"/>
                <a:gd name="T1" fmla="*/ 1433 h 1433"/>
                <a:gd name="T2" fmla="*/ 0 w 1656"/>
                <a:gd name="T3" fmla="*/ 718 h 1433"/>
                <a:gd name="T4" fmla="*/ 413 w 1656"/>
                <a:gd name="T5" fmla="*/ 0 h 1433"/>
                <a:gd name="T6" fmla="*/ 1240 w 1656"/>
                <a:gd name="T7" fmla="*/ 0 h 1433"/>
                <a:gd name="T8" fmla="*/ 1656 w 1656"/>
                <a:gd name="T9" fmla="*/ 718 h 1433"/>
                <a:gd name="T10" fmla="*/ 1240 w 1656"/>
                <a:gd name="T11" fmla="*/ 1433 h 1433"/>
                <a:gd name="T12" fmla="*/ 413 w 1656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3">
                  <a:moveTo>
                    <a:pt x="413" y="1433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4" name="Freeform 244">
              <a:extLst>
                <a:ext uri="{FF2B5EF4-FFF2-40B4-BE49-F238E27FC236}">
                  <a16:creationId xmlns:a16="http://schemas.microsoft.com/office/drawing/2014/main" id="{1C08600D-28D3-401B-A82E-B87FB9D4C7DA}"/>
                </a:ext>
              </a:extLst>
            </p:cNvPr>
            <p:cNvSpPr/>
            <p:nvPr/>
          </p:nvSpPr>
          <p:spPr bwMode="auto">
            <a:xfrm>
              <a:off x="7366802" y="3114900"/>
              <a:ext cx="646276" cy="651164"/>
            </a:xfrm>
            <a:custGeom>
              <a:avLst/>
              <a:gdLst>
                <a:gd name="T0" fmla="*/ 806 w 806"/>
                <a:gd name="T1" fmla="*/ 555 h 809"/>
                <a:gd name="T2" fmla="*/ 555 w 806"/>
                <a:gd name="T3" fmla="*/ 555 h 809"/>
                <a:gd name="T4" fmla="*/ 555 w 806"/>
                <a:gd name="T5" fmla="*/ 809 h 809"/>
                <a:gd name="T6" fmla="*/ 251 w 806"/>
                <a:gd name="T7" fmla="*/ 809 h 809"/>
                <a:gd name="T8" fmla="*/ 251 w 806"/>
                <a:gd name="T9" fmla="*/ 555 h 809"/>
                <a:gd name="T10" fmla="*/ 0 w 806"/>
                <a:gd name="T11" fmla="*/ 555 h 809"/>
                <a:gd name="T12" fmla="*/ 0 w 806"/>
                <a:gd name="T13" fmla="*/ 254 h 809"/>
                <a:gd name="T14" fmla="*/ 251 w 806"/>
                <a:gd name="T15" fmla="*/ 254 h 809"/>
                <a:gd name="T16" fmla="*/ 251 w 806"/>
                <a:gd name="T17" fmla="*/ 0 h 809"/>
                <a:gd name="T18" fmla="*/ 555 w 806"/>
                <a:gd name="T19" fmla="*/ 0 h 809"/>
                <a:gd name="T20" fmla="*/ 555 w 806"/>
                <a:gd name="T21" fmla="*/ 254 h 809"/>
                <a:gd name="T22" fmla="*/ 806 w 806"/>
                <a:gd name="T23" fmla="*/ 254 h 809"/>
                <a:gd name="T24" fmla="*/ 806 w 806"/>
                <a:gd name="T25" fmla="*/ 555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6" h="809">
                  <a:moveTo>
                    <a:pt x="806" y="555"/>
                  </a:moveTo>
                  <a:lnTo>
                    <a:pt x="555" y="555"/>
                  </a:lnTo>
                  <a:lnTo>
                    <a:pt x="555" y="809"/>
                  </a:lnTo>
                  <a:lnTo>
                    <a:pt x="251" y="809"/>
                  </a:lnTo>
                  <a:lnTo>
                    <a:pt x="251" y="555"/>
                  </a:lnTo>
                  <a:lnTo>
                    <a:pt x="0" y="555"/>
                  </a:lnTo>
                  <a:lnTo>
                    <a:pt x="0" y="254"/>
                  </a:lnTo>
                  <a:lnTo>
                    <a:pt x="251" y="254"/>
                  </a:lnTo>
                  <a:lnTo>
                    <a:pt x="251" y="0"/>
                  </a:lnTo>
                  <a:lnTo>
                    <a:pt x="555" y="0"/>
                  </a:lnTo>
                  <a:lnTo>
                    <a:pt x="555" y="254"/>
                  </a:lnTo>
                  <a:lnTo>
                    <a:pt x="806" y="254"/>
                  </a:lnTo>
                  <a:lnTo>
                    <a:pt x="806" y="555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Freeform 245">
              <a:extLst>
                <a:ext uri="{FF2B5EF4-FFF2-40B4-BE49-F238E27FC236}">
                  <a16:creationId xmlns:a16="http://schemas.microsoft.com/office/drawing/2014/main" id="{DBB88194-DE45-481E-81AD-EF357BEE02FC}"/>
                </a:ext>
              </a:extLst>
            </p:cNvPr>
            <p:cNvSpPr/>
            <p:nvPr/>
          </p:nvSpPr>
          <p:spPr bwMode="auto">
            <a:xfrm>
              <a:off x="8003360" y="3425904"/>
              <a:ext cx="1355718" cy="1171122"/>
            </a:xfrm>
            <a:custGeom>
              <a:avLst/>
              <a:gdLst>
                <a:gd name="T0" fmla="*/ 1259 w 1686"/>
                <a:gd name="T1" fmla="*/ 1463 h 1463"/>
                <a:gd name="T2" fmla="*/ 424 w 1686"/>
                <a:gd name="T3" fmla="*/ 1463 h 1463"/>
                <a:gd name="T4" fmla="*/ 0 w 1686"/>
                <a:gd name="T5" fmla="*/ 731 h 1463"/>
                <a:gd name="T6" fmla="*/ 424 w 1686"/>
                <a:gd name="T7" fmla="*/ 0 h 1463"/>
                <a:gd name="T8" fmla="*/ 1267 w 1686"/>
                <a:gd name="T9" fmla="*/ 0 h 1463"/>
                <a:gd name="T10" fmla="*/ 1686 w 1686"/>
                <a:gd name="T11" fmla="*/ 723 h 1463"/>
                <a:gd name="T12" fmla="*/ 1657 w 1686"/>
                <a:gd name="T13" fmla="*/ 739 h 1463"/>
                <a:gd name="T14" fmla="*/ 1249 w 1686"/>
                <a:gd name="T15" fmla="*/ 32 h 1463"/>
                <a:gd name="T16" fmla="*/ 443 w 1686"/>
                <a:gd name="T17" fmla="*/ 32 h 1463"/>
                <a:gd name="T18" fmla="*/ 37 w 1686"/>
                <a:gd name="T19" fmla="*/ 731 h 1463"/>
                <a:gd name="T20" fmla="*/ 443 w 1686"/>
                <a:gd name="T21" fmla="*/ 1431 h 1463"/>
                <a:gd name="T22" fmla="*/ 1259 w 1686"/>
                <a:gd name="T23" fmla="*/ 1431 h 1463"/>
                <a:gd name="T24" fmla="*/ 1259 w 1686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6" h="1463">
                  <a:moveTo>
                    <a:pt x="1259" y="1463"/>
                  </a:moveTo>
                  <a:lnTo>
                    <a:pt x="424" y="1463"/>
                  </a:lnTo>
                  <a:lnTo>
                    <a:pt x="0" y="731"/>
                  </a:lnTo>
                  <a:lnTo>
                    <a:pt x="424" y="0"/>
                  </a:lnTo>
                  <a:lnTo>
                    <a:pt x="1267" y="0"/>
                  </a:lnTo>
                  <a:lnTo>
                    <a:pt x="1686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3" y="32"/>
                  </a:lnTo>
                  <a:lnTo>
                    <a:pt x="37" y="731"/>
                  </a:lnTo>
                  <a:lnTo>
                    <a:pt x="443" y="1431"/>
                  </a:lnTo>
                  <a:lnTo>
                    <a:pt x="1259" y="1431"/>
                  </a:lnTo>
                  <a:lnTo>
                    <a:pt x="1259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6" name="Oval 246">
              <a:extLst>
                <a:ext uri="{FF2B5EF4-FFF2-40B4-BE49-F238E27FC236}">
                  <a16:creationId xmlns:a16="http://schemas.microsoft.com/office/drawing/2014/main" id="{C428B68A-93DA-41FE-A191-2B66F39BC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7" name="Oval 247">
              <a:extLst>
                <a:ext uri="{FF2B5EF4-FFF2-40B4-BE49-F238E27FC236}">
                  <a16:creationId xmlns:a16="http://schemas.microsoft.com/office/drawing/2014/main" id="{BEC63084-3B8C-42D3-A520-B4136C4C8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Oval 248">
              <a:extLst>
                <a:ext uri="{FF2B5EF4-FFF2-40B4-BE49-F238E27FC236}">
                  <a16:creationId xmlns:a16="http://schemas.microsoft.com/office/drawing/2014/main" id="{38D7200D-0BB2-47BD-8965-DFBC64790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9564" y="3367589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Oval 249">
              <a:extLst>
                <a:ext uri="{FF2B5EF4-FFF2-40B4-BE49-F238E27FC236}">
                  <a16:creationId xmlns:a16="http://schemas.microsoft.com/office/drawing/2014/main" id="{401C4A88-374F-436C-814B-6151E2AD2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9564" y="4509554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Oval 250">
              <a:extLst>
                <a:ext uri="{FF2B5EF4-FFF2-40B4-BE49-F238E27FC236}">
                  <a16:creationId xmlns:a16="http://schemas.microsoft.com/office/drawing/2014/main" id="{30B7E237-40E8-4F7C-8F1F-8F5786F3F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6" y="3367590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1" name="Oval 251">
              <a:extLst>
                <a:ext uri="{FF2B5EF4-FFF2-40B4-BE49-F238E27FC236}">
                  <a16:creationId xmlns:a16="http://schemas.microsoft.com/office/drawing/2014/main" id="{9CB2BE83-E167-4C2F-8B7A-EF3918E8C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0904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2" name="Freeform 252">
              <a:extLst>
                <a:ext uri="{FF2B5EF4-FFF2-40B4-BE49-F238E27FC236}">
                  <a16:creationId xmlns:a16="http://schemas.microsoft.com/office/drawing/2014/main" id="{C98F69D3-83F3-485B-B63E-C75EE377B71E}"/>
                </a:ext>
              </a:extLst>
            </p:cNvPr>
            <p:cNvSpPr/>
            <p:nvPr/>
          </p:nvSpPr>
          <p:spPr bwMode="auto">
            <a:xfrm>
              <a:off x="9062669" y="1700801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29 h 739"/>
                <a:gd name="T4" fmla="*/ 438 w 1681"/>
                <a:gd name="T5" fmla="*/ 29 h 739"/>
                <a:gd name="T6" fmla="*/ 27 w 1681"/>
                <a:gd name="T7" fmla="*/ 739 h 739"/>
                <a:gd name="T8" fmla="*/ 0 w 1681"/>
                <a:gd name="T9" fmla="*/ 723 h 739"/>
                <a:gd name="T10" fmla="*/ 419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29"/>
                  </a:lnTo>
                  <a:lnTo>
                    <a:pt x="438" y="29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9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" name="Oval 253">
              <a:extLst>
                <a:ext uri="{FF2B5EF4-FFF2-40B4-BE49-F238E27FC236}">
                  <a16:creationId xmlns:a16="http://schemas.microsoft.com/office/drawing/2014/main" id="{EDE08638-9EC6-4610-974E-C70DF14A2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8" y="2215901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Oval 254">
              <a:extLst>
                <a:ext uri="{FF2B5EF4-FFF2-40B4-BE49-F238E27FC236}">
                  <a16:creationId xmlns:a16="http://schemas.microsoft.com/office/drawing/2014/main" id="{A0F4F0E8-69C6-4C45-BBB6-4F76F0C41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1841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Oval 255">
              <a:extLst>
                <a:ext uri="{FF2B5EF4-FFF2-40B4-BE49-F238E27FC236}">
                  <a16:creationId xmlns:a16="http://schemas.microsoft.com/office/drawing/2014/main" id="{605CBF69-6CA1-4C18-A248-26718BF34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6" name="Oval 256">
              <a:extLst>
                <a:ext uri="{FF2B5EF4-FFF2-40B4-BE49-F238E27FC236}">
                  <a16:creationId xmlns:a16="http://schemas.microsoft.com/office/drawing/2014/main" id="{A4111B06-418D-405D-B3DE-89A3AA511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7" name="Oval 257">
              <a:extLst>
                <a:ext uri="{FF2B5EF4-FFF2-40B4-BE49-F238E27FC236}">
                  <a16:creationId xmlns:a16="http://schemas.microsoft.com/office/drawing/2014/main" id="{2E6B030D-C2BD-48A0-A90B-1799D6682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Oval 258">
              <a:extLst>
                <a:ext uri="{FF2B5EF4-FFF2-40B4-BE49-F238E27FC236}">
                  <a16:creationId xmlns:a16="http://schemas.microsoft.com/office/drawing/2014/main" id="{47181680-11F5-4B09-AE8D-AEA7B5574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Freeform 259">
              <a:extLst>
                <a:ext uri="{FF2B5EF4-FFF2-40B4-BE49-F238E27FC236}">
                  <a16:creationId xmlns:a16="http://schemas.microsoft.com/office/drawing/2014/main" id="{52A50EF1-B7F1-4DCC-88A7-FC021BF9364E}"/>
                </a:ext>
              </a:extLst>
            </p:cNvPr>
            <p:cNvSpPr/>
            <p:nvPr/>
          </p:nvSpPr>
          <p:spPr bwMode="auto">
            <a:xfrm>
              <a:off x="10204582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4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4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0" name="Oval 260">
              <a:extLst>
                <a:ext uri="{FF2B5EF4-FFF2-40B4-BE49-F238E27FC236}">
                  <a16:creationId xmlns:a16="http://schemas.microsoft.com/office/drawing/2014/main" id="{129E8164-B8A8-4AD9-BCB6-4388781AE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1841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Freeform 261">
              <a:extLst>
                <a:ext uri="{FF2B5EF4-FFF2-40B4-BE49-F238E27FC236}">
                  <a16:creationId xmlns:a16="http://schemas.microsoft.com/office/drawing/2014/main" id="{87E33178-F599-42D0-A0E9-C0D4CB76275C}"/>
                </a:ext>
              </a:extLst>
            </p:cNvPr>
            <p:cNvSpPr/>
            <p:nvPr/>
          </p:nvSpPr>
          <p:spPr bwMode="auto">
            <a:xfrm>
              <a:off x="6025660" y="3435622"/>
              <a:ext cx="354724" cy="587990"/>
            </a:xfrm>
            <a:custGeom>
              <a:avLst/>
              <a:gdLst>
                <a:gd name="T0" fmla="*/ 27 w 440"/>
                <a:gd name="T1" fmla="*/ 732 h 732"/>
                <a:gd name="T2" fmla="*/ 0 w 440"/>
                <a:gd name="T3" fmla="*/ 716 h 732"/>
                <a:gd name="T4" fmla="*/ 411 w 440"/>
                <a:gd name="T5" fmla="*/ 0 h 732"/>
                <a:gd name="T6" fmla="*/ 440 w 440"/>
                <a:gd name="T7" fmla="*/ 16 h 732"/>
                <a:gd name="T8" fmla="*/ 27 w 440"/>
                <a:gd name="T9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2">
                  <a:moveTo>
                    <a:pt x="27" y="732"/>
                  </a:moveTo>
                  <a:lnTo>
                    <a:pt x="0" y="716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2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2" name="Oval 262">
              <a:extLst>
                <a:ext uri="{FF2B5EF4-FFF2-40B4-BE49-F238E27FC236}">
                  <a16:creationId xmlns:a16="http://schemas.microsoft.com/office/drawing/2014/main" id="{A9247B88-6339-4C19-872D-E27774ED2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8270" y="3945860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3" name="Oval 263">
              <a:extLst>
                <a:ext uri="{FF2B5EF4-FFF2-40B4-BE49-F238E27FC236}">
                  <a16:creationId xmlns:a16="http://schemas.microsoft.com/office/drawing/2014/main" id="{B92E410F-518F-4696-A4F7-466CEBE05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1863" y="3372448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" name="Freeform 264">
              <a:extLst>
                <a:ext uri="{FF2B5EF4-FFF2-40B4-BE49-F238E27FC236}">
                  <a16:creationId xmlns:a16="http://schemas.microsoft.com/office/drawing/2014/main" id="{906B2F4E-D4EF-4821-AF90-699C2E1CB843}"/>
                </a:ext>
              </a:extLst>
            </p:cNvPr>
            <p:cNvSpPr/>
            <p:nvPr/>
          </p:nvSpPr>
          <p:spPr bwMode="auto">
            <a:xfrm>
              <a:off x="10991774" y="2847628"/>
              <a:ext cx="354724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Oval 265">
              <a:extLst>
                <a:ext uri="{FF2B5EF4-FFF2-40B4-BE49-F238E27FC236}">
                  <a16:creationId xmlns:a16="http://schemas.microsoft.com/office/drawing/2014/main" id="{866729D0-3387-43AA-9889-D4210BAD3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6" name="Oval 266">
              <a:extLst>
                <a:ext uri="{FF2B5EF4-FFF2-40B4-BE49-F238E27FC236}">
                  <a16:creationId xmlns:a16="http://schemas.microsoft.com/office/drawing/2014/main" id="{E8C3914A-12F7-488A-B127-E93A22729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90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7" name="Freeform 267">
              <a:extLst>
                <a:ext uri="{FF2B5EF4-FFF2-40B4-BE49-F238E27FC236}">
                  <a16:creationId xmlns:a16="http://schemas.microsoft.com/office/drawing/2014/main" id="{18C78982-62F1-4727-A953-8E02FEE2C1E1}"/>
                </a:ext>
              </a:extLst>
            </p:cNvPr>
            <p:cNvSpPr/>
            <p:nvPr/>
          </p:nvSpPr>
          <p:spPr bwMode="auto">
            <a:xfrm>
              <a:off x="8212306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8" name="Oval 268">
              <a:extLst>
                <a:ext uri="{FF2B5EF4-FFF2-40B4-BE49-F238E27FC236}">
                  <a16:creationId xmlns:a16="http://schemas.microsoft.com/office/drawing/2014/main" id="{F6241071-80F7-4CC3-996E-79DAEDDC6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9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9" name="Oval 269">
              <a:extLst>
                <a:ext uri="{FF2B5EF4-FFF2-40B4-BE49-F238E27FC236}">
                  <a16:creationId xmlns:a16="http://schemas.microsoft.com/office/drawing/2014/main" id="{E60C94A1-937D-47E8-B40A-136BF4922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6113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0" name="Freeform 270">
              <a:extLst>
                <a:ext uri="{FF2B5EF4-FFF2-40B4-BE49-F238E27FC236}">
                  <a16:creationId xmlns:a16="http://schemas.microsoft.com/office/drawing/2014/main" id="{BD26CB46-3ED0-45A3-8247-19CBF01CD15A}"/>
                </a:ext>
              </a:extLst>
            </p:cNvPr>
            <p:cNvSpPr/>
            <p:nvPr/>
          </p:nvSpPr>
          <p:spPr bwMode="auto">
            <a:xfrm>
              <a:off x="8212306" y="553975"/>
              <a:ext cx="349863" cy="587993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1" name="Oval 271">
              <a:extLst>
                <a:ext uri="{FF2B5EF4-FFF2-40B4-BE49-F238E27FC236}">
                  <a16:creationId xmlns:a16="http://schemas.microsoft.com/office/drawing/2014/main" id="{21700693-B7A0-4344-A7CF-7272A369A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490805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2" name="Freeform 272">
              <a:extLst>
                <a:ext uri="{FF2B5EF4-FFF2-40B4-BE49-F238E27FC236}">
                  <a16:creationId xmlns:a16="http://schemas.microsoft.com/office/drawing/2014/main" id="{79AA0C18-E651-4BBC-90F9-9D7D0BC7476B}"/>
                </a:ext>
              </a:extLst>
            </p:cNvPr>
            <p:cNvSpPr/>
            <p:nvPr/>
          </p:nvSpPr>
          <p:spPr bwMode="auto">
            <a:xfrm>
              <a:off x="6025662" y="1710520"/>
              <a:ext cx="354724" cy="583132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3" name="Oval 273">
              <a:extLst>
                <a:ext uri="{FF2B5EF4-FFF2-40B4-BE49-F238E27FC236}">
                  <a16:creationId xmlns:a16="http://schemas.microsoft.com/office/drawing/2014/main" id="{528D158D-232B-4E06-B086-205FE0AE5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1863" y="2220764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" name="Oval 274">
              <a:extLst>
                <a:ext uri="{FF2B5EF4-FFF2-40B4-BE49-F238E27FC236}">
                  <a16:creationId xmlns:a16="http://schemas.microsoft.com/office/drawing/2014/main" id="{32EA821A-B4C1-4F82-8E18-F1B121A76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8270" y="1647349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5" name="Freeform 275">
              <a:extLst>
                <a:ext uri="{FF2B5EF4-FFF2-40B4-BE49-F238E27FC236}">
                  <a16:creationId xmlns:a16="http://schemas.microsoft.com/office/drawing/2014/main" id="{7FD5A449-36B9-4BFA-9C24-582DE1026A9A}"/>
                </a:ext>
              </a:extLst>
            </p:cNvPr>
            <p:cNvSpPr/>
            <p:nvPr/>
          </p:nvSpPr>
          <p:spPr bwMode="auto">
            <a:xfrm>
              <a:off x="7070394" y="2857347"/>
              <a:ext cx="1005855" cy="1171125"/>
            </a:xfrm>
            <a:custGeom>
              <a:avLst/>
              <a:gdLst>
                <a:gd name="T0" fmla="*/ 1256 w 1256"/>
                <a:gd name="T1" fmla="*/ 1463 h 1463"/>
                <a:gd name="T2" fmla="*/ 421 w 1256"/>
                <a:gd name="T3" fmla="*/ 1463 h 1463"/>
                <a:gd name="T4" fmla="*/ 0 w 1256"/>
                <a:gd name="T5" fmla="*/ 731 h 1463"/>
                <a:gd name="T6" fmla="*/ 421 w 1256"/>
                <a:gd name="T7" fmla="*/ 0 h 1463"/>
                <a:gd name="T8" fmla="*/ 1256 w 1256"/>
                <a:gd name="T9" fmla="*/ 0 h 1463"/>
                <a:gd name="T10" fmla="*/ 1256 w 1256"/>
                <a:gd name="T11" fmla="*/ 32 h 1463"/>
                <a:gd name="T12" fmla="*/ 440 w 1256"/>
                <a:gd name="T13" fmla="*/ 32 h 1463"/>
                <a:gd name="T14" fmla="*/ 37 w 1256"/>
                <a:gd name="T15" fmla="*/ 731 h 1463"/>
                <a:gd name="T16" fmla="*/ 440 w 1256"/>
                <a:gd name="T17" fmla="*/ 1431 h 1463"/>
                <a:gd name="T18" fmla="*/ 1256 w 1256"/>
                <a:gd name="T19" fmla="*/ 1431 h 1463"/>
                <a:gd name="T20" fmla="*/ 1256 w 1256"/>
                <a:gd name="T21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6" h="1463">
                  <a:moveTo>
                    <a:pt x="1256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56" y="0"/>
                  </a:lnTo>
                  <a:lnTo>
                    <a:pt x="1256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6" y="1431"/>
                  </a:lnTo>
                  <a:lnTo>
                    <a:pt x="1256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6" name="Oval 276">
              <a:extLst>
                <a:ext uri="{FF2B5EF4-FFF2-40B4-BE49-F238E27FC236}">
                  <a16:creationId xmlns:a16="http://schemas.microsoft.com/office/drawing/2014/main" id="{67D43C26-1E5B-4228-98C1-C7D3400CC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9549" y="3372447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7" name="Oval 277">
              <a:extLst>
                <a:ext uri="{FF2B5EF4-FFF2-40B4-BE49-F238E27FC236}">
                  <a16:creationId xmlns:a16="http://schemas.microsoft.com/office/drawing/2014/main" id="{A1D09E38-9BA0-412B-96C2-F4356F10A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4833" y="2789315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8" name="Oval 278">
              <a:extLst>
                <a:ext uri="{FF2B5EF4-FFF2-40B4-BE49-F238E27FC236}">
                  <a16:creationId xmlns:a16="http://schemas.microsoft.com/office/drawing/2014/main" id="{1366B435-B74C-4129-8E63-46F517CA7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4833" y="394100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9" name="Oval 279">
              <a:extLst>
                <a:ext uri="{FF2B5EF4-FFF2-40B4-BE49-F238E27FC236}">
                  <a16:creationId xmlns:a16="http://schemas.microsoft.com/office/drawing/2014/main" id="{4FAE4CF2-B3C2-48F5-8D3C-090889AB9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278931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0" name="Freeform 280">
              <a:extLst>
                <a:ext uri="{FF2B5EF4-FFF2-40B4-BE49-F238E27FC236}">
                  <a16:creationId xmlns:a16="http://schemas.microsoft.com/office/drawing/2014/main" id="{1A8D8548-AFED-4F12-BD2D-8D24BDCA790D}"/>
                </a:ext>
              </a:extLst>
            </p:cNvPr>
            <p:cNvSpPr/>
            <p:nvPr/>
          </p:nvSpPr>
          <p:spPr bwMode="auto">
            <a:xfrm>
              <a:off x="8003362" y="2274214"/>
              <a:ext cx="1355718" cy="1166264"/>
            </a:xfrm>
            <a:custGeom>
              <a:avLst/>
              <a:gdLst>
                <a:gd name="T0" fmla="*/ 416 w 1683"/>
                <a:gd name="T1" fmla="*/ 1455 h 1455"/>
                <a:gd name="T2" fmla="*/ 0 w 1683"/>
                <a:gd name="T3" fmla="*/ 731 h 1455"/>
                <a:gd name="T4" fmla="*/ 421 w 1683"/>
                <a:gd name="T5" fmla="*/ 0 h 1455"/>
                <a:gd name="T6" fmla="*/ 1264 w 1683"/>
                <a:gd name="T7" fmla="*/ 0 h 1455"/>
                <a:gd name="T8" fmla="*/ 1683 w 1683"/>
                <a:gd name="T9" fmla="*/ 723 h 1455"/>
                <a:gd name="T10" fmla="*/ 1654 w 1683"/>
                <a:gd name="T11" fmla="*/ 739 h 1455"/>
                <a:gd name="T12" fmla="*/ 1246 w 1683"/>
                <a:gd name="T13" fmla="*/ 32 h 1455"/>
                <a:gd name="T14" fmla="*/ 440 w 1683"/>
                <a:gd name="T15" fmla="*/ 32 h 1455"/>
                <a:gd name="T16" fmla="*/ 34 w 1683"/>
                <a:gd name="T17" fmla="*/ 731 h 1455"/>
                <a:gd name="T18" fmla="*/ 442 w 1683"/>
                <a:gd name="T19" fmla="*/ 1439 h 1455"/>
                <a:gd name="T20" fmla="*/ 416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6" y="1455"/>
                  </a:moveTo>
                  <a:lnTo>
                    <a:pt x="0" y="731"/>
                  </a:lnTo>
                  <a:lnTo>
                    <a:pt x="421" y="0"/>
                  </a:lnTo>
                  <a:lnTo>
                    <a:pt x="1264" y="0"/>
                  </a:lnTo>
                  <a:lnTo>
                    <a:pt x="1683" y="723"/>
                  </a:lnTo>
                  <a:lnTo>
                    <a:pt x="1654" y="739"/>
                  </a:lnTo>
                  <a:lnTo>
                    <a:pt x="1246" y="32"/>
                  </a:lnTo>
                  <a:lnTo>
                    <a:pt x="440" y="32"/>
                  </a:lnTo>
                  <a:lnTo>
                    <a:pt x="34" y="731"/>
                  </a:lnTo>
                  <a:lnTo>
                    <a:pt x="442" y="1439"/>
                  </a:lnTo>
                  <a:lnTo>
                    <a:pt x="416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1" name="Oval 281">
              <a:extLst>
                <a:ext uri="{FF2B5EF4-FFF2-40B4-BE49-F238E27FC236}">
                  <a16:creationId xmlns:a16="http://schemas.microsoft.com/office/drawing/2014/main" id="{37CE45FF-AE7B-42BB-9E8F-E1F0CA9A7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9566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2" name="Freeform 282">
              <a:extLst>
                <a:ext uri="{FF2B5EF4-FFF2-40B4-BE49-F238E27FC236}">
                  <a16:creationId xmlns:a16="http://schemas.microsoft.com/office/drawing/2014/main" id="{5C335A4A-B963-4719-B664-BC7AC9B899F7}"/>
                </a:ext>
              </a:extLst>
            </p:cNvPr>
            <p:cNvSpPr/>
            <p:nvPr/>
          </p:nvSpPr>
          <p:spPr bwMode="auto">
            <a:xfrm>
              <a:off x="7162718" y="1695942"/>
              <a:ext cx="1000997" cy="597709"/>
            </a:xfrm>
            <a:custGeom>
              <a:avLst/>
              <a:gdLst>
                <a:gd name="T0" fmla="*/ 27 w 1251"/>
                <a:gd name="T1" fmla="*/ 739 h 739"/>
                <a:gd name="T2" fmla="*/ 0 w 1251"/>
                <a:gd name="T3" fmla="*/ 723 h 739"/>
                <a:gd name="T4" fmla="*/ 416 w 1251"/>
                <a:gd name="T5" fmla="*/ 0 h 739"/>
                <a:gd name="T6" fmla="*/ 1251 w 1251"/>
                <a:gd name="T7" fmla="*/ 0 h 739"/>
                <a:gd name="T8" fmla="*/ 1251 w 1251"/>
                <a:gd name="T9" fmla="*/ 32 h 739"/>
                <a:gd name="T10" fmla="*/ 435 w 1251"/>
                <a:gd name="T11" fmla="*/ 32 h 739"/>
                <a:gd name="T12" fmla="*/ 27 w 1251"/>
                <a:gd name="T13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1" h="739">
                  <a:moveTo>
                    <a:pt x="27" y="739"/>
                  </a:moveTo>
                  <a:lnTo>
                    <a:pt x="0" y="723"/>
                  </a:lnTo>
                  <a:lnTo>
                    <a:pt x="416" y="0"/>
                  </a:lnTo>
                  <a:lnTo>
                    <a:pt x="1251" y="0"/>
                  </a:lnTo>
                  <a:lnTo>
                    <a:pt x="1251" y="32"/>
                  </a:lnTo>
                  <a:lnTo>
                    <a:pt x="435" y="32"/>
                  </a:lnTo>
                  <a:lnTo>
                    <a:pt x="27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3" name="Oval 283">
              <a:extLst>
                <a:ext uri="{FF2B5EF4-FFF2-40B4-BE49-F238E27FC236}">
                  <a16:creationId xmlns:a16="http://schemas.microsoft.com/office/drawing/2014/main" id="{A09C6E30-57B2-40F3-980E-988256D66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4834" y="1642486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4" name="Freeform 284">
              <a:extLst>
                <a:ext uri="{FF2B5EF4-FFF2-40B4-BE49-F238E27FC236}">
                  <a16:creationId xmlns:a16="http://schemas.microsoft.com/office/drawing/2014/main" id="{C47EFA17-EDB7-4598-BF8E-AC745EB0A2EC}"/>
                </a:ext>
              </a:extLst>
            </p:cNvPr>
            <p:cNvSpPr/>
            <p:nvPr/>
          </p:nvSpPr>
          <p:spPr bwMode="auto">
            <a:xfrm>
              <a:off x="10141414" y="3425902"/>
              <a:ext cx="1350860" cy="1171122"/>
            </a:xfrm>
            <a:custGeom>
              <a:avLst/>
              <a:gdLst>
                <a:gd name="T0" fmla="*/ 1257 w 1683"/>
                <a:gd name="T1" fmla="*/ 1463 h 1463"/>
                <a:gd name="T2" fmla="*/ 421 w 1683"/>
                <a:gd name="T3" fmla="*/ 1463 h 1463"/>
                <a:gd name="T4" fmla="*/ 0 w 1683"/>
                <a:gd name="T5" fmla="*/ 731 h 1463"/>
                <a:gd name="T6" fmla="*/ 421 w 1683"/>
                <a:gd name="T7" fmla="*/ 0 h 1463"/>
                <a:gd name="T8" fmla="*/ 1267 w 1683"/>
                <a:gd name="T9" fmla="*/ 0 h 1463"/>
                <a:gd name="T10" fmla="*/ 1683 w 1683"/>
                <a:gd name="T11" fmla="*/ 723 h 1463"/>
                <a:gd name="T12" fmla="*/ 1657 w 1683"/>
                <a:gd name="T13" fmla="*/ 739 h 1463"/>
                <a:gd name="T14" fmla="*/ 1249 w 1683"/>
                <a:gd name="T15" fmla="*/ 32 h 1463"/>
                <a:gd name="T16" fmla="*/ 440 w 1683"/>
                <a:gd name="T17" fmla="*/ 32 h 1463"/>
                <a:gd name="T18" fmla="*/ 37 w 1683"/>
                <a:gd name="T19" fmla="*/ 731 h 1463"/>
                <a:gd name="T20" fmla="*/ 440 w 1683"/>
                <a:gd name="T21" fmla="*/ 1431 h 1463"/>
                <a:gd name="T22" fmla="*/ 1257 w 1683"/>
                <a:gd name="T23" fmla="*/ 1431 h 1463"/>
                <a:gd name="T24" fmla="*/ 1257 w 1683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3" h="1463">
                  <a:moveTo>
                    <a:pt x="1257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7" y="1431"/>
                  </a:lnTo>
                  <a:lnTo>
                    <a:pt x="1257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5" name="Oval 285">
              <a:extLst>
                <a:ext uri="{FF2B5EF4-FFF2-40B4-BE49-F238E27FC236}">
                  <a16:creationId xmlns:a16="http://schemas.microsoft.com/office/drawing/2014/main" id="{DB59159E-A011-49B7-AA11-0F852A6D0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6" name="Oval 286">
              <a:extLst>
                <a:ext uri="{FF2B5EF4-FFF2-40B4-BE49-F238E27FC236}">
                  <a16:creationId xmlns:a16="http://schemas.microsoft.com/office/drawing/2014/main" id="{7ACF0604-22E9-4A3D-B645-1B533ADB9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88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Oval 287">
              <a:extLst>
                <a:ext uri="{FF2B5EF4-FFF2-40B4-BE49-F238E27FC236}">
                  <a16:creationId xmlns:a16="http://schemas.microsoft.com/office/drawing/2014/main" id="{C228DAF0-91D9-4AED-A3BB-D5BE13D63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8" name="Oval 288">
              <a:extLst>
                <a:ext uri="{FF2B5EF4-FFF2-40B4-BE49-F238E27FC236}">
                  <a16:creationId xmlns:a16="http://schemas.microsoft.com/office/drawing/2014/main" id="{2723A841-47EE-4912-A161-033A0EFB5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9" name="Oval 289">
              <a:extLst>
                <a:ext uri="{FF2B5EF4-FFF2-40B4-BE49-F238E27FC236}">
                  <a16:creationId xmlns:a16="http://schemas.microsoft.com/office/drawing/2014/main" id="{950C9CCA-404B-4274-81A9-35E20DD09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0" name="Freeform 290">
              <a:extLst>
                <a:ext uri="{FF2B5EF4-FFF2-40B4-BE49-F238E27FC236}">
                  <a16:creationId xmlns:a16="http://schemas.microsoft.com/office/drawing/2014/main" id="{3400F026-B727-44B0-AFC8-786B57348C9C}"/>
                </a:ext>
              </a:extLst>
            </p:cNvPr>
            <p:cNvSpPr/>
            <p:nvPr/>
          </p:nvSpPr>
          <p:spPr bwMode="auto">
            <a:xfrm>
              <a:off x="6025660" y="2279077"/>
              <a:ext cx="1346002" cy="592851"/>
            </a:xfrm>
            <a:custGeom>
              <a:avLst/>
              <a:gdLst>
                <a:gd name="T0" fmla="*/ 27 w 1678"/>
                <a:gd name="T1" fmla="*/ 740 h 740"/>
                <a:gd name="T2" fmla="*/ 0 w 1678"/>
                <a:gd name="T3" fmla="*/ 724 h 740"/>
                <a:gd name="T4" fmla="*/ 416 w 1678"/>
                <a:gd name="T5" fmla="*/ 0 h 740"/>
                <a:gd name="T6" fmla="*/ 1262 w 1678"/>
                <a:gd name="T7" fmla="*/ 0 h 740"/>
                <a:gd name="T8" fmla="*/ 1678 w 1678"/>
                <a:gd name="T9" fmla="*/ 724 h 740"/>
                <a:gd name="T10" fmla="*/ 1651 w 1678"/>
                <a:gd name="T11" fmla="*/ 740 h 740"/>
                <a:gd name="T12" fmla="*/ 1243 w 1678"/>
                <a:gd name="T13" fmla="*/ 32 h 740"/>
                <a:gd name="T14" fmla="*/ 435 w 1678"/>
                <a:gd name="T15" fmla="*/ 32 h 740"/>
                <a:gd name="T16" fmla="*/ 27 w 1678"/>
                <a:gd name="T17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8" h="740">
                  <a:moveTo>
                    <a:pt x="27" y="740"/>
                  </a:moveTo>
                  <a:lnTo>
                    <a:pt x="0" y="724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78" y="724"/>
                  </a:lnTo>
                  <a:lnTo>
                    <a:pt x="1651" y="740"/>
                  </a:lnTo>
                  <a:lnTo>
                    <a:pt x="1243" y="32"/>
                  </a:lnTo>
                  <a:lnTo>
                    <a:pt x="435" y="32"/>
                  </a:lnTo>
                  <a:lnTo>
                    <a:pt x="27" y="740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1" name="Rectangle 291">
              <a:extLst>
                <a:ext uri="{FF2B5EF4-FFF2-40B4-BE49-F238E27FC236}">
                  <a16:creationId xmlns:a16="http://schemas.microsoft.com/office/drawing/2014/main" id="{3C3605F1-C418-4C0A-ABEE-34674F168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666" y="3430761"/>
              <a:ext cx="655992" cy="29157"/>
            </a:xfrm>
            <a:prstGeom prst="rect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2" name="Oval 292">
              <a:extLst>
                <a:ext uri="{FF2B5EF4-FFF2-40B4-BE49-F238E27FC236}">
                  <a16:creationId xmlns:a16="http://schemas.microsoft.com/office/drawing/2014/main" id="{B7E0AEC8-36CE-45BD-81B3-951155822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8270" y="2794175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3" name="Oval 293">
              <a:extLst>
                <a:ext uri="{FF2B5EF4-FFF2-40B4-BE49-F238E27FC236}">
                  <a16:creationId xmlns:a16="http://schemas.microsoft.com/office/drawing/2014/main" id="{BEC76ED5-7D6C-4987-98B4-03770025B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9549" y="222076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4" name="Freeform 294">
              <a:extLst>
                <a:ext uri="{FF2B5EF4-FFF2-40B4-BE49-F238E27FC236}">
                  <a16:creationId xmlns:a16="http://schemas.microsoft.com/office/drawing/2014/main" id="{9A3C6031-AD36-403B-8DCA-19A60CB6C227}"/>
                </a:ext>
              </a:extLst>
            </p:cNvPr>
            <p:cNvSpPr/>
            <p:nvPr/>
          </p:nvSpPr>
          <p:spPr bwMode="auto">
            <a:xfrm>
              <a:off x="9062669" y="2842770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32 h 739"/>
                <a:gd name="T4" fmla="*/ 435 w 1681"/>
                <a:gd name="T5" fmla="*/ 32 h 739"/>
                <a:gd name="T6" fmla="*/ 27 w 1681"/>
                <a:gd name="T7" fmla="*/ 739 h 739"/>
                <a:gd name="T8" fmla="*/ 0 w 1681"/>
                <a:gd name="T9" fmla="*/ 723 h 739"/>
                <a:gd name="T10" fmla="*/ 416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32"/>
                  </a:lnTo>
                  <a:lnTo>
                    <a:pt x="435" y="32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" name="Freeform 295">
              <a:extLst>
                <a:ext uri="{FF2B5EF4-FFF2-40B4-BE49-F238E27FC236}">
                  <a16:creationId xmlns:a16="http://schemas.microsoft.com/office/drawing/2014/main" id="{B9129A7E-F859-4AD2-A849-87FC7BF6E017}"/>
                </a:ext>
              </a:extLst>
            </p:cNvPr>
            <p:cNvSpPr/>
            <p:nvPr/>
          </p:nvSpPr>
          <p:spPr bwMode="auto">
            <a:xfrm>
              <a:off x="9203586" y="5146140"/>
              <a:ext cx="1350860" cy="1166264"/>
            </a:xfrm>
            <a:custGeom>
              <a:avLst/>
              <a:gdLst>
                <a:gd name="T0" fmla="*/ 419 w 1683"/>
                <a:gd name="T1" fmla="*/ 1455 h 1455"/>
                <a:gd name="T2" fmla="*/ 0 w 1683"/>
                <a:gd name="T3" fmla="*/ 732 h 1455"/>
                <a:gd name="T4" fmla="*/ 421 w 1683"/>
                <a:gd name="T5" fmla="*/ 0 h 1455"/>
                <a:gd name="T6" fmla="*/ 1267 w 1683"/>
                <a:gd name="T7" fmla="*/ 0 h 1455"/>
                <a:gd name="T8" fmla="*/ 1683 w 1683"/>
                <a:gd name="T9" fmla="*/ 724 h 1455"/>
                <a:gd name="T10" fmla="*/ 1657 w 1683"/>
                <a:gd name="T11" fmla="*/ 740 h 1455"/>
                <a:gd name="T12" fmla="*/ 1249 w 1683"/>
                <a:gd name="T13" fmla="*/ 32 h 1455"/>
                <a:gd name="T14" fmla="*/ 440 w 1683"/>
                <a:gd name="T15" fmla="*/ 32 h 1455"/>
                <a:gd name="T16" fmla="*/ 37 w 1683"/>
                <a:gd name="T17" fmla="*/ 732 h 1455"/>
                <a:gd name="T18" fmla="*/ 445 w 1683"/>
                <a:gd name="T19" fmla="*/ 1439 h 1455"/>
                <a:gd name="T20" fmla="*/ 419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9" y="1455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4"/>
                  </a:lnTo>
                  <a:lnTo>
                    <a:pt x="1657" y="740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39"/>
                  </a:lnTo>
                  <a:lnTo>
                    <a:pt x="419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6" name="Oval 296">
              <a:extLst>
                <a:ext uri="{FF2B5EF4-FFF2-40B4-BE49-F238E27FC236}">
                  <a16:creationId xmlns:a16="http://schemas.microsoft.com/office/drawing/2014/main" id="{D53FAA77-1A7A-4C58-8025-DF4A1CABF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1825" y="566124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7" name="Oval 297">
              <a:extLst>
                <a:ext uri="{FF2B5EF4-FFF2-40B4-BE49-F238E27FC236}">
                  <a16:creationId xmlns:a16="http://schemas.microsoft.com/office/drawing/2014/main" id="{C7316A3B-F152-4D55-A7D4-40EA9A109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5661243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8" name="Oval 298">
              <a:extLst>
                <a:ext uri="{FF2B5EF4-FFF2-40B4-BE49-F238E27FC236}">
                  <a16:creationId xmlns:a16="http://schemas.microsoft.com/office/drawing/2014/main" id="{99026FB8-B620-4F09-BE8B-16DA723DFC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9" name="Oval 299">
              <a:extLst>
                <a:ext uri="{FF2B5EF4-FFF2-40B4-BE49-F238E27FC236}">
                  <a16:creationId xmlns:a16="http://schemas.microsoft.com/office/drawing/2014/main" id="{EF56C076-D0E9-4814-B453-3B3A09B3D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622979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0" name="Oval 300">
              <a:extLst>
                <a:ext uri="{FF2B5EF4-FFF2-40B4-BE49-F238E27FC236}">
                  <a16:creationId xmlns:a16="http://schemas.microsoft.com/office/drawing/2014/main" id="{BC4C6093-3F07-48C2-ABD0-51DBA33E3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1" name="Freeform 301">
              <a:extLst>
                <a:ext uri="{FF2B5EF4-FFF2-40B4-BE49-F238E27FC236}">
                  <a16:creationId xmlns:a16="http://schemas.microsoft.com/office/drawing/2014/main" id="{9C3ADC29-FB1D-4C5B-8627-D74DA6EAEEAE}"/>
                </a:ext>
              </a:extLst>
            </p:cNvPr>
            <p:cNvSpPr/>
            <p:nvPr/>
          </p:nvSpPr>
          <p:spPr bwMode="auto">
            <a:xfrm>
              <a:off x="10000495" y="4582447"/>
              <a:ext cx="354724" cy="583132"/>
            </a:xfrm>
            <a:custGeom>
              <a:avLst/>
              <a:gdLst>
                <a:gd name="T0" fmla="*/ 30 w 443"/>
                <a:gd name="T1" fmla="*/ 734 h 734"/>
                <a:gd name="T2" fmla="*/ 0 w 443"/>
                <a:gd name="T3" fmla="*/ 718 h 734"/>
                <a:gd name="T4" fmla="*/ 414 w 443"/>
                <a:gd name="T5" fmla="*/ 0 h 734"/>
                <a:gd name="T6" fmla="*/ 443 w 443"/>
                <a:gd name="T7" fmla="*/ 16 h 734"/>
                <a:gd name="T8" fmla="*/ 30 w 443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734">
                  <a:moveTo>
                    <a:pt x="30" y="7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443" y="16"/>
                  </a:lnTo>
                  <a:lnTo>
                    <a:pt x="30" y="734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2" name="Freeform 302">
              <a:extLst>
                <a:ext uri="{FF2B5EF4-FFF2-40B4-BE49-F238E27FC236}">
                  <a16:creationId xmlns:a16="http://schemas.microsoft.com/office/drawing/2014/main" id="{40FFEE8F-FFD4-4B1E-B121-7A90907F28E1}"/>
                </a:ext>
              </a:extLst>
            </p:cNvPr>
            <p:cNvSpPr/>
            <p:nvPr/>
          </p:nvSpPr>
          <p:spPr bwMode="auto">
            <a:xfrm>
              <a:off x="9004359" y="3999315"/>
              <a:ext cx="1005855" cy="1166264"/>
            </a:xfrm>
            <a:custGeom>
              <a:avLst/>
              <a:gdLst>
                <a:gd name="T0" fmla="*/ 419 w 1259"/>
                <a:gd name="T1" fmla="*/ 1458 h 1458"/>
                <a:gd name="T2" fmla="*/ 0 w 1259"/>
                <a:gd name="T3" fmla="*/ 732 h 1458"/>
                <a:gd name="T4" fmla="*/ 421 w 1259"/>
                <a:gd name="T5" fmla="*/ 0 h 1458"/>
                <a:gd name="T6" fmla="*/ 1259 w 1259"/>
                <a:gd name="T7" fmla="*/ 0 h 1458"/>
                <a:gd name="T8" fmla="*/ 1259 w 1259"/>
                <a:gd name="T9" fmla="*/ 32 h 1458"/>
                <a:gd name="T10" fmla="*/ 440 w 1259"/>
                <a:gd name="T11" fmla="*/ 32 h 1458"/>
                <a:gd name="T12" fmla="*/ 37 w 1259"/>
                <a:gd name="T13" fmla="*/ 732 h 1458"/>
                <a:gd name="T14" fmla="*/ 445 w 1259"/>
                <a:gd name="T15" fmla="*/ 1442 h 1458"/>
                <a:gd name="T16" fmla="*/ 419 w 1259"/>
                <a:gd name="T1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9" h="1458">
                  <a:moveTo>
                    <a:pt x="419" y="1458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59" y="0"/>
                  </a:lnTo>
                  <a:lnTo>
                    <a:pt x="125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42"/>
                  </a:lnTo>
                  <a:lnTo>
                    <a:pt x="419" y="1458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3" name="Freeform 304">
              <a:extLst>
                <a:ext uri="{FF2B5EF4-FFF2-40B4-BE49-F238E27FC236}">
                  <a16:creationId xmlns:a16="http://schemas.microsoft.com/office/drawing/2014/main" id="{3CB1E1CD-6261-4435-AB99-CF04DD867F48}"/>
                </a:ext>
              </a:extLst>
            </p:cNvPr>
            <p:cNvSpPr/>
            <p:nvPr/>
          </p:nvSpPr>
          <p:spPr bwMode="auto">
            <a:xfrm>
              <a:off x="10000497" y="4626179"/>
              <a:ext cx="2191505" cy="2220763"/>
            </a:xfrm>
            <a:custGeom>
              <a:avLst/>
              <a:gdLst>
                <a:gd name="T0" fmla="*/ 2735 w 2735"/>
                <a:gd name="T1" fmla="*/ 0 h 2771"/>
                <a:gd name="T2" fmla="*/ 1598 w 2735"/>
                <a:gd name="T3" fmla="*/ 0 h 2771"/>
                <a:gd name="T4" fmla="*/ 0 w 2735"/>
                <a:gd name="T5" fmla="*/ 2771 h 2771"/>
                <a:gd name="T6" fmla="*/ 2735 w 2735"/>
                <a:gd name="T7" fmla="*/ 2771 h 2771"/>
                <a:gd name="T8" fmla="*/ 2735 w 2735"/>
                <a:gd name="T9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5" h="2771">
                  <a:moveTo>
                    <a:pt x="2735" y="0"/>
                  </a:moveTo>
                  <a:lnTo>
                    <a:pt x="1598" y="0"/>
                  </a:lnTo>
                  <a:lnTo>
                    <a:pt x="0" y="2771"/>
                  </a:lnTo>
                  <a:lnTo>
                    <a:pt x="2735" y="2771"/>
                  </a:lnTo>
                  <a:lnTo>
                    <a:pt x="2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435" name="矩形 102">
            <a:extLst>
              <a:ext uri="{FF2B5EF4-FFF2-40B4-BE49-F238E27FC236}">
                <a16:creationId xmlns:a16="http://schemas.microsoft.com/office/drawing/2014/main" id="{4AE161AE-556A-4B49-B2D3-17565B16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1642" y="2613681"/>
            <a:ext cx="19030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十三 章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grpSp>
        <p:nvGrpSpPr>
          <p:cNvPr id="18436" name="组合 2">
            <a:extLst>
              <a:ext uri="{FF2B5EF4-FFF2-40B4-BE49-F238E27FC236}">
                <a16:creationId xmlns:a16="http://schemas.microsoft.com/office/drawing/2014/main" id="{12A4D4C6-E97A-4F36-86B4-DB2455E47626}"/>
              </a:ext>
            </a:extLst>
          </p:cNvPr>
          <p:cNvGrpSpPr>
            <a:grpSpLocks/>
          </p:cNvGrpSpPr>
          <p:nvPr/>
        </p:nvGrpSpPr>
        <p:grpSpPr bwMode="auto">
          <a:xfrm>
            <a:off x="7524750" y="5276850"/>
            <a:ext cx="3754438" cy="344488"/>
            <a:chOff x="7493000" y="4678363"/>
            <a:chExt cx="3754438" cy="344487"/>
          </a:xfrm>
        </p:grpSpPr>
        <p:sp>
          <p:nvSpPr>
            <p:cNvPr id="106" name="任意多边形 22">
              <a:extLst>
                <a:ext uri="{FF2B5EF4-FFF2-40B4-BE49-F238E27FC236}">
                  <a16:creationId xmlns:a16="http://schemas.microsoft.com/office/drawing/2014/main" id="{9D13DC50-03C6-4208-8A1C-7E0086343B0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93000" y="4678363"/>
              <a:ext cx="368300" cy="342899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069"/>
            </a:p>
          </p:txBody>
        </p:sp>
        <p:sp>
          <p:nvSpPr>
            <p:cNvPr id="18442" name="文本框 37">
              <a:extLst>
                <a:ext uri="{FF2B5EF4-FFF2-40B4-BE49-F238E27FC236}">
                  <a16:creationId xmlns:a16="http://schemas.microsoft.com/office/drawing/2014/main" id="{76BC924C-6B06-4CAE-B17F-B299C0BA0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8288" y="4684713"/>
              <a:ext cx="33591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单位：郑州澍青医学高等专科学校</a:t>
              </a:r>
            </a:p>
          </p:txBody>
        </p:sp>
      </p:grpSp>
      <p:sp>
        <p:nvSpPr>
          <p:cNvPr id="18437" name="文本框 107">
            <a:extLst>
              <a:ext uri="{FF2B5EF4-FFF2-40B4-BE49-F238E27FC236}">
                <a16:creationId xmlns:a16="http://schemas.microsoft.com/office/drawing/2014/main" id="{20CE724D-C672-4B43-8A6F-D35E75C86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466" y="3372734"/>
            <a:ext cx="6464300" cy="164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2B2F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病情观察和</a:t>
            </a:r>
            <a:endParaRPr lang="en-US" altLang="zh-CN" sz="4400" b="1" dirty="0">
              <a:solidFill>
                <a:srgbClr val="2B2F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2B2F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危重病人的抢救技术</a:t>
            </a:r>
            <a:endParaRPr lang="en-US" altLang="zh-CN" sz="4400" b="1" dirty="0">
              <a:solidFill>
                <a:srgbClr val="2B2F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438" name="组合 1">
            <a:extLst>
              <a:ext uri="{FF2B5EF4-FFF2-40B4-BE49-F238E27FC236}">
                <a16:creationId xmlns:a16="http://schemas.microsoft.com/office/drawing/2014/main" id="{1DF1DEC9-D3AB-4276-9E2A-BDF35967D4D5}"/>
              </a:ext>
            </a:extLst>
          </p:cNvPr>
          <p:cNvGrpSpPr>
            <a:grpSpLocks/>
          </p:cNvGrpSpPr>
          <p:nvPr/>
        </p:nvGrpSpPr>
        <p:grpSpPr bwMode="auto">
          <a:xfrm>
            <a:off x="1898650" y="5181600"/>
            <a:ext cx="2763838" cy="469900"/>
            <a:chOff x="1935163" y="4640263"/>
            <a:chExt cx="2763837" cy="469900"/>
          </a:xfrm>
        </p:grpSpPr>
        <p:sp>
          <p:nvSpPr>
            <p:cNvPr id="18439" name="文本框 39">
              <a:extLst>
                <a:ext uri="{FF2B5EF4-FFF2-40B4-BE49-F238E27FC236}">
                  <a16:creationId xmlns:a16="http://schemas.microsoft.com/office/drawing/2014/main" id="{B16D7696-7860-41CD-94B8-0E286F10C8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4735513"/>
              <a:ext cx="22129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主讲人：陈亚静</a:t>
              </a:r>
            </a:p>
          </p:txBody>
        </p:sp>
        <p:pic>
          <p:nvPicPr>
            <p:cNvPr id="18440" name="图形 2" descr="女学生">
              <a:extLst>
                <a:ext uri="{FF2B5EF4-FFF2-40B4-BE49-F238E27FC236}">
                  <a16:creationId xmlns:a16="http://schemas.microsoft.com/office/drawing/2014/main" id="{4F307012-5DD0-4337-B921-284EB9E7B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163" y="4640263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灯片编号占位符 3">
            <a:extLst>
              <a:ext uri="{FF2B5EF4-FFF2-40B4-BE49-F238E27FC236}">
                <a16:creationId xmlns:a16="http://schemas.microsoft.com/office/drawing/2014/main" id="{C446B347-CD20-4CAB-A690-96C5725CFCE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A7D99D5-1508-4B09-ABA4-EE95D1F59206}"/>
              </a:ext>
            </a:extLst>
          </p:cNvPr>
          <p:cNvGrpSpPr/>
          <p:nvPr/>
        </p:nvGrpSpPr>
        <p:grpSpPr>
          <a:xfrm>
            <a:off x="407368" y="378904"/>
            <a:ext cx="11183282" cy="2677656"/>
            <a:chOff x="407368" y="378904"/>
            <a:chExt cx="11183282" cy="2677656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8E0D21B2-B3CD-4DA2-AB70-5D0C2CAAA8EA}"/>
                </a:ext>
              </a:extLst>
            </p:cNvPr>
            <p:cNvGrpSpPr/>
            <p:nvPr/>
          </p:nvGrpSpPr>
          <p:grpSpPr>
            <a:xfrm>
              <a:off x="407368" y="764704"/>
              <a:ext cx="1595588" cy="2163915"/>
              <a:chOff x="9903276" y="2456287"/>
              <a:chExt cx="1595588" cy="2163915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563C158B-2E96-4AC8-8FD2-7BE0A7D2E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3276" y="2456287"/>
                <a:ext cx="1595588" cy="1461021"/>
              </a:xfrm>
              <a:prstGeom prst="rect">
                <a:avLst/>
              </a:prstGeom>
            </p:spPr>
          </p:pic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FD8A628D-8F7F-43DB-BB59-70251C4D6D1B}"/>
                  </a:ext>
                </a:extLst>
              </p:cNvPr>
              <p:cNvSpPr/>
              <p:nvPr/>
            </p:nvSpPr>
            <p:spPr bwMode="auto">
              <a:xfrm>
                <a:off x="9977814" y="3889952"/>
                <a:ext cx="1521050" cy="730250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3600" b="1" dirty="0">
                    <a:solidFill>
                      <a:srgbClr val="FF3399"/>
                    </a:solidFill>
                  </a:rPr>
                  <a:t>嗅诊</a:t>
                </a:r>
                <a:endParaRPr lang="zh-CN" altLang="en-US" sz="2800" dirty="0">
                  <a:solidFill>
                    <a:srgbClr val="FF3399"/>
                  </a:solidFill>
                </a:endParaRPr>
              </a:p>
            </p:txBody>
          </p:sp>
        </p:grp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F161E5AE-AD3E-4AD3-A95B-F94A6FF8A26A}"/>
                </a:ext>
              </a:extLst>
            </p:cNvPr>
            <p:cNvSpPr txBox="1"/>
            <p:nvPr/>
          </p:nvSpPr>
          <p:spPr>
            <a:xfrm>
              <a:off x="2423592" y="378904"/>
              <a:ext cx="916705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l"/>
              </a:pPr>
              <a:r>
                <a:rPr lang="zh-CN" altLang="en-US" sz="2800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以嗅觉判断发自病人的异常气味与疾病的关系的方法</a:t>
              </a:r>
              <a:endPara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endParaRPr lang="en-US" altLang="zh-CN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457200" indent="-457200">
                <a:buFont typeface="Wingdings" panose="05000000000000000000" pitchFamily="2" charset="2"/>
                <a:buChar char="l"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将病人散发的气味扇向自己的鼻部，判断气味的特点和性质</a:t>
              </a:r>
              <a:endParaRPr lang="en-US" altLang="zh-CN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endParaRPr lang="en-US" altLang="zh-CN" sz="1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457200" indent="-457200">
                <a:buFont typeface="Wingdings" panose="05000000000000000000" pitchFamily="2" charset="2"/>
                <a:buChar char="l"/>
              </a:pP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皮肤、黏膜、呼吸道、胃肠道、呕吐物、排泄物、分泌物、脓液与血液等</a:t>
              </a: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0659D4E1-AC80-40D5-B38D-0E4661C9F2FF}"/>
              </a:ext>
            </a:extLst>
          </p:cNvPr>
          <p:cNvSpPr txBox="1"/>
          <p:nvPr/>
        </p:nvSpPr>
        <p:spPr>
          <a:xfrm>
            <a:off x="1415480" y="3659390"/>
            <a:ext cx="9702082" cy="1634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普通呕吐物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酸味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      幽门梗阻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腐臭味</a:t>
            </a:r>
            <a:endParaRPr lang="en-US" altLang="zh-CN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胃内出血者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碱味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      肠梗阻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粪臭味</a:t>
            </a:r>
            <a:endParaRPr lang="en-US" altLang="zh-CN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含有大量胆汁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苦味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 有机磷农药中毒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大蒜味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86952D-18A1-4EFF-A6D7-252134F947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416" y="0"/>
            <a:ext cx="9799901" cy="691637"/>
          </a:xfrm>
        </p:spPr>
        <p:txBody>
          <a:bodyPr anchor="ctr" anchorCtr="0"/>
          <a:lstStyle/>
          <a:p>
            <a:r>
              <a:rPr lang="zh-CN" altLang="en-US" sz="3200" dirty="0"/>
              <a:t>一、病情观察的方法</a:t>
            </a:r>
            <a:r>
              <a:rPr lang="en-US" altLang="zh-CN" sz="3200" dirty="0"/>
              <a:t>——</a:t>
            </a:r>
            <a:r>
              <a:rPr lang="zh-CN" altLang="en-US" sz="3200" dirty="0">
                <a:solidFill>
                  <a:srgbClr val="002060"/>
                </a:solidFill>
              </a:rPr>
              <a:t>间接</a:t>
            </a:r>
            <a:r>
              <a:rPr lang="zh-CN" altLang="en-US" sz="3200" dirty="0"/>
              <a:t>观察法</a:t>
            </a:r>
          </a:p>
        </p:txBody>
      </p:sp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4893E64-6CFD-4863-8F83-9FA13614DBB9}"/>
              </a:ext>
            </a:extLst>
          </p:cNvPr>
          <p:cNvSpPr txBox="1"/>
          <p:nvPr/>
        </p:nvSpPr>
        <p:spPr>
          <a:xfrm>
            <a:off x="839416" y="908720"/>
            <a:ext cx="10729192" cy="1634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间接观察法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：通过与医生或其他医务人员、病人及其家属的交流，通过阅读病历、检验报告、交接班报告以及医疗仪器检查等，了解病人病情的方法。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D789EDCB-430A-461F-A052-D6B40D4C2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204864"/>
            <a:ext cx="2963482" cy="395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FEA60644-5E68-47D7-BB8D-BF57216CC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b="23247"/>
          <a:stretch/>
        </p:blipFill>
        <p:spPr bwMode="auto">
          <a:xfrm>
            <a:off x="5879976" y="2514818"/>
            <a:ext cx="6114643" cy="360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243E6CCF-1EE3-41DF-A4CF-2AA906AA6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" b="12804"/>
          <a:stretch/>
        </p:blipFill>
        <p:spPr bwMode="auto">
          <a:xfrm>
            <a:off x="6321720" y="2514818"/>
            <a:ext cx="5639651" cy="324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8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sp>
        <p:nvSpPr>
          <p:cNvPr id="43" name="内容占位符 25602">
            <a:extLst>
              <a:ext uri="{FF2B5EF4-FFF2-40B4-BE49-F238E27FC236}">
                <a16:creationId xmlns:a16="http://schemas.microsoft.com/office/drawing/2014/main" id="{378DF5F6-FE3C-4605-9D3B-66BEC2FBC515}"/>
              </a:ext>
            </a:extLst>
          </p:cNvPr>
          <p:cNvSpPr txBox="1">
            <a:spLocks noChangeArrowheads="1"/>
          </p:cNvSpPr>
          <p:nvPr/>
        </p:nvSpPr>
        <p:spPr>
          <a:xfrm>
            <a:off x="1343472" y="1052736"/>
            <a:ext cx="4968552" cy="5055230"/>
          </a:xfrm>
          <a:prstGeom prst="rect">
            <a:avLst/>
          </a:prstGeom>
        </p:spPr>
        <p:txBody>
          <a:bodyPr/>
          <a:lstStyle>
            <a:lvl1pPr marL="227013" indent="-227013" algn="l" defTabSz="9128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14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5986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58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3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05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77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49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en-US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一般情况的观察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en-US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生命体征的观察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en-US" b="1" kern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中心静脉压的观察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en-US" b="1" kern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意识状态的观察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en-US" b="1" kern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瞳孔的观察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en-US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自理能力的观察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en-US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心理状态的观察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en-US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特殊检查或药物治疗的观察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3A22AD2-1E2E-4A3C-9AE4-DF99834ACC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547" y="635358"/>
            <a:ext cx="4529055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3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177A6ACD-B5A9-46F3-811C-C105491E3B70}"/>
              </a:ext>
            </a:extLst>
          </p:cNvPr>
          <p:cNvGrpSpPr>
            <a:grpSpLocks/>
          </p:cNvGrpSpPr>
          <p:nvPr/>
        </p:nvGrpSpPr>
        <p:grpSpPr bwMode="auto">
          <a:xfrm>
            <a:off x="2016919" y="1628800"/>
            <a:ext cx="8158162" cy="3187700"/>
            <a:chOff x="0" y="0"/>
            <a:chExt cx="5139" cy="1735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9423C870-EACC-4FA5-9862-5F45758C70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1359" y="744"/>
              <a:ext cx="332" cy="23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8" name="AutoShape 4">
              <a:extLst>
                <a:ext uri="{FF2B5EF4-FFF2-40B4-BE49-F238E27FC236}">
                  <a16:creationId xmlns:a16="http://schemas.microsoft.com/office/drawing/2014/main" id="{4F5F2338-12A2-4610-AC69-357C196536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3435" y="707"/>
              <a:ext cx="332" cy="23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64BE8BC9-C54F-4D63-B7A7-4F9528B69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7" y="0"/>
              <a:ext cx="1854" cy="173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E1BDA83B-A63D-44A3-9E13-E670A0B5D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" y="98"/>
              <a:ext cx="1643" cy="1536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79DFD9C2-F211-4150-81D8-1F9A339B9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9" y="189"/>
              <a:ext cx="1449" cy="135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7816F16E-0E6A-463F-B5CD-64AD98D7A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9" y="189"/>
              <a:ext cx="1449" cy="1358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6CAEC1D5-64BB-41BA-96E8-ADE262514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278"/>
              <a:ext cx="1259" cy="117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92C40EA6-DE85-41AC-9400-8F4D2C763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273"/>
              <a:ext cx="1259" cy="1179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id="{45913F76-BF5F-415B-A1D3-DA8D2C2870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2" y="498"/>
              <a:ext cx="1542" cy="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（一）</a:t>
              </a:r>
              <a:endPara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一般情</a:t>
              </a:r>
            </a:p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况的观察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endPara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17" name="Group 12">
              <a:extLst>
                <a:ext uri="{FF2B5EF4-FFF2-40B4-BE49-F238E27FC236}">
                  <a16:creationId xmlns:a16="http://schemas.microsoft.com/office/drawing/2014/main" id="{ADE4E1E6-352D-44D5-9D18-04B3803CA9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53"/>
              <a:ext cx="1416" cy="1545"/>
              <a:chOff x="0" y="0"/>
              <a:chExt cx="1416" cy="1545"/>
            </a:xfrm>
          </p:grpSpPr>
          <p:grpSp>
            <p:nvGrpSpPr>
              <p:cNvPr id="31" name="Group 13">
                <a:extLst>
                  <a:ext uri="{FF2B5EF4-FFF2-40B4-BE49-F238E27FC236}">
                    <a16:creationId xmlns:a16="http://schemas.microsoft.com/office/drawing/2014/main" id="{CD460E90-DB4F-43B4-A87C-AE8B0C9FD6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406" cy="390"/>
                <a:chOff x="0" y="0"/>
                <a:chExt cx="1406" cy="390"/>
              </a:xfrm>
            </p:grpSpPr>
            <p:sp>
              <p:nvSpPr>
                <p:cNvPr id="41" name="AutoShape 14">
                  <a:extLst>
                    <a:ext uri="{FF2B5EF4-FFF2-40B4-BE49-F238E27FC236}">
                      <a16:creationId xmlns:a16="http://schemas.microsoft.com/office/drawing/2014/main" id="{5A01B0DA-8E4F-4A51-B10B-A4B17F3446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406" cy="390"/>
                </a:xfrm>
                <a:prstGeom prst="can">
                  <a:avLst>
                    <a:gd name="adj" fmla="val 25000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42" name="Text Box 15">
                  <a:extLst>
                    <a:ext uri="{FF2B5EF4-FFF2-40B4-BE49-F238E27FC236}">
                      <a16:creationId xmlns:a16="http://schemas.microsoft.com/office/drawing/2014/main" id="{346167DA-5BDB-464F-8725-20E825A373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6"/>
                  <a:ext cx="1384" cy="2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9pPr>
                </a:lstStyle>
                <a:p>
                  <a:pPr algn="ctr"/>
                  <a:r>
                    <a:rPr lang="zh-CN" altLang="en-US" sz="2800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发育与体型</a:t>
                  </a:r>
                  <a:r>
                    <a:rPr lang="zh-CN" altLang="en-US" sz="1600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 </a:t>
                  </a:r>
                </a:p>
              </p:txBody>
            </p:sp>
          </p:grpSp>
          <p:grpSp>
            <p:nvGrpSpPr>
              <p:cNvPr id="32" name="Group 16">
                <a:extLst>
                  <a:ext uri="{FF2B5EF4-FFF2-40B4-BE49-F238E27FC236}">
                    <a16:creationId xmlns:a16="http://schemas.microsoft.com/office/drawing/2014/main" id="{92B8B28E-4815-4562-B1E1-0B2193A3E4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" y="384"/>
                <a:ext cx="1406" cy="391"/>
                <a:chOff x="0" y="0"/>
                <a:chExt cx="1406" cy="391"/>
              </a:xfrm>
            </p:grpSpPr>
            <p:sp>
              <p:nvSpPr>
                <p:cNvPr id="39" name="AutoShape 17">
                  <a:extLst>
                    <a:ext uri="{FF2B5EF4-FFF2-40B4-BE49-F238E27FC236}">
                      <a16:creationId xmlns:a16="http://schemas.microsoft.com/office/drawing/2014/main" id="{15348AAE-4B8A-48D4-AB5E-2D8F41A3B0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406" cy="391"/>
                </a:xfrm>
                <a:prstGeom prst="can">
                  <a:avLst>
                    <a:gd name="adj" fmla="val 25000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40" name="Text Box 18">
                  <a:extLst>
                    <a:ext uri="{FF2B5EF4-FFF2-40B4-BE49-F238E27FC236}">
                      <a16:creationId xmlns:a16="http://schemas.microsoft.com/office/drawing/2014/main" id="{6B6E9C79-E6BC-4245-87DC-1D0F18A650E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6"/>
                  <a:ext cx="1384" cy="2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9pPr>
                </a:lstStyle>
                <a:p>
                  <a:pPr algn="ctr"/>
                  <a:r>
                    <a:rPr lang="zh-CN" altLang="en-US" sz="2800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饮食与营养</a:t>
                  </a:r>
                </a:p>
              </p:txBody>
            </p:sp>
          </p:grpSp>
          <p:grpSp>
            <p:nvGrpSpPr>
              <p:cNvPr id="33" name="Group 19">
                <a:extLst>
                  <a:ext uri="{FF2B5EF4-FFF2-40B4-BE49-F238E27FC236}">
                    <a16:creationId xmlns:a16="http://schemas.microsoft.com/office/drawing/2014/main" id="{AE06D552-F7BB-43D1-B012-22F3E36F2A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" y="1155"/>
                <a:ext cx="1406" cy="390"/>
                <a:chOff x="0" y="0"/>
                <a:chExt cx="1406" cy="390"/>
              </a:xfrm>
            </p:grpSpPr>
            <p:sp>
              <p:nvSpPr>
                <p:cNvPr id="37" name="AutoShape 20">
                  <a:extLst>
                    <a:ext uri="{FF2B5EF4-FFF2-40B4-BE49-F238E27FC236}">
                      <a16:creationId xmlns:a16="http://schemas.microsoft.com/office/drawing/2014/main" id="{31EFD8A5-AEBD-4412-91B8-67AA5A1E4F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406" cy="390"/>
                </a:xfrm>
                <a:prstGeom prst="can">
                  <a:avLst>
                    <a:gd name="adj" fmla="val 25000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38" name="Text Box 21">
                  <a:extLst>
                    <a:ext uri="{FF2B5EF4-FFF2-40B4-BE49-F238E27FC236}">
                      <a16:creationId xmlns:a16="http://schemas.microsoft.com/office/drawing/2014/main" id="{F815D9EF-20CC-49DA-AE03-40B481A107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6"/>
                  <a:ext cx="1384" cy="2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9pPr>
                </a:lstStyle>
                <a:p>
                  <a:pPr algn="ctr"/>
                  <a:r>
                    <a:rPr lang="zh-CN" altLang="en-US" sz="2800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体位</a:t>
                  </a:r>
                </a:p>
              </p:txBody>
            </p:sp>
          </p:grpSp>
          <p:grpSp>
            <p:nvGrpSpPr>
              <p:cNvPr id="34" name="Group 22">
                <a:extLst>
                  <a:ext uri="{FF2B5EF4-FFF2-40B4-BE49-F238E27FC236}">
                    <a16:creationId xmlns:a16="http://schemas.microsoft.com/office/drawing/2014/main" id="{03ACE817-B8FE-4801-91C5-9DC1D2CD90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" y="771"/>
                <a:ext cx="1406" cy="391"/>
                <a:chOff x="0" y="0"/>
                <a:chExt cx="1406" cy="391"/>
              </a:xfrm>
            </p:grpSpPr>
            <p:sp>
              <p:nvSpPr>
                <p:cNvPr id="35" name="AutoShape 23">
                  <a:extLst>
                    <a:ext uri="{FF2B5EF4-FFF2-40B4-BE49-F238E27FC236}">
                      <a16:creationId xmlns:a16="http://schemas.microsoft.com/office/drawing/2014/main" id="{F29CE41C-B6DA-48ED-9863-9FCB4D40B0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406" cy="391"/>
                </a:xfrm>
                <a:prstGeom prst="can">
                  <a:avLst>
                    <a:gd name="adj" fmla="val 25000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36" name="Text Box 24">
                  <a:extLst>
                    <a:ext uri="{FF2B5EF4-FFF2-40B4-BE49-F238E27FC236}">
                      <a16:creationId xmlns:a16="http://schemas.microsoft.com/office/drawing/2014/main" id="{C280CFBD-62AB-4853-A966-AE4EE21916E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6"/>
                  <a:ext cx="1384" cy="2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9pPr>
                </a:lstStyle>
                <a:p>
                  <a:pPr algn="ctr"/>
                  <a:r>
                    <a:rPr lang="zh-CN" altLang="en-US" sz="2800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面容与表情</a:t>
                  </a:r>
                </a:p>
              </p:txBody>
            </p:sp>
          </p:grpSp>
        </p:grpSp>
        <p:grpSp>
          <p:nvGrpSpPr>
            <p:cNvPr id="18" name="Group 25">
              <a:extLst>
                <a:ext uri="{FF2B5EF4-FFF2-40B4-BE49-F238E27FC236}">
                  <a16:creationId xmlns:a16="http://schemas.microsoft.com/office/drawing/2014/main" id="{B08A8797-6F5F-4E49-AAF0-6FC04BC315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3" y="112"/>
              <a:ext cx="1416" cy="1545"/>
              <a:chOff x="0" y="0"/>
              <a:chExt cx="1416" cy="1545"/>
            </a:xfrm>
          </p:grpSpPr>
          <p:grpSp>
            <p:nvGrpSpPr>
              <p:cNvPr id="19" name="Group 26">
                <a:extLst>
                  <a:ext uri="{FF2B5EF4-FFF2-40B4-BE49-F238E27FC236}">
                    <a16:creationId xmlns:a16="http://schemas.microsoft.com/office/drawing/2014/main" id="{9E114F90-27A8-4FA6-9F4F-CE4CD6A44A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406" cy="390"/>
                <a:chOff x="0" y="0"/>
                <a:chExt cx="1406" cy="390"/>
              </a:xfrm>
            </p:grpSpPr>
            <p:sp>
              <p:nvSpPr>
                <p:cNvPr id="29" name="AutoShape 27">
                  <a:extLst>
                    <a:ext uri="{FF2B5EF4-FFF2-40B4-BE49-F238E27FC236}">
                      <a16:creationId xmlns:a16="http://schemas.microsoft.com/office/drawing/2014/main" id="{2507AF7E-4165-4071-8DA4-A13A0EE5BD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406" cy="390"/>
                </a:xfrm>
                <a:prstGeom prst="can">
                  <a:avLst>
                    <a:gd name="adj" fmla="val 25000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30" name="Text Box 28">
                  <a:extLst>
                    <a:ext uri="{FF2B5EF4-FFF2-40B4-BE49-F238E27FC236}">
                      <a16:creationId xmlns:a16="http://schemas.microsoft.com/office/drawing/2014/main" id="{F19C14E1-04C9-41D1-9F55-CBE317E80E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6"/>
                  <a:ext cx="1384" cy="2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9pPr>
                </a:lstStyle>
                <a:p>
                  <a:pPr algn="ctr"/>
                  <a:r>
                    <a:rPr lang="zh-CN" altLang="en-US" sz="2800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姿势与步态 </a:t>
                  </a:r>
                </a:p>
              </p:txBody>
            </p:sp>
          </p:grpSp>
          <p:grpSp>
            <p:nvGrpSpPr>
              <p:cNvPr id="20" name="Group 29">
                <a:extLst>
                  <a:ext uri="{FF2B5EF4-FFF2-40B4-BE49-F238E27FC236}">
                    <a16:creationId xmlns:a16="http://schemas.microsoft.com/office/drawing/2014/main" id="{6AF7F6C8-757D-442D-96E0-97E81B81FF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" y="384"/>
                <a:ext cx="1406" cy="391"/>
                <a:chOff x="0" y="0"/>
                <a:chExt cx="1406" cy="391"/>
              </a:xfrm>
            </p:grpSpPr>
            <p:sp>
              <p:nvSpPr>
                <p:cNvPr id="27" name="AutoShape 30">
                  <a:extLst>
                    <a:ext uri="{FF2B5EF4-FFF2-40B4-BE49-F238E27FC236}">
                      <a16:creationId xmlns:a16="http://schemas.microsoft.com/office/drawing/2014/main" id="{A23AA2BB-141D-4500-A20E-53BB7697A5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406" cy="391"/>
                </a:xfrm>
                <a:prstGeom prst="can">
                  <a:avLst>
                    <a:gd name="adj" fmla="val 25000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28" name="Text Box 31">
                  <a:extLst>
                    <a:ext uri="{FF2B5EF4-FFF2-40B4-BE49-F238E27FC236}">
                      <a16:creationId xmlns:a16="http://schemas.microsoft.com/office/drawing/2014/main" id="{27D4B386-010F-4922-BE61-6F3FA0A277A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6"/>
                  <a:ext cx="1384" cy="2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9pPr>
                </a:lstStyle>
                <a:p>
                  <a:pPr algn="ctr"/>
                  <a:r>
                    <a:rPr lang="zh-CN" altLang="en-US" sz="2800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皮肤与粘膜</a:t>
                  </a:r>
                </a:p>
              </p:txBody>
            </p:sp>
          </p:grpSp>
          <p:grpSp>
            <p:nvGrpSpPr>
              <p:cNvPr id="21" name="Group 32">
                <a:extLst>
                  <a:ext uri="{FF2B5EF4-FFF2-40B4-BE49-F238E27FC236}">
                    <a16:creationId xmlns:a16="http://schemas.microsoft.com/office/drawing/2014/main" id="{4F30F226-18B2-458D-8B97-35C0063D1C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" y="1155"/>
                <a:ext cx="1406" cy="390"/>
                <a:chOff x="0" y="0"/>
                <a:chExt cx="1406" cy="390"/>
              </a:xfrm>
            </p:grpSpPr>
            <p:sp>
              <p:nvSpPr>
                <p:cNvPr id="25" name="AutoShape 33">
                  <a:extLst>
                    <a:ext uri="{FF2B5EF4-FFF2-40B4-BE49-F238E27FC236}">
                      <a16:creationId xmlns:a16="http://schemas.microsoft.com/office/drawing/2014/main" id="{EC09B1F9-9425-4686-8301-B6F541F0E1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"/>
                  <a:ext cx="1406" cy="390"/>
                </a:xfrm>
                <a:prstGeom prst="can">
                  <a:avLst>
                    <a:gd name="adj" fmla="val 25000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26" name="Text Box 34">
                  <a:extLst>
                    <a:ext uri="{FF2B5EF4-FFF2-40B4-BE49-F238E27FC236}">
                      <a16:creationId xmlns:a16="http://schemas.microsoft.com/office/drawing/2014/main" id="{1837B485-226A-4861-BE8E-BF965A170D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6"/>
                  <a:ext cx="1384" cy="2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9pPr>
                </a:lstStyle>
                <a:p>
                  <a:pPr algn="ctr"/>
                  <a:r>
                    <a:rPr lang="zh-CN" altLang="en-US" sz="2800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排泄物</a:t>
                  </a:r>
                </a:p>
              </p:txBody>
            </p:sp>
          </p:grpSp>
          <p:grpSp>
            <p:nvGrpSpPr>
              <p:cNvPr id="22" name="Group 35">
                <a:extLst>
                  <a:ext uri="{FF2B5EF4-FFF2-40B4-BE49-F238E27FC236}">
                    <a16:creationId xmlns:a16="http://schemas.microsoft.com/office/drawing/2014/main" id="{97BA1334-1690-4038-B7E0-DE4FFA3CC4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" y="771"/>
                <a:ext cx="1406" cy="391"/>
                <a:chOff x="0" y="0"/>
                <a:chExt cx="1406" cy="391"/>
              </a:xfrm>
            </p:grpSpPr>
            <p:sp>
              <p:nvSpPr>
                <p:cNvPr id="23" name="AutoShape 36">
                  <a:extLst>
                    <a:ext uri="{FF2B5EF4-FFF2-40B4-BE49-F238E27FC236}">
                      <a16:creationId xmlns:a16="http://schemas.microsoft.com/office/drawing/2014/main" id="{EB211F50-A78A-4206-B953-5B3DB09AA2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406" cy="391"/>
                </a:xfrm>
                <a:prstGeom prst="can">
                  <a:avLst>
                    <a:gd name="adj" fmla="val 25000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24" name="Text Box 37">
                  <a:extLst>
                    <a:ext uri="{FF2B5EF4-FFF2-40B4-BE49-F238E27FC236}">
                      <a16:creationId xmlns:a16="http://schemas.microsoft.com/office/drawing/2014/main" id="{ED17FA25-1254-474D-BAA9-EC84549DA32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6"/>
                  <a:ext cx="1384" cy="2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1400">
                      <a:solidFill>
                        <a:schemeClr val="bg1"/>
                      </a:solidFill>
                      <a:latin typeface="FrutigerNext LT Regular"/>
                      <a:ea typeface="MS PGothic" panose="020B0600070205080204" pitchFamily="34" charset="-128"/>
                    </a:defRPr>
                  </a:lvl9pPr>
                </a:lstStyle>
                <a:p>
                  <a:pPr algn="ctr"/>
                  <a:r>
                    <a:rPr lang="zh-CN" altLang="en-US" sz="2800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呕吐物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02655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grpSp>
        <p:nvGrpSpPr>
          <p:cNvPr id="31" name="Group 13">
            <a:extLst>
              <a:ext uri="{FF2B5EF4-FFF2-40B4-BE49-F238E27FC236}">
                <a16:creationId xmlns:a16="http://schemas.microsoft.com/office/drawing/2014/main" id="{CD460E90-DB4F-43B4-A87C-AE8B0C9FD61B}"/>
              </a:ext>
            </a:extLst>
          </p:cNvPr>
          <p:cNvGrpSpPr>
            <a:grpSpLocks/>
          </p:cNvGrpSpPr>
          <p:nvPr/>
        </p:nvGrpSpPr>
        <p:grpSpPr bwMode="auto">
          <a:xfrm>
            <a:off x="223443" y="2282576"/>
            <a:ext cx="2232025" cy="716544"/>
            <a:chOff x="0" y="0"/>
            <a:chExt cx="1406" cy="390"/>
          </a:xfrm>
        </p:grpSpPr>
        <p:sp>
          <p:nvSpPr>
            <p:cNvPr id="41" name="AutoShape 14">
              <a:extLst>
                <a:ext uri="{FF2B5EF4-FFF2-40B4-BE49-F238E27FC236}">
                  <a16:creationId xmlns:a16="http://schemas.microsoft.com/office/drawing/2014/main" id="{5A01B0DA-8E4F-4A51-B10B-A4B17F344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06" cy="39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2" name="Text Box 15">
              <a:extLst>
                <a:ext uri="{FF2B5EF4-FFF2-40B4-BE49-F238E27FC236}">
                  <a16:creationId xmlns:a16="http://schemas.microsoft.com/office/drawing/2014/main" id="{346167DA-5BDB-464F-8725-20E825A373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6"/>
              <a:ext cx="138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发育与体型</a:t>
              </a:r>
              <a:r>
                <a:rPr lang="zh-CN" altLang="en-US" sz="1600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92B8B28E-4815-4562-B1E1-0B2193A3E4F5}"/>
              </a:ext>
            </a:extLst>
          </p:cNvPr>
          <p:cNvGrpSpPr>
            <a:grpSpLocks/>
          </p:cNvGrpSpPr>
          <p:nvPr/>
        </p:nvGrpSpPr>
        <p:grpSpPr bwMode="auto">
          <a:xfrm>
            <a:off x="6611228" y="2269714"/>
            <a:ext cx="2232025" cy="718381"/>
            <a:chOff x="0" y="0"/>
            <a:chExt cx="1406" cy="391"/>
          </a:xfrm>
        </p:grpSpPr>
        <p:sp>
          <p:nvSpPr>
            <p:cNvPr id="39" name="AutoShape 17">
              <a:extLst>
                <a:ext uri="{FF2B5EF4-FFF2-40B4-BE49-F238E27FC236}">
                  <a16:creationId xmlns:a16="http://schemas.microsoft.com/office/drawing/2014/main" id="{15348AAE-4B8A-48D4-AB5E-2D8F41A3B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06" cy="39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0" name="Text Box 18">
              <a:extLst>
                <a:ext uri="{FF2B5EF4-FFF2-40B4-BE49-F238E27FC236}">
                  <a16:creationId xmlns:a16="http://schemas.microsoft.com/office/drawing/2014/main" id="{6B6E9C79-E6BC-4245-87DC-1D0F18A650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6"/>
              <a:ext cx="138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饮食与营养</a:t>
              </a:r>
            </a:p>
          </p:txBody>
        </p:sp>
      </p:grpSp>
      <p:pic>
        <p:nvPicPr>
          <p:cNvPr id="48" name="图片 31745" descr="woman">
            <a:extLst>
              <a:ext uri="{FF2B5EF4-FFF2-40B4-BE49-F238E27FC236}">
                <a16:creationId xmlns:a16="http://schemas.microsoft.com/office/drawing/2014/main" id="{F003FB54-59D2-4039-B949-D7CB7F457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5"/>
          <a:stretch/>
        </p:blipFill>
        <p:spPr bwMode="auto">
          <a:xfrm>
            <a:off x="9803709" y="3257066"/>
            <a:ext cx="2375404" cy="30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图片 31746" descr="7f12572f3aa1d2704ec2261a">
            <a:extLst>
              <a:ext uri="{FF2B5EF4-FFF2-40B4-BE49-F238E27FC236}">
                <a16:creationId xmlns:a16="http://schemas.microsoft.com/office/drawing/2014/main" id="{62D6B820-4FA3-40F5-B267-27630B1EE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525" y="3193270"/>
            <a:ext cx="2300654" cy="30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0">
            <a:extLst>
              <a:ext uri="{FF2B5EF4-FFF2-40B4-BE49-F238E27FC236}">
                <a16:creationId xmlns:a16="http://schemas.microsoft.com/office/drawing/2014/main" id="{7FF6FB66-6BE6-4CDD-B7B2-64E426AF0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328" y="3193270"/>
            <a:ext cx="2227918" cy="30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C239F5FB-96BA-4761-8DF3-B88A34A0105E}"/>
              </a:ext>
            </a:extLst>
          </p:cNvPr>
          <p:cNvSpPr/>
          <p:nvPr/>
        </p:nvSpPr>
        <p:spPr bwMode="auto">
          <a:xfrm>
            <a:off x="8843253" y="1094947"/>
            <a:ext cx="2526194" cy="19106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285750" marR="0" indent="-285750" algn="l" defTabSz="91249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食欲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、食量</a:t>
            </a:r>
            <a:endParaRPr lang="en-US" altLang="zh-CN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marR="0" indent="-285750" algn="l" defTabSz="91249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进食后反应</a:t>
            </a:r>
            <a:endParaRPr lang="en-US" altLang="zh-CN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marR="0" indent="-285750" algn="l" defTabSz="91249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有无偏食</a:t>
            </a:r>
            <a:endParaRPr lang="en-US" altLang="zh-CN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D06F9912-F7A2-46F5-929E-EE0EC159AD23}"/>
              </a:ext>
            </a:extLst>
          </p:cNvPr>
          <p:cNvSpPr/>
          <p:nvPr/>
        </p:nvSpPr>
        <p:spPr bwMode="auto">
          <a:xfrm>
            <a:off x="2495600" y="1058544"/>
            <a:ext cx="2375405" cy="194704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285750" marR="0" indent="-285750" defTabSz="91249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匀称型</a:t>
            </a:r>
            <a:endParaRPr kumimoji="0" lang="en-US" altLang="zh-CN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marR="0" indent="-285750" defTabSz="91249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瘦长型</a:t>
            </a:r>
            <a:endParaRPr lang="en-US" altLang="zh-CN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marR="0" indent="-285750" defTabSz="91249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矮胖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型</a:t>
            </a:r>
            <a:endParaRPr kumimoji="0" lang="zh-CN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304745F-46CF-4CE2-97DE-A8B4349FC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91" y="3429000"/>
            <a:ext cx="3063505" cy="26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3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grpSp>
        <p:nvGrpSpPr>
          <p:cNvPr id="34" name="Group 22">
            <a:extLst>
              <a:ext uri="{FF2B5EF4-FFF2-40B4-BE49-F238E27FC236}">
                <a16:creationId xmlns:a16="http://schemas.microsoft.com/office/drawing/2014/main" id="{03ACE817-B8FE-4801-91C5-9DC1D2CD90B7}"/>
              </a:ext>
            </a:extLst>
          </p:cNvPr>
          <p:cNvGrpSpPr>
            <a:grpSpLocks/>
          </p:cNvGrpSpPr>
          <p:nvPr/>
        </p:nvGrpSpPr>
        <p:grpSpPr bwMode="auto">
          <a:xfrm>
            <a:off x="335360" y="2636912"/>
            <a:ext cx="2232025" cy="718381"/>
            <a:chOff x="0" y="0"/>
            <a:chExt cx="1406" cy="391"/>
          </a:xfrm>
        </p:grpSpPr>
        <p:sp>
          <p:nvSpPr>
            <p:cNvPr id="35" name="AutoShape 23">
              <a:extLst>
                <a:ext uri="{FF2B5EF4-FFF2-40B4-BE49-F238E27FC236}">
                  <a16:creationId xmlns:a16="http://schemas.microsoft.com/office/drawing/2014/main" id="{F29CE41C-B6DA-48ED-9863-9FCB4D40B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06" cy="39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6" name="Text Box 24">
              <a:extLst>
                <a:ext uri="{FF2B5EF4-FFF2-40B4-BE49-F238E27FC236}">
                  <a16:creationId xmlns:a16="http://schemas.microsoft.com/office/drawing/2014/main" id="{C280CFBD-62AB-4853-A966-AE4EE21916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6"/>
              <a:ext cx="138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面容与表情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D675819C-87FC-4FE6-8B69-BC3548E6511C}"/>
              </a:ext>
            </a:extLst>
          </p:cNvPr>
          <p:cNvSpPr txBox="1"/>
          <p:nvPr/>
        </p:nvSpPr>
        <p:spPr>
          <a:xfrm>
            <a:off x="2688836" y="1859712"/>
            <a:ext cx="3088640" cy="386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急性病容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慢性病容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二尖瓣病容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贫血病容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满月面容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脱水面容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99F4A73-C426-4D55-8BE1-07B5FC865408}"/>
              </a:ext>
            </a:extLst>
          </p:cNvPr>
          <p:cNvGrpSpPr/>
          <p:nvPr/>
        </p:nvGrpSpPr>
        <p:grpSpPr>
          <a:xfrm>
            <a:off x="5268557" y="1001572"/>
            <a:ext cx="6853249" cy="5147064"/>
            <a:chOff x="5231904" y="1096480"/>
            <a:chExt cx="6853249" cy="5147064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B093E902-C091-4A8F-ACB5-0279004E5D40}"/>
                </a:ext>
              </a:extLst>
            </p:cNvPr>
            <p:cNvSpPr/>
            <p:nvPr/>
          </p:nvSpPr>
          <p:spPr bwMode="auto">
            <a:xfrm>
              <a:off x="5231904" y="4122399"/>
              <a:ext cx="6853249" cy="212114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>
                <a:lnSpc>
                  <a:spcPct val="125000"/>
                </a:lnSpc>
                <a:buFontTx/>
                <a:buNone/>
              </a:pPr>
              <a:r>
                <a:rPr kumimoji="0" lang="zh-CN" altLang="en-US" sz="2800" b="1" i="0" u="none" strike="noStrike" cap="none" normalizeH="0" baseline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急性病容：</a:t>
              </a:r>
              <a:endPara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342900" indent="-342900"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面色潮红、兴奋不安、鼻翼扇动、呼吸急促、口唇疱疹、表情痛苦。</a:t>
              </a:r>
            </a:p>
            <a:p>
              <a:pPr marL="342900" indent="-342900"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急性热病，如大叶性肺炎、疟疾等。</a:t>
              </a:r>
            </a:p>
            <a:p>
              <a:pPr marL="0" marR="0" indent="0" algn="l" defTabSz="9124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1FBC917-677D-4940-8384-05D2B7568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343" y="1096480"/>
              <a:ext cx="3673158" cy="2956816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AD867FB8-E111-4379-A6DE-521069A59BC8}"/>
              </a:ext>
            </a:extLst>
          </p:cNvPr>
          <p:cNvGrpSpPr/>
          <p:nvPr/>
        </p:nvGrpSpPr>
        <p:grpSpPr>
          <a:xfrm>
            <a:off x="5314454" y="1096480"/>
            <a:ext cx="6705494" cy="5116395"/>
            <a:chOff x="5314454" y="1096480"/>
            <a:chExt cx="6705494" cy="511639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8EDC36E9-2CFB-4559-8D93-0BD6F1334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" t="6348" r="3904" b="2577"/>
            <a:stretch/>
          </p:blipFill>
          <p:spPr>
            <a:xfrm>
              <a:off x="5314454" y="1738582"/>
              <a:ext cx="3715612" cy="4428616"/>
            </a:xfrm>
            <a:prstGeom prst="rect">
              <a:avLst/>
            </a:prstGeom>
          </p:spPr>
        </p:pic>
        <p:sp>
          <p:nvSpPr>
            <p:cNvPr id="25" name="文本占位符 35841">
              <a:extLst>
                <a:ext uri="{FF2B5EF4-FFF2-40B4-BE49-F238E27FC236}">
                  <a16:creationId xmlns:a16="http://schemas.microsoft.com/office/drawing/2014/main" id="{24212DFE-75F0-4245-BE77-46FB0F5ED94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169816" y="1096480"/>
              <a:ext cx="2850132" cy="511639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>
              <a:lvl1pPr marL="227013" indent="-227013" algn="l" defTabSz="912813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4213" indent="-227013" algn="l" defTabSz="912813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1413" indent="-227013" algn="l" defTabSz="912813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598613" indent="-227013" algn="l" defTabSz="912813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5813" indent="-227013" algn="l" defTabSz="912813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3330" indent="-227330" algn="l" defTabSz="912495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0530" indent="-227330" algn="l" defTabSz="912495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7730" indent="-227330" algn="l" defTabSz="912495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4930" indent="-227330" algn="l" defTabSz="912495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>
                <a:lnSpc>
                  <a:spcPct val="125000"/>
                </a:lnSpc>
                <a:buFontTx/>
                <a:buNone/>
              </a:pPr>
              <a:r>
                <a:rPr lang="zh-CN" altLang="en-US" b="1" kern="0" dirty="0">
                  <a:solidFill>
                    <a:schemeClr val="accent4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慢性病容</a:t>
              </a:r>
              <a:endParaRPr lang="en-US" altLang="zh-CN" b="1" kern="0" dirty="0">
                <a:solidFill>
                  <a:schemeClr val="accent4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zh-CN" altLang="en-US" kern="0" dirty="0">
                  <a:latin typeface="黑体" panose="02010609060101010101" pitchFamily="49" charset="-122"/>
                  <a:ea typeface="黑体" panose="02010609060101010101" pitchFamily="49" charset="-122"/>
                </a:rPr>
                <a:t>面容憔悴、面色晦暗、目光暗淡消瘦乏力。</a:t>
              </a:r>
            </a:p>
            <a:p>
              <a:pPr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zh-CN" altLang="en-US" kern="0" dirty="0">
                  <a:latin typeface="黑体" panose="02010609060101010101" pitchFamily="49" charset="-122"/>
                  <a:ea typeface="黑体" panose="02010609060101010101" pitchFamily="49" charset="-122"/>
                </a:rPr>
                <a:t>慢性消耗性疾病。恶性肿瘤、肝硬化、严重的肺结核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2D0F5485-C364-4EA0-A939-7385824EB4CD}"/>
              </a:ext>
            </a:extLst>
          </p:cNvPr>
          <p:cNvGrpSpPr/>
          <p:nvPr/>
        </p:nvGrpSpPr>
        <p:grpSpPr>
          <a:xfrm>
            <a:off x="5231904" y="1353240"/>
            <a:ext cx="6912768" cy="4589553"/>
            <a:chOff x="1631504" y="999687"/>
            <a:chExt cx="7191265" cy="4589553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763E552-86FD-4D08-8C6C-67BB26159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921" y="999687"/>
              <a:ext cx="3446848" cy="4589553"/>
            </a:xfrm>
            <a:prstGeom prst="rect">
              <a:avLst/>
            </a:prstGeom>
          </p:spPr>
        </p:pic>
        <p:sp>
          <p:nvSpPr>
            <p:cNvPr id="44" name="文本占位符 37889">
              <a:extLst>
                <a:ext uri="{FF2B5EF4-FFF2-40B4-BE49-F238E27FC236}">
                  <a16:creationId xmlns:a16="http://schemas.microsoft.com/office/drawing/2014/main" id="{813EF675-70FA-4BD0-AD4B-D5C68A572A07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631504" y="1896574"/>
              <a:ext cx="3384376" cy="3692666"/>
            </a:xfrm>
            <a:prstGeom prst="rect">
              <a:avLst/>
            </a:prstGeom>
          </p:spPr>
          <p:txBody>
            <a:bodyPr/>
            <a:lstStyle>
              <a:lvl1pPr marL="227013" indent="-227013" algn="l" defTabSz="912813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4213" indent="-227013" algn="l" defTabSz="912813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1413" indent="-227013" algn="l" defTabSz="912813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598613" indent="-227013" algn="l" defTabSz="912813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5813" indent="-227013" algn="l" defTabSz="912813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3330" indent="-227330" algn="l" defTabSz="912495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0530" indent="-227330" algn="l" defTabSz="912495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7730" indent="-227330" algn="l" defTabSz="912495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4930" indent="-227330" algn="l" defTabSz="912495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>
                <a:lnSpc>
                  <a:spcPct val="125000"/>
                </a:lnSpc>
                <a:buFontTx/>
                <a:buNone/>
              </a:pPr>
              <a:r>
                <a:rPr lang="zh-CN" altLang="en-US" sz="3200" b="1" kern="0" dirty="0">
                  <a:solidFill>
                    <a:srgbClr val="316493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二尖瓣面容</a:t>
              </a:r>
              <a:endParaRPr lang="en-US" altLang="zh-CN" sz="3200" b="1" kern="0" dirty="0">
                <a:solidFill>
                  <a:srgbClr val="316493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zh-CN" altLang="en-US" b="1" kern="0" dirty="0">
                  <a:latin typeface="黑体" panose="02010609060101010101" pitchFamily="49" charset="-122"/>
                  <a:ea typeface="黑体" panose="02010609060101010101" pitchFamily="49" charset="-122"/>
                </a:rPr>
                <a:t>双颊暗红，口唇紫绀、舌色晦暗、惊慌气短</a:t>
              </a:r>
            </a:p>
            <a:p>
              <a:pPr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zh-CN" altLang="en-US" b="1" kern="0" dirty="0">
                  <a:latin typeface="黑体" panose="02010609060101010101" pitchFamily="49" charset="-122"/>
                  <a:ea typeface="黑体" panose="02010609060101010101" pitchFamily="49" charset="-122"/>
                </a:rPr>
                <a:t>风湿性心脏病二尖瓣狭窄</a:t>
              </a: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369C6A24-BAEB-465C-AFF0-ED7D6D579FAE}"/>
              </a:ext>
            </a:extLst>
          </p:cNvPr>
          <p:cNvGrpSpPr/>
          <p:nvPr/>
        </p:nvGrpSpPr>
        <p:grpSpPr>
          <a:xfrm>
            <a:off x="5301450" y="1341388"/>
            <a:ext cx="6853249" cy="4613255"/>
            <a:chOff x="3359696" y="1157270"/>
            <a:chExt cx="7434660" cy="4762500"/>
          </a:xfrm>
        </p:grpSpPr>
        <p:sp>
          <p:nvSpPr>
            <p:cNvPr id="46" name="文本占位符 36866">
              <a:extLst>
                <a:ext uri="{FF2B5EF4-FFF2-40B4-BE49-F238E27FC236}">
                  <a16:creationId xmlns:a16="http://schemas.microsoft.com/office/drawing/2014/main" id="{1BB8ED7A-C6E3-4DD6-B064-956929A3C93F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359696" y="2780928"/>
              <a:ext cx="3571876" cy="3024336"/>
            </a:xfrm>
            <a:prstGeom prst="rect">
              <a:avLst/>
            </a:prstGeom>
          </p:spPr>
          <p:txBody>
            <a:bodyPr/>
            <a:lstStyle>
              <a:lvl1pPr marL="227013" indent="-227013" algn="l" defTabSz="912813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4213" indent="-227013" algn="l" defTabSz="912813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1413" indent="-227013" algn="l" defTabSz="912813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598613" indent="-227013" algn="l" defTabSz="912813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5813" indent="-227013" algn="l" defTabSz="912813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3330" indent="-227330" algn="l" defTabSz="912495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0530" indent="-227330" algn="l" defTabSz="912495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7730" indent="-227330" algn="l" defTabSz="912495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4930" indent="-227330" algn="l" defTabSz="912495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>
                <a:lnSpc>
                  <a:spcPct val="125000"/>
                </a:lnSpc>
                <a:buFontTx/>
                <a:buNone/>
              </a:pPr>
              <a:r>
                <a:rPr lang="zh-CN" altLang="en-US" sz="3200" b="1" kern="0" dirty="0">
                  <a:solidFill>
                    <a:srgbClr val="316493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贫血面容</a:t>
              </a:r>
              <a:endParaRPr lang="en-US" altLang="zh-CN" sz="3200" b="1" kern="0" dirty="0">
                <a:solidFill>
                  <a:srgbClr val="316493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zh-CN" altLang="en-US" b="1" kern="0" dirty="0">
                  <a:latin typeface="黑体" panose="02010609060101010101" pitchFamily="49" charset="-122"/>
                  <a:ea typeface="黑体" panose="02010609060101010101" pitchFamily="49" charset="-122"/>
                </a:rPr>
                <a:t>面色苍白、唇舌及结膜色淡、表情疲惫乏力</a:t>
              </a:r>
              <a:endParaRPr lang="en-US" altLang="zh-CN" b="1" kern="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zh-CN" altLang="en-US" b="1" kern="0" dirty="0">
                  <a:latin typeface="黑体" panose="02010609060101010101" pitchFamily="49" charset="-122"/>
                  <a:ea typeface="黑体" panose="02010609060101010101" pitchFamily="49" charset="-122"/>
                </a:rPr>
                <a:t>各种贫血</a:t>
              </a:r>
              <a:endParaRPr lang="zh-CN" altLang="en-US" kern="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815F82F8-5C59-473F-969C-1E92E5918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627169" y="1752582"/>
              <a:ext cx="4762500" cy="3571875"/>
            </a:xfrm>
            <a:prstGeom prst="rect">
              <a:avLst/>
            </a:prstGeom>
          </p:spPr>
        </p:pic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3E054BBD-879E-4DCF-BFED-4C6FCFD13866}"/>
              </a:ext>
            </a:extLst>
          </p:cNvPr>
          <p:cNvGrpSpPr/>
          <p:nvPr/>
        </p:nvGrpSpPr>
        <p:grpSpPr>
          <a:xfrm>
            <a:off x="5965947" y="1374335"/>
            <a:ext cx="5395847" cy="4968552"/>
            <a:chOff x="5303912" y="1268760"/>
            <a:chExt cx="5395847" cy="4968552"/>
          </a:xfrm>
        </p:grpSpPr>
        <p:sp>
          <p:nvSpPr>
            <p:cNvPr id="49" name="文本占位符 36866">
              <a:extLst>
                <a:ext uri="{FF2B5EF4-FFF2-40B4-BE49-F238E27FC236}">
                  <a16:creationId xmlns:a16="http://schemas.microsoft.com/office/drawing/2014/main" id="{B6CB3D63-8EA1-4481-9B41-213B7D1BC85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303912" y="1556792"/>
              <a:ext cx="3292545" cy="4680520"/>
            </a:xfrm>
            <a:prstGeom prst="rect">
              <a:avLst/>
            </a:prstGeom>
          </p:spPr>
          <p:txBody>
            <a:bodyPr/>
            <a:lstStyle>
              <a:lvl1pPr marL="227013" indent="-227013" algn="l" defTabSz="912813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4213" indent="-227013" algn="l" defTabSz="912813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1413" indent="-227013" algn="l" defTabSz="912813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598613" indent="-227013" algn="l" defTabSz="912813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5813" indent="-227013" algn="l" defTabSz="912813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3330" indent="-227330" algn="l" defTabSz="912495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0530" indent="-227330" algn="l" defTabSz="912495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7730" indent="-227330" algn="l" defTabSz="912495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4930" indent="-227330" algn="l" defTabSz="912495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>
                <a:lnSpc>
                  <a:spcPct val="125000"/>
                </a:lnSpc>
                <a:buFontTx/>
                <a:buNone/>
              </a:pPr>
              <a:r>
                <a:rPr lang="zh-CN" altLang="en-US" sz="3200" b="1" kern="0" dirty="0">
                  <a:solidFill>
                    <a:srgbClr val="316493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满月面容</a:t>
              </a:r>
              <a:endParaRPr lang="en-US" altLang="zh-CN" sz="3200" b="1" kern="0" dirty="0">
                <a:solidFill>
                  <a:srgbClr val="316493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zh-CN" altLang="en-US" b="1" kern="0" dirty="0">
                  <a:latin typeface="黑体" panose="02010609060101010101" pitchFamily="49" charset="-122"/>
                  <a:ea typeface="黑体" panose="02010609060101010101" pitchFamily="49" charset="-122"/>
                </a:rPr>
                <a:t>面圆如满月，皮肤发红，常伴痤疮和小须</a:t>
              </a:r>
              <a:endParaRPr lang="en-US" altLang="zh-CN" b="1" kern="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zh-CN" altLang="en-US" b="1" kern="0" dirty="0">
                  <a:latin typeface="黑体" panose="02010609060101010101" pitchFamily="49" charset="-122"/>
                  <a:ea typeface="黑体" panose="02010609060101010101" pitchFamily="49" charset="-122"/>
                </a:rPr>
                <a:t>见于肾上腺素皮质功能亢进或长期使用肾上腺皮质激素者</a:t>
              </a:r>
              <a:endParaRPr lang="zh-CN" altLang="en-US" kern="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0315E8CF-9187-441C-87BD-1A4CB5A81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6457" y="1268760"/>
              <a:ext cx="2103302" cy="2598645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250B78E6-3714-40A7-BA19-5C76F3471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8704" y="3933055"/>
              <a:ext cx="1731792" cy="2196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845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grpSp>
        <p:nvGrpSpPr>
          <p:cNvPr id="33" name="Group 19">
            <a:extLst>
              <a:ext uri="{FF2B5EF4-FFF2-40B4-BE49-F238E27FC236}">
                <a16:creationId xmlns:a16="http://schemas.microsoft.com/office/drawing/2014/main" id="{AE06D552-F7BB-43D1-B012-22F3E36F2AAF}"/>
              </a:ext>
            </a:extLst>
          </p:cNvPr>
          <p:cNvGrpSpPr>
            <a:grpSpLocks/>
          </p:cNvGrpSpPr>
          <p:nvPr/>
        </p:nvGrpSpPr>
        <p:grpSpPr bwMode="auto">
          <a:xfrm>
            <a:off x="228650" y="2289045"/>
            <a:ext cx="2232025" cy="716544"/>
            <a:chOff x="0" y="0"/>
            <a:chExt cx="1406" cy="390"/>
          </a:xfrm>
        </p:grpSpPr>
        <p:sp>
          <p:nvSpPr>
            <p:cNvPr id="37" name="AutoShape 20">
              <a:extLst>
                <a:ext uri="{FF2B5EF4-FFF2-40B4-BE49-F238E27FC236}">
                  <a16:creationId xmlns:a16="http://schemas.microsoft.com/office/drawing/2014/main" id="{31EFD8A5-AEBD-4412-91B8-67AA5A1E4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06" cy="39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8" name="Text Box 21">
              <a:extLst>
                <a:ext uri="{FF2B5EF4-FFF2-40B4-BE49-F238E27FC236}">
                  <a16:creationId xmlns:a16="http://schemas.microsoft.com/office/drawing/2014/main" id="{F815D9EF-20CC-49DA-AE03-40B481A107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6"/>
              <a:ext cx="1384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体位</a:t>
              </a:r>
            </a:p>
          </p:txBody>
        </p:sp>
      </p:grpSp>
      <p:grpSp>
        <p:nvGrpSpPr>
          <p:cNvPr id="19" name="Group 26">
            <a:extLst>
              <a:ext uri="{FF2B5EF4-FFF2-40B4-BE49-F238E27FC236}">
                <a16:creationId xmlns:a16="http://schemas.microsoft.com/office/drawing/2014/main" id="{9E114F90-27A8-4FA6-9F4F-CE4CD6A44A2A}"/>
              </a:ext>
            </a:extLst>
          </p:cNvPr>
          <p:cNvGrpSpPr>
            <a:grpSpLocks/>
          </p:cNvGrpSpPr>
          <p:nvPr/>
        </p:nvGrpSpPr>
        <p:grpSpPr bwMode="auto">
          <a:xfrm>
            <a:off x="8112224" y="876817"/>
            <a:ext cx="2232025" cy="716544"/>
            <a:chOff x="0" y="0"/>
            <a:chExt cx="1406" cy="390"/>
          </a:xfrm>
        </p:grpSpPr>
        <p:sp>
          <p:nvSpPr>
            <p:cNvPr id="29" name="AutoShape 27">
              <a:extLst>
                <a:ext uri="{FF2B5EF4-FFF2-40B4-BE49-F238E27FC236}">
                  <a16:creationId xmlns:a16="http://schemas.microsoft.com/office/drawing/2014/main" id="{2507AF7E-4165-4071-8DA4-A13A0EE5B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06" cy="39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" name="Text Box 28">
              <a:extLst>
                <a:ext uri="{FF2B5EF4-FFF2-40B4-BE49-F238E27FC236}">
                  <a16:creationId xmlns:a16="http://schemas.microsoft.com/office/drawing/2014/main" id="{F19C14E1-04C9-41D1-9F55-CBE317E80E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6"/>
              <a:ext cx="1384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姿势与步态 </a:t>
              </a:r>
            </a:p>
          </p:txBody>
        </p:sp>
      </p:grp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C9DC1606-1126-4557-BA17-33248C02B588}"/>
              </a:ext>
            </a:extLst>
          </p:cNvPr>
          <p:cNvSpPr/>
          <p:nvPr/>
        </p:nvSpPr>
        <p:spPr bwMode="auto">
          <a:xfrm>
            <a:off x="2495600" y="1058544"/>
            <a:ext cx="2375405" cy="194704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285750" marR="0" indent="-285750" defTabSz="91249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自主体位</a:t>
            </a:r>
            <a:endParaRPr kumimoji="0" lang="en-US" altLang="zh-CN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marR="0" indent="-285750" defTabSz="91249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被动体位</a:t>
            </a:r>
            <a:endParaRPr lang="en-US" altLang="zh-CN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marR="0" indent="-285750" defTabSz="91249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被迫体位</a:t>
            </a:r>
            <a:endParaRPr kumimoji="0" lang="zh-CN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46674C7-621F-4423-B301-1D0F89ABE0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9" y="2920794"/>
            <a:ext cx="4653822" cy="33165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BD20A31-3804-468A-995E-57D64DA44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76" y="1836625"/>
            <a:ext cx="5158105" cy="4333332"/>
          </a:xfrm>
          <a:prstGeom prst="rect">
            <a:avLst/>
          </a:prstGeom>
        </p:spPr>
      </p:pic>
      <p:pic>
        <p:nvPicPr>
          <p:cNvPr id="46" name="图片 41987" descr="步态">
            <a:extLst>
              <a:ext uri="{FF2B5EF4-FFF2-40B4-BE49-F238E27FC236}">
                <a16:creationId xmlns:a16="http://schemas.microsoft.com/office/drawing/2014/main" id="{ADC60209-B57E-435C-83C6-AF26B474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072" y="356454"/>
            <a:ext cx="5992961" cy="588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00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grpSp>
        <p:nvGrpSpPr>
          <p:cNvPr id="20" name="Group 29">
            <a:extLst>
              <a:ext uri="{FF2B5EF4-FFF2-40B4-BE49-F238E27FC236}">
                <a16:creationId xmlns:a16="http://schemas.microsoft.com/office/drawing/2014/main" id="{6AF7F6C8-757D-442D-96E0-97E81B81FF75}"/>
              </a:ext>
            </a:extLst>
          </p:cNvPr>
          <p:cNvGrpSpPr>
            <a:grpSpLocks/>
          </p:cNvGrpSpPr>
          <p:nvPr/>
        </p:nvGrpSpPr>
        <p:grpSpPr bwMode="auto">
          <a:xfrm>
            <a:off x="1361053" y="1327795"/>
            <a:ext cx="2232025" cy="718381"/>
            <a:chOff x="0" y="0"/>
            <a:chExt cx="1406" cy="391"/>
          </a:xfrm>
        </p:grpSpPr>
        <p:sp>
          <p:nvSpPr>
            <p:cNvPr id="27" name="AutoShape 30">
              <a:extLst>
                <a:ext uri="{FF2B5EF4-FFF2-40B4-BE49-F238E27FC236}">
                  <a16:creationId xmlns:a16="http://schemas.microsoft.com/office/drawing/2014/main" id="{A23AA2BB-141D-4500-A20E-53BB7697A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06" cy="39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8" name="Text Box 31">
              <a:extLst>
                <a:ext uri="{FF2B5EF4-FFF2-40B4-BE49-F238E27FC236}">
                  <a16:creationId xmlns:a16="http://schemas.microsoft.com/office/drawing/2014/main" id="{27D4B386-010F-4922-BE61-6F3FA0A277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6"/>
              <a:ext cx="138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皮肤与粘膜</a:t>
              </a:r>
            </a:p>
          </p:txBody>
        </p:sp>
      </p:grpSp>
      <p:sp>
        <p:nvSpPr>
          <p:cNvPr id="65" name="文本框 43012">
            <a:extLst>
              <a:ext uri="{FF2B5EF4-FFF2-40B4-BE49-F238E27FC236}">
                <a16:creationId xmlns:a16="http://schemas.microsoft.com/office/drawing/2014/main" id="{5A96D2EA-9F1E-47DB-8780-00465CA9D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7277" y="3071886"/>
            <a:ext cx="3257550" cy="3278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36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6" name="直接连接符 43013">
            <a:extLst>
              <a:ext uri="{FF2B5EF4-FFF2-40B4-BE49-F238E27FC236}">
                <a16:creationId xmlns:a16="http://schemas.microsoft.com/office/drawing/2014/main" id="{C70CAA11-FE58-461A-A792-FFF2577678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5752" y="3336075"/>
            <a:ext cx="857250" cy="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2" name="矩形 43014">
            <a:extLst>
              <a:ext uri="{FF2B5EF4-FFF2-40B4-BE49-F238E27FC236}">
                <a16:creationId xmlns:a16="http://schemas.microsoft.com/office/drawing/2014/main" id="{F9AFC2FD-00FA-44D5-9CBC-6451964CB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241" y="5246331"/>
            <a:ext cx="2843212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贫血、休克病人</a:t>
            </a:r>
          </a:p>
        </p:txBody>
      </p:sp>
      <p:sp>
        <p:nvSpPr>
          <p:cNvPr id="63" name="矩形 43015">
            <a:extLst>
              <a:ext uri="{FF2B5EF4-FFF2-40B4-BE49-F238E27FC236}">
                <a16:creationId xmlns:a16="http://schemas.microsoft.com/office/drawing/2014/main" id="{084492E9-D6D7-49B9-BDA4-E801112BB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4379" y="2769075"/>
            <a:ext cx="4614663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肾上腺皮质激素减退，肝病</a:t>
            </a:r>
          </a:p>
        </p:txBody>
      </p:sp>
      <p:sp>
        <p:nvSpPr>
          <p:cNvPr id="43" name="矩形 43037">
            <a:extLst>
              <a:ext uri="{FF2B5EF4-FFF2-40B4-BE49-F238E27FC236}">
                <a16:creationId xmlns:a16="http://schemas.microsoft.com/office/drawing/2014/main" id="{04A8910F-1F54-470F-8CAB-24B34AC26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241" y="2791014"/>
            <a:ext cx="1620838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发热病人</a:t>
            </a:r>
          </a:p>
        </p:txBody>
      </p:sp>
      <p:sp>
        <p:nvSpPr>
          <p:cNvPr id="44" name="矩形 43038">
            <a:extLst>
              <a:ext uri="{FF2B5EF4-FFF2-40B4-BE49-F238E27FC236}">
                <a16:creationId xmlns:a16="http://schemas.microsoft.com/office/drawing/2014/main" id="{2B2E6FCD-E6ED-4DBA-91B4-9F670F8FA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960" y="4006219"/>
            <a:ext cx="1620838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肝胆疾病</a:t>
            </a:r>
          </a:p>
        </p:txBody>
      </p:sp>
      <p:sp>
        <p:nvSpPr>
          <p:cNvPr id="45" name="矩形 43039">
            <a:extLst>
              <a:ext uri="{FF2B5EF4-FFF2-40B4-BE49-F238E27FC236}">
                <a16:creationId xmlns:a16="http://schemas.microsoft.com/office/drawing/2014/main" id="{AA62A85D-7419-42F3-AE37-DB1F2F3E4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4379" y="3944990"/>
            <a:ext cx="2338388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心肺功能不全</a:t>
            </a:r>
          </a:p>
        </p:txBody>
      </p:sp>
      <p:sp>
        <p:nvSpPr>
          <p:cNvPr id="46" name="矩形 43040">
            <a:extLst>
              <a:ext uri="{FF2B5EF4-FFF2-40B4-BE49-F238E27FC236}">
                <a16:creationId xmlns:a16="http://schemas.microsoft.com/office/drawing/2014/main" id="{C9D62AD6-3D0E-4FEC-A80F-8A5F973A6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4379" y="5246331"/>
            <a:ext cx="1979613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出血性疾病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BA84AB8-CE8F-4339-BBEE-BD11E1461927}"/>
              </a:ext>
            </a:extLst>
          </p:cNvPr>
          <p:cNvSpPr txBox="1"/>
          <p:nvPr/>
        </p:nvSpPr>
        <p:spPr>
          <a:xfrm>
            <a:off x="899458" y="2698657"/>
            <a:ext cx="76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红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8F43C1C-2414-419C-B629-75982D21FE45}"/>
              </a:ext>
            </a:extLst>
          </p:cNvPr>
          <p:cNvSpPr txBox="1"/>
          <p:nvPr/>
        </p:nvSpPr>
        <p:spPr>
          <a:xfrm>
            <a:off x="5590251" y="2661968"/>
            <a:ext cx="76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黑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01B616C-90B3-4E14-A1B3-7902A6CB2F9B}"/>
              </a:ext>
            </a:extLst>
          </p:cNvPr>
          <p:cNvSpPr txBox="1"/>
          <p:nvPr/>
        </p:nvSpPr>
        <p:spPr>
          <a:xfrm>
            <a:off x="899458" y="3944990"/>
            <a:ext cx="76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黄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D601402-4275-4FF9-967A-A26E069EC458}"/>
              </a:ext>
            </a:extLst>
          </p:cNvPr>
          <p:cNvSpPr txBox="1"/>
          <p:nvPr/>
        </p:nvSpPr>
        <p:spPr>
          <a:xfrm>
            <a:off x="5590251" y="3944992"/>
            <a:ext cx="76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紫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08D5BD-F435-4230-A97C-7E3320048A85}"/>
              </a:ext>
            </a:extLst>
          </p:cNvPr>
          <p:cNvSpPr txBox="1"/>
          <p:nvPr/>
        </p:nvSpPr>
        <p:spPr>
          <a:xfrm>
            <a:off x="899458" y="5202227"/>
            <a:ext cx="76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>
                    <a:lumMod val="6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白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F7534C5-A899-4573-AB90-71F02B69EB33}"/>
              </a:ext>
            </a:extLst>
          </p:cNvPr>
          <p:cNvSpPr/>
          <p:nvPr/>
        </p:nvSpPr>
        <p:spPr>
          <a:xfrm>
            <a:off x="5531038" y="5123220"/>
            <a:ext cx="6479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花</a:t>
            </a:r>
          </a:p>
        </p:txBody>
      </p:sp>
    </p:spTree>
    <p:extLst>
      <p:ext uri="{BB962C8B-B14F-4D97-AF65-F5344CB8AC3E}">
        <p14:creationId xmlns:p14="http://schemas.microsoft.com/office/powerpoint/2010/main" val="373044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grpSp>
        <p:nvGrpSpPr>
          <p:cNvPr id="22" name="Group 35">
            <a:extLst>
              <a:ext uri="{FF2B5EF4-FFF2-40B4-BE49-F238E27FC236}">
                <a16:creationId xmlns:a16="http://schemas.microsoft.com/office/drawing/2014/main" id="{97BA1334-1690-4038-B7E0-DE4FFA3CC484}"/>
              </a:ext>
            </a:extLst>
          </p:cNvPr>
          <p:cNvGrpSpPr>
            <a:grpSpLocks/>
          </p:cNvGrpSpPr>
          <p:nvPr/>
        </p:nvGrpSpPr>
        <p:grpSpPr bwMode="auto">
          <a:xfrm>
            <a:off x="1151949" y="1244603"/>
            <a:ext cx="2232025" cy="718381"/>
            <a:chOff x="0" y="0"/>
            <a:chExt cx="1406" cy="391"/>
          </a:xfrm>
        </p:grpSpPr>
        <p:sp>
          <p:nvSpPr>
            <p:cNvPr id="23" name="AutoShape 36">
              <a:extLst>
                <a:ext uri="{FF2B5EF4-FFF2-40B4-BE49-F238E27FC236}">
                  <a16:creationId xmlns:a16="http://schemas.microsoft.com/office/drawing/2014/main" id="{EB211F50-A78A-4206-B953-5B3DB09AA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06" cy="39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4" name="Text Box 37">
              <a:extLst>
                <a:ext uri="{FF2B5EF4-FFF2-40B4-BE49-F238E27FC236}">
                  <a16:creationId xmlns:a16="http://schemas.microsoft.com/office/drawing/2014/main" id="{ED17FA25-1254-474D-BAA9-EC84549DA3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6"/>
              <a:ext cx="138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呕吐物</a:t>
              </a: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CCC61621-58EE-42D0-BD91-E6EB619E121F}"/>
              </a:ext>
            </a:extLst>
          </p:cNvPr>
          <p:cNvGrpSpPr/>
          <p:nvPr/>
        </p:nvGrpSpPr>
        <p:grpSpPr>
          <a:xfrm>
            <a:off x="1898630" y="1556792"/>
            <a:ext cx="5904571" cy="4555470"/>
            <a:chOff x="1099322" y="1300937"/>
            <a:chExt cx="5904571" cy="4555470"/>
          </a:xfrm>
        </p:grpSpPr>
        <p:sp>
          <p:nvSpPr>
            <p:cNvPr id="68" name="文本框 46081">
              <a:extLst>
                <a:ext uri="{FF2B5EF4-FFF2-40B4-BE49-F238E27FC236}">
                  <a16:creationId xmlns:a16="http://schemas.microsoft.com/office/drawing/2014/main" id="{42D5A8A5-4F48-428C-BDA3-BA75627F2F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9322" y="3244037"/>
              <a:ext cx="738664" cy="1002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/>
            <a:p>
              <a:r>
                <a:rPr lang="zh-CN" altLang="en-US" sz="36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呕吐</a:t>
              </a:r>
            </a:p>
          </p:txBody>
        </p:sp>
        <p:sp>
          <p:nvSpPr>
            <p:cNvPr id="69" name="左大括号 46082">
              <a:extLst>
                <a:ext uri="{FF2B5EF4-FFF2-40B4-BE49-F238E27FC236}">
                  <a16:creationId xmlns:a16="http://schemas.microsoft.com/office/drawing/2014/main" id="{DA6955F8-92A9-4074-8385-22EB20DBA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511" y="2093099"/>
              <a:ext cx="431800" cy="3743325"/>
            </a:xfrm>
            <a:prstGeom prst="leftBrace">
              <a:avLst>
                <a:gd name="adj1" fmla="val 72162"/>
                <a:gd name="adj2" fmla="val 50000"/>
              </a:avLst>
            </a:prstGeom>
            <a:noFill/>
            <a:ln w="571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4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0" name="矩形 46083">
              <a:extLst>
                <a:ext uri="{FF2B5EF4-FFF2-40B4-BE49-F238E27FC236}">
                  <a16:creationId xmlns:a16="http://schemas.microsoft.com/office/drawing/2014/main" id="{C47B7D49-A83E-4E0D-BD21-7A70A388F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311" y="1804174"/>
              <a:ext cx="198804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喷射性呕吐</a:t>
              </a:r>
            </a:p>
          </p:txBody>
        </p:sp>
        <p:sp>
          <p:nvSpPr>
            <p:cNvPr id="71" name="矩形 46084">
              <a:extLst>
                <a:ext uri="{FF2B5EF4-FFF2-40B4-BE49-F238E27FC236}">
                  <a16:creationId xmlns:a16="http://schemas.microsoft.com/office/drawing/2014/main" id="{ACF5B4C8-F6E9-45B9-8FF7-892FF9F3D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311" y="3461524"/>
              <a:ext cx="198804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反射性呕吐</a:t>
              </a:r>
            </a:p>
          </p:txBody>
        </p:sp>
        <p:sp>
          <p:nvSpPr>
            <p:cNvPr id="72" name="矩形 46085">
              <a:extLst>
                <a:ext uri="{FF2B5EF4-FFF2-40B4-BE49-F238E27FC236}">
                  <a16:creationId xmlns:a16="http://schemas.microsoft.com/office/drawing/2014/main" id="{3DA3962F-36CF-416F-95F0-796752AB0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3774" y="5333187"/>
              <a:ext cx="198804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b="1">
                  <a:latin typeface="黑体" panose="02010609060101010101" pitchFamily="49" charset="-122"/>
                  <a:ea typeface="黑体" panose="02010609060101010101" pitchFamily="49" charset="-122"/>
                </a:rPr>
                <a:t>条件反射性</a:t>
              </a:r>
            </a:p>
          </p:txBody>
        </p:sp>
        <p:sp>
          <p:nvSpPr>
            <p:cNvPr id="73" name="左大括号 46086">
              <a:extLst>
                <a:ext uri="{FF2B5EF4-FFF2-40B4-BE49-F238E27FC236}">
                  <a16:creationId xmlns:a16="http://schemas.microsoft.com/office/drawing/2014/main" id="{534FFA1B-BCFE-4920-9D0C-DE1C84560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5335" y="1515538"/>
              <a:ext cx="430213" cy="1368425"/>
            </a:xfrm>
            <a:prstGeom prst="leftBrace">
              <a:avLst>
                <a:gd name="adj1" fmla="val 26477"/>
                <a:gd name="adj2" fmla="val 50000"/>
              </a:avLst>
            </a:prstGeom>
            <a:noFill/>
            <a:ln w="571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4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4" name="矩形 46087">
              <a:extLst>
                <a:ext uri="{FF2B5EF4-FFF2-40B4-BE49-F238E27FC236}">
                  <a16:creationId xmlns:a16="http://schemas.microsoft.com/office/drawing/2014/main" id="{296126A4-51D8-436F-8DDD-8A357A727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3499" y="1300937"/>
              <a:ext cx="126669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b="1">
                  <a:latin typeface="黑体" panose="02010609060101010101" pitchFamily="49" charset="-122"/>
                  <a:ea typeface="黑体" panose="02010609060101010101" pitchFamily="49" charset="-122"/>
                </a:rPr>
                <a:t>中枢性</a:t>
              </a:r>
            </a:p>
          </p:txBody>
        </p:sp>
        <p:sp>
          <p:nvSpPr>
            <p:cNvPr id="75" name="矩形 46088">
              <a:extLst>
                <a:ext uri="{FF2B5EF4-FFF2-40B4-BE49-F238E27FC236}">
                  <a16:creationId xmlns:a16="http://schemas.microsoft.com/office/drawing/2014/main" id="{98A44FDB-103C-4333-9F5C-48A606DD9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6524" y="2453462"/>
              <a:ext cx="162736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颅内疾患</a:t>
              </a:r>
            </a:p>
          </p:txBody>
        </p:sp>
      </p:grpSp>
      <p:pic>
        <p:nvPicPr>
          <p:cNvPr id="3" name="图片 46089" descr="u=3645934757,826272231&amp;fm=23&amp;gp=0">
            <a:extLst>
              <a:ext uri="{FF2B5EF4-FFF2-40B4-BE49-F238E27FC236}">
                <a16:creationId xmlns:a16="http://schemas.microsoft.com/office/drawing/2014/main" id="{32DF7896-288B-4740-B8DB-40B31FA75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27" y="2121544"/>
            <a:ext cx="4057713" cy="397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46088">
            <a:extLst>
              <a:ext uri="{FF2B5EF4-FFF2-40B4-BE49-F238E27FC236}">
                <a16:creationId xmlns:a16="http://schemas.microsoft.com/office/drawing/2014/main" id="{668FE102-354F-47C9-8006-A3858B585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5493" y="3665965"/>
            <a:ext cx="1988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消化道疾患</a:t>
            </a:r>
          </a:p>
        </p:txBody>
      </p:sp>
    </p:spTree>
    <p:extLst>
      <p:ext uri="{BB962C8B-B14F-4D97-AF65-F5344CB8AC3E}">
        <p14:creationId xmlns:p14="http://schemas.microsoft.com/office/powerpoint/2010/main" val="3212478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grpSp>
        <p:nvGrpSpPr>
          <p:cNvPr id="22" name="Group 35">
            <a:extLst>
              <a:ext uri="{FF2B5EF4-FFF2-40B4-BE49-F238E27FC236}">
                <a16:creationId xmlns:a16="http://schemas.microsoft.com/office/drawing/2014/main" id="{97BA1334-1690-4038-B7E0-DE4FFA3CC484}"/>
              </a:ext>
            </a:extLst>
          </p:cNvPr>
          <p:cNvGrpSpPr>
            <a:grpSpLocks/>
          </p:cNvGrpSpPr>
          <p:nvPr/>
        </p:nvGrpSpPr>
        <p:grpSpPr bwMode="auto">
          <a:xfrm>
            <a:off x="1199456" y="1340768"/>
            <a:ext cx="2232025" cy="718381"/>
            <a:chOff x="0" y="0"/>
            <a:chExt cx="1406" cy="391"/>
          </a:xfrm>
        </p:grpSpPr>
        <p:sp>
          <p:nvSpPr>
            <p:cNvPr id="23" name="AutoShape 36">
              <a:extLst>
                <a:ext uri="{FF2B5EF4-FFF2-40B4-BE49-F238E27FC236}">
                  <a16:creationId xmlns:a16="http://schemas.microsoft.com/office/drawing/2014/main" id="{EB211F50-A78A-4206-B953-5B3DB09AA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06" cy="39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4" name="Text Box 37">
              <a:extLst>
                <a:ext uri="{FF2B5EF4-FFF2-40B4-BE49-F238E27FC236}">
                  <a16:creationId xmlns:a16="http://schemas.microsoft.com/office/drawing/2014/main" id="{ED17FA25-1254-474D-BAA9-EC84549DA3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6"/>
              <a:ext cx="138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呕吐物</a:t>
              </a: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51D68620-70C2-432F-A063-836124B8B7C8}"/>
              </a:ext>
            </a:extLst>
          </p:cNvPr>
          <p:cNvSpPr txBox="1"/>
          <p:nvPr/>
        </p:nvSpPr>
        <p:spPr>
          <a:xfrm>
            <a:off x="1659477" y="2427335"/>
            <a:ext cx="47847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急性大出血，血液在胃内时间较短，尚未来得及与胃内容物发生反应。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CCFF4AE-7A74-4835-8543-58692C8090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89" y="2440938"/>
            <a:ext cx="1258525" cy="13849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0647CC6-C745-4A7E-AE5A-7E195E8A941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45" y="2427334"/>
            <a:ext cx="1146091" cy="138499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70106BB8-7748-451E-B5DC-610E401D50E8}"/>
              </a:ext>
            </a:extLst>
          </p:cNvPr>
          <p:cNvSpPr txBox="1"/>
          <p:nvPr/>
        </p:nvSpPr>
        <p:spPr>
          <a:xfrm>
            <a:off x="7685633" y="2613663"/>
            <a:ext cx="44823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血液在胃内存留时间较长，陈旧性或慢性出血。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A84A4A5-1230-4A87-BBB9-C15D8B7F35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509120"/>
            <a:ext cx="1152735" cy="131504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FF64E7-54BC-4B58-96C3-A77BC0EE5E9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45" y="4483397"/>
            <a:ext cx="1031821" cy="1340768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085F03C-BFEF-4521-8886-99B40DD1A43F}"/>
              </a:ext>
            </a:extLst>
          </p:cNvPr>
          <p:cNvSpPr txBox="1"/>
          <p:nvPr/>
        </p:nvSpPr>
        <p:spPr>
          <a:xfrm>
            <a:off x="1725006" y="4892171"/>
            <a:ext cx="4482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提示胆汁返流入胃内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99FC639-6631-4B7D-9D5A-68F8500A053A}"/>
              </a:ext>
            </a:extLst>
          </p:cNvPr>
          <p:cNvSpPr txBox="1"/>
          <p:nvPr/>
        </p:nvSpPr>
        <p:spPr>
          <a:xfrm>
            <a:off x="7726433" y="4797152"/>
            <a:ext cx="39141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警惕霍乱、副霍乱。</a:t>
            </a:r>
          </a:p>
        </p:txBody>
      </p:sp>
    </p:spTree>
    <p:extLst>
      <p:ext uri="{BB962C8B-B14F-4D97-AF65-F5344CB8AC3E}">
        <p14:creationId xmlns:p14="http://schemas.microsoft.com/office/powerpoint/2010/main" val="750922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标题 148">
            <a:extLst>
              <a:ext uri="{FF2B5EF4-FFF2-40B4-BE49-F238E27FC236}">
                <a16:creationId xmlns:a16="http://schemas.microsoft.com/office/drawing/2014/main" id="{7F259B12-4B29-4D4E-8C8D-CFF680881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93" y="28848"/>
            <a:ext cx="10972800" cy="693738"/>
          </a:xfrm>
        </p:spPr>
        <p:txBody>
          <a:bodyPr anchor="ctr" anchorCtr="0"/>
          <a:lstStyle/>
          <a:p>
            <a:pPr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本章节框架</a:t>
            </a:r>
          </a:p>
        </p:txBody>
      </p:sp>
      <p:sp>
        <p:nvSpPr>
          <p:cNvPr id="21507" name="灯片编号占位符 3">
            <a:extLst>
              <a:ext uri="{FF2B5EF4-FFF2-40B4-BE49-F238E27FC236}">
                <a16:creationId xmlns:a16="http://schemas.microsoft.com/office/drawing/2014/main" id="{D3862614-67B2-430C-B7AF-26D4E6C0289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2C55715A-5764-4116-927C-554124C381A1}"/>
              </a:ext>
            </a:extLst>
          </p:cNvPr>
          <p:cNvGrpSpPr/>
          <p:nvPr/>
        </p:nvGrpSpPr>
        <p:grpSpPr>
          <a:xfrm>
            <a:off x="407368" y="722586"/>
            <a:ext cx="11017224" cy="5514725"/>
            <a:chOff x="1215415" y="1256194"/>
            <a:chExt cx="9533230" cy="4404196"/>
          </a:xfrm>
        </p:grpSpPr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C4C7D19C-307F-41BB-882A-BB07FA39E706}"/>
                </a:ext>
              </a:extLst>
            </p:cNvPr>
            <p:cNvCxnSpPr/>
            <p:nvPr/>
          </p:nvCxnSpPr>
          <p:spPr>
            <a:xfrm flipV="1">
              <a:off x="7379272" y="5031353"/>
              <a:ext cx="548966" cy="803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2924E4E0-09D3-4482-B5C6-1A0FD251DAC5}"/>
                </a:ext>
              </a:extLst>
            </p:cNvPr>
            <p:cNvCxnSpPr/>
            <p:nvPr/>
          </p:nvCxnSpPr>
          <p:spPr>
            <a:xfrm>
              <a:off x="7919720" y="4045585"/>
              <a:ext cx="24130" cy="144526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BD5E1A5B-F484-4F95-8F16-9E68F24F083A}"/>
                </a:ext>
              </a:extLst>
            </p:cNvPr>
            <p:cNvCxnSpPr/>
            <p:nvPr/>
          </p:nvCxnSpPr>
          <p:spPr>
            <a:xfrm>
              <a:off x="7897380" y="2966505"/>
              <a:ext cx="46625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3C191BF3-4D5A-4E4C-A2F2-210E573EDB91}"/>
                </a:ext>
              </a:extLst>
            </p:cNvPr>
            <p:cNvCxnSpPr/>
            <p:nvPr/>
          </p:nvCxnSpPr>
          <p:spPr>
            <a:xfrm>
              <a:off x="7912526" y="4048840"/>
              <a:ext cx="46625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D96D210B-CCD4-4976-BDB0-DE5C6FE8BA56}"/>
                </a:ext>
              </a:extLst>
            </p:cNvPr>
            <p:cNvCxnSpPr/>
            <p:nvPr/>
          </p:nvCxnSpPr>
          <p:spPr>
            <a:xfrm>
              <a:off x="7923770" y="4443360"/>
              <a:ext cx="46625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0FB2E5C4-19E0-411E-86A7-62A42B58C4CB}"/>
                </a:ext>
              </a:extLst>
            </p:cNvPr>
            <p:cNvCxnSpPr/>
            <p:nvPr/>
          </p:nvCxnSpPr>
          <p:spPr>
            <a:xfrm>
              <a:off x="7931561" y="4848320"/>
              <a:ext cx="46625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2946099D-C472-429B-8AEB-C1926D1B8BD6}"/>
                </a:ext>
              </a:extLst>
            </p:cNvPr>
            <p:cNvCxnSpPr/>
            <p:nvPr/>
          </p:nvCxnSpPr>
          <p:spPr>
            <a:xfrm>
              <a:off x="7942526" y="5490770"/>
              <a:ext cx="46625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37CCDEFB-E853-4CF4-986F-7D66DA96CB76}"/>
                </a:ext>
              </a:extLst>
            </p:cNvPr>
            <p:cNvCxnSpPr/>
            <p:nvPr/>
          </p:nvCxnSpPr>
          <p:spPr>
            <a:xfrm>
              <a:off x="2777439" y="1946892"/>
              <a:ext cx="596114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圆角矩形 31">
              <a:extLst>
                <a:ext uri="{FF2B5EF4-FFF2-40B4-BE49-F238E27FC236}">
                  <a16:creationId xmlns:a16="http://schemas.microsoft.com/office/drawing/2014/main" id="{70BBF8CA-E3BA-4664-837A-2435CAEA6123}"/>
                </a:ext>
              </a:extLst>
            </p:cNvPr>
            <p:cNvSpPr/>
            <p:nvPr/>
          </p:nvSpPr>
          <p:spPr>
            <a:xfrm>
              <a:off x="8354695" y="5333365"/>
              <a:ext cx="2284730" cy="32702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全自动洗胃机洗胃法</a:t>
              </a:r>
            </a:p>
          </p:txBody>
        </p:sp>
        <p:sp>
          <p:nvSpPr>
            <p:cNvPr id="70" name="圆角矩形 32">
              <a:extLst>
                <a:ext uri="{FF2B5EF4-FFF2-40B4-BE49-F238E27FC236}">
                  <a16:creationId xmlns:a16="http://schemas.microsoft.com/office/drawing/2014/main" id="{ECE88D3A-9E65-4D75-BC85-87BE933C1818}"/>
                </a:ext>
              </a:extLst>
            </p:cNvPr>
            <p:cNvSpPr/>
            <p:nvPr/>
          </p:nvSpPr>
          <p:spPr>
            <a:xfrm>
              <a:off x="8354695" y="4688205"/>
              <a:ext cx="2284095" cy="34607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电动吸引器洗胃法</a:t>
              </a:r>
            </a:p>
          </p:txBody>
        </p:sp>
        <p:sp>
          <p:nvSpPr>
            <p:cNvPr id="71" name="圆角矩形 34">
              <a:extLst>
                <a:ext uri="{FF2B5EF4-FFF2-40B4-BE49-F238E27FC236}">
                  <a16:creationId xmlns:a16="http://schemas.microsoft.com/office/drawing/2014/main" id="{9D25A0A1-6E85-4B12-985B-841665020385}"/>
                </a:ext>
              </a:extLst>
            </p:cNvPr>
            <p:cNvSpPr/>
            <p:nvPr/>
          </p:nvSpPr>
          <p:spPr>
            <a:xfrm>
              <a:off x="8354695" y="4274820"/>
              <a:ext cx="2283460" cy="33591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漏斗胃管洗胃法</a:t>
              </a:r>
            </a:p>
          </p:txBody>
        </p:sp>
        <p:sp>
          <p:nvSpPr>
            <p:cNvPr id="72" name="圆角矩形 38">
              <a:extLst>
                <a:ext uri="{FF2B5EF4-FFF2-40B4-BE49-F238E27FC236}">
                  <a16:creationId xmlns:a16="http://schemas.microsoft.com/office/drawing/2014/main" id="{9B6AB4D0-7871-4613-8B8E-4C89F7BF30FD}"/>
                </a:ext>
              </a:extLst>
            </p:cNvPr>
            <p:cNvSpPr/>
            <p:nvPr/>
          </p:nvSpPr>
          <p:spPr>
            <a:xfrm>
              <a:off x="8355330" y="2767330"/>
              <a:ext cx="2393315" cy="42481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抢救设备管理</a:t>
              </a:r>
            </a:p>
          </p:txBody>
        </p:sp>
        <p:sp>
          <p:nvSpPr>
            <p:cNvPr id="73" name="圆角矩形 39">
              <a:extLst>
                <a:ext uri="{FF2B5EF4-FFF2-40B4-BE49-F238E27FC236}">
                  <a16:creationId xmlns:a16="http://schemas.microsoft.com/office/drawing/2014/main" id="{F83A2C18-1BB1-46BE-A0AE-B6E0627662B6}"/>
                </a:ext>
              </a:extLst>
            </p:cNvPr>
            <p:cNvSpPr/>
            <p:nvPr/>
          </p:nvSpPr>
          <p:spPr>
            <a:xfrm>
              <a:off x="8355330" y="2234565"/>
              <a:ext cx="2393315" cy="42481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抢救工作的组织管理</a:t>
              </a:r>
            </a:p>
          </p:txBody>
        </p:sp>
        <p:sp>
          <p:nvSpPr>
            <p:cNvPr id="74" name="圆角矩形 36">
              <a:extLst>
                <a:ext uri="{FF2B5EF4-FFF2-40B4-BE49-F238E27FC236}">
                  <a16:creationId xmlns:a16="http://schemas.microsoft.com/office/drawing/2014/main" id="{F2C6EC8B-AB22-426B-9253-34DAD343D2C9}"/>
                </a:ext>
              </a:extLst>
            </p:cNvPr>
            <p:cNvSpPr/>
            <p:nvPr/>
          </p:nvSpPr>
          <p:spPr>
            <a:xfrm>
              <a:off x="8355330" y="3895725"/>
              <a:ext cx="2283460" cy="32194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口服催吐法</a:t>
              </a:r>
            </a:p>
          </p:txBody>
        </p: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62F4C1CB-9FA3-4E4E-A7C8-49A29F7BE3D4}"/>
                </a:ext>
              </a:extLst>
            </p:cNvPr>
            <p:cNvGrpSpPr/>
            <p:nvPr/>
          </p:nvGrpSpPr>
          <p:grpSpPr>
            <a:xfrm>
              <a:off x="1215415" y="1256194"/>
              <a:ext cx="7148217" cy="4376403"/>
              <a:chOff x="1207982" y="1273827"/>
              <a:chExt cx="7148217" cy="4376403"/>
            </a:xfrm>
          </p:grpSpPr>
          <p:grpSp>
            <p:nvGrpSpPr>
              <p:cNvPr id="76" name="组合 26">
                <a:extLst>
                  <a:ext uri="{FF2B5EF4-FFF2-40B4-BE49-F238E27FC236}">
                    <a16:creationId xmlns:a16="http://schemas.microsoft.com/office/drawing/2014/main" id="{80E6ED8C-72F9-4A71-9DD7-524F2411AACF}"/>
                  </a:ext>
                </a:extLst>
              </p:cNvPr>
              <p:cNvGrpSpPr/>
              <p:nvPr/>
            </p:nvGrpSpPr>
            <p:grpSpPr>
              <a:xfrm>
                <a:off x="1207982" y="1273827"/>
                <a:ext cx="7148217" cy="4328778"/>
                <a:chOff x="989301" y="1623597"/>
                <a:chExt cx="7148217" cy="4328778"/>
              </a:xfrm>
            </p:grpSpPr>
            <p:sp>
              <p:nvSpPr>
                <p:cNvPr id="93" name="圆角矩形 27">
                  <a:extLst>
                    <a:ext uri="{FF2B5EF4-FFF2-40B4-BE49-F238E27FC236}">
                      <a16:creationId xmlns:a16="http://schemas.microsoft.com/office/drawing/2014/main" id="{B97EB481-C6E0-4A54-8C4C-7B819A9448CC}"/>
                    </a:ext>
                  </a:extLst>
                </p:cNvPr>
                <p:cNvSpPr/>
                <p:nvPr/>
              </p:nvSpPr>
              <p:spPr>
                <a:xfrm>
                  <a:off x="989301" y="2844702"/>
                  <a:ext cx="1461770" cy="1096645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 err="1"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病情观察和危重病人的抢救技术</a:t>
                  </a:r>
                  <a:endPara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94" name="左大括号 93">
                  <a:extLst>
                    <a:ext uri="{FF2B5EF4-FFF2-40B4-BE49-F238E27FC236}">
                      <a16:creationId xmlns:a16="http://schemas.microsoft.com/office/drawing/2014/main" id="{A75CD55C-3028-40A4-A273-A2B763881D0D}"/>
                    </a:ext>
                  </a:extLst>
                </p:cNvPr>
                <p:cNvSpPr/>
                <p:nvPr/>
              </p:nvSpPr>
              <p:spPr>
                <a:xfrm>
                  <a:off x="2510126" y="2304317"/>
                  <a:ext cx="85725" cy="2177415"/>
                </a:xfrm>
                <a:prstGeom prst="leftBrac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n w="19050">
                      <a:solidFill>
                        <a:schemeClr val="tx1"/>
                      </a:solidFill>
                    </a:ln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5" name="圆角矩形 29">
                  <a:extLst>
                    <a:ext uri="{FF2B5EF4-FFF2-40B4-BE49-F238E27FC236}">
                      <a16:creationId xmlns:a16="http://schemas.microsoft.com/office/drawing/2014/main" id="{FA6D5AFC-5475-4E38-AC67-0BECE55216A9}"/>
                    </a:ext>
                  </a:extLst>
                </p:cNvPr>
                <p:cNvSpPr/>
                <p:nvPr/>
              </p:nvSpPr>
              <p:spPr>
                <a:xfrm>
                  <a:off x="5678776" y="1623597"/>
                  <a:ext cx="1873250" cy="480060"/>
                </a:xfrm>
                <a:prstGeom prst="roundRect">
                  <a:avLst>
                    <a:gd name="adj" fmla="val 20137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zh-CN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病情观察的方法</a:t>
                  </a:r>
                </a:p>
              </p:txBody>
            </p:sp>
            <p:cxnSp>
              <p:nvCxnSpPr>
                <p:cNvPr id="96" name="直接连接符 95">
                  <a:extLst>
                    <a:ext uri="{FF2B5EF4-FFF2-40B4-BE49-F238E27FC236}">
                      <a16:creationId xmlns:a16="http://schemas.microsoft.com/office/drawing/2014/main" id="{F0D08E3F-77BB-4CF1-9C40-48EC8A07A397}"/>
                    </a:ext>
                  </a:extLst>
                </p:cNvPr>
                <p:cNvCxnSpPr/>
                <p:nvPr/>
              </p:nvCxnSpPr>
              <p:spPr>
                <a:xfrm>
                  <a:off x="2595867" y="4471648"/>
                  <a:ext cx="575271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圆角矩形 35">
                  <a:extLst>
                    <a:ext uri="{FF2B5EF4-FFF2-40B4-BE49-F238E27FC236}">
                      <a16:creationId xmlns:a16="http://schemas.microsoft.com/office/drawing/2014/main" id="{EEB5953A-F463-47CA-A87E-71E30794B7B5}"/>
                    </a:ext>
                  </a:extLst>
                </p:cNvPr>
                <p:cNvSpPr/>
                <p:nvPr/>
              </p:nvSpPr>
              <p:spPr>
                <a:xfrm>
                  <a:off x="3158461" y="1984912"/>
                  <a:ext cx="1440180" cy="638175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病情观察</a:t>
                  </a:r>
                  <a:endPara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98" name="圆角矩形 40">
                  <a:extLst>
                    <a:ext uri="{FF2B5EF4-FFF2-40B4-BE49-F238E27FC236}">
                      <a16:creationId xmlns:a16="http://schemas.microsoft.com/office/drawing/2014/main" id="{5945186A-6A65-416C-AA51-BD002D755305}"/>
                    </a:ext>
                  </a:extLst>
                </p:cNvPr>
                <p:cNvSpPr/>
                <p:nvPr/>
              </p:nvSpPr>
              <p:spPr>
                <a:xfrm>
                  <a:off x="5665441" y="2285267"/>
                  <a:ext cx="1886585" cy="45593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zh-CN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病情观察的内容</a:t>
                  </a:r>
                </a:p>
              </p:txBody>
            </p:sp>
            <p:cxnSp>
              <p:nvCxnSpPr>
                <p:cNvPr id="99" name="直接连接符 98">
                  <a:extLst>
                    <a:ext uri="{FF2B5EF4-FFF2-40B4-BE49-F238E27FC236}">
                      <a16:creationId xmlns:a16="http://schemas.microsoft.com/office/drawing/2014/main" id="{8A7490C4-D088-48B0-8D8E-DBA6D5233DF4}"/>
                    </a:ext>
                  </a:extLst>
                </p:cNvPr>
                <p:cNvCxnSpPr/>
                <p:nvPr/>
              </p:nvCxnSpPr>
              <p:spPr>
                <a:xfrm>
                  <a:off x="5186559" y="2515747"/>
                  <a:ext cx="466252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>
                  <a:extLst>
                    <a:ext uri="{FF2B5EF4-FFF2-40B4-BE49-F238E27FC236}">
                      <a16:creationId xmlns:a16="http://schemas.microsoft.com/office/drawing/2014/main" id="{24ABD14D-7CC7-40E8-BE1F-33D1B6635165}"/>
                    </a:ext>
                  </a:extLst>
                </p:cNvPr>
                <p:cNvCxnSpPr/>
                <p:nvPr/>
              </p:nvCxnSpPr>
              <p:spPr>
                <a:xfrm>
                  <a:off x="5169929" y="3018040"/>
                  <a:ext cx="534035" cy="444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圆角矩形 46">
                  <a:extLst>
                    <a:ext uri="{FF2B5EF4-FFF2-40B4-BE49-F238E27FC236}">
                      <a16:creationId xmlns:a16="http://schemas.microsoft.com/office/drawing/2014/main" id="{0BAE43D7-8965-4794-ABFB-15669A389609}"/>
                    </a:ext>
                  </a:extLst>
                </p:cNvPr>
                <p:cNvSpPr/>
                <p:nvPr/>
              </p:nvSpPr>
              <p:spPr>
                <a:xfrm>
                  <a:off x="5678776" y="3567332"/>
                  <a:ext cx="1872615" cy="47879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zh-CN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危重病人的支持性护理</a:t>
                  </a:r>
                </a:p>
              </p:txBody>
            </p:sp>
            <p:sp>
              <p:nvSpPr>
                <p:cNvPr id="102" name="圆角矩形 47">
                  <a:extLst>
                    <a:ext uri="{FF2B5EF4-FFF2-40B4-BE49-F238E27FC236}">
                      <a16:creationId xmlns:a16="http://schemas.microsoft.com/office/drawing/2014/main" id="{1237E683-903E-4118-A6C7-1F7CA92F7502}"/>
                    </a:ext>
                  </a:extLst>
                </p:cNvPr>
                <p:cNvSpPr/>
                <p:nvPr/>
              </p:nvSpPr>
              <p:spPr>
                <a:xfrm>
                  <a:off x="5645121" y="4110257"/>
                  <a:ext cx="1629410" cy="424815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心肺复苏技术</a:t>
                  </a:r>
                </a:p>
              </p:txBody>
            </p:sp>
            <p:cxnSp>
              <p:nvCxnSpPr>
                <p:cNvPr id="103" name="直接连接符 102">
                  <a:extLst>
                    <a:ext uri="{FF2B5EF4-FFF2-40B4-BE49-F238E27FC236}">
                      <a16:creationId xmlns:a16="http://schemas.microsoft.com/office/drawing/2014/main" id="{A265F2D7-8E80-4EBC-95F4-6690FC7EBEA2}"/>
                    </a:ext>
                  </a:extLst>
                </p:cNvPr>
                <p:cNvCxnSpPr/>
                <p:nvPr/>
              </p:nvCxnSpPr>
              <p:spPr>
                <a:xfrm flipH="1">
                  <a:off x="5147704" y="4324870"/>
                  <a:ext cx="10160" cy="1627505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>
                  <a:extLst>
                    <a:ext uri="{FF2B5EF4-FFF2-40B4-BE49-F238E27FC236}">
                      <a16:creationId xmlns:a16="http://schemas.microsoft.com/office/drawing/2014/main" id="{287D468A-6A1F-48A0-A425-A22EF4504ECD}"/>
                    </a:ext>
                  </a:extLst>
                </p:cNvPr>
                <p:cNvCxnSpPr/>
                <p:nvPr/>
              </p:nvCxnSpPr>
              <p:spPr>
                <a:xfrm flipV="1">
                  <a:off x="7273684" y="3037725"/>
                  <a:ext cx="384810" cy="317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>
                  <a:extLst>
                    <a:ext uri="{FF2B5EF4-FFF2-40B4-BE49-F238E27FC236}">
                      <a16:creationId xmlns:a16="http://schemas.microsoft.com/office/drawing/2014/main" id="{77A14043-4BC8-4758-94EE-C127C701E4D6}"/>
                    </a:ext>
                  </a:extLst>
                </p:cNvPr>
                <p:cNvCxnSpPr/>
                <p:nvPr/>
              </p:nvCxnSpPr>
              <p:spPr>
                <a:xfrm>
                  <a:off x="7673099" y="2775470"/>
                  <a:ext cx="0" cy="545465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接连接符 105">
                  <a:extLst>
                    <a:ext uri="{FF2B5EF4-FFF2-40B4-BE49-F238E27FC236}">
                      <a16:creationId xmlns:a16="http://schemas.microsoft.com/office/drawing/2014/main" id="{0622CE85-1B22-4F26-948B-A6A2CFB41440}"/>
                    </a:ext>
                  </a:extLst>
                </p:cNvPr>
                <p:cNvCxnSpPr/>
                <p:nvPr/>
              </p:nvCxnSpPr>
              <p:spPr>
                <a:xfrm>
                  <a:off x="7671266" y="2786499"/>
                  <a:ext cx="466252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圆角矩形 41">
                  <a:extLst>
                    <a:ext uri="{FF2B5EF4-FFF2-40B4-BE49-F238E27FC236}">
                      <a16:creationId xmlns:a16="http://schemas.microsoft.com/office/drawing/2014/main" id="{F1F3553C-A0CD-4AD4-B158-4AEC2CDAF1E3}"/>
                    </a:ext>
                  </a:extLst>
                </p:cNvPr>
                <p:cNvSpPr/>
                <p:nvPr/>
              </p:nvSpPr>
              <p:spPr>
                <a:xfrm>
                  <a:off x="5665441" y="2790727"/>
                  <a:ext cx="1885950" cy="68072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zh-CN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抢救工作的组织管理与设备管理</a:t>
                  </a:r>
                </a:p>
              </p:txBody>
            </p:sp>
            <p:sp>
              <p:nvSpPr>
                <p:cNvPr id="108" name="圆角矩形 37">
                  <a:extLst>
                    <a:ext uri="{FF2B5EF4-FFF2-40B4-BE49-F238E27FC236}">
                      <a16:creationId xmlns:a16="http://schemas.microsoft.com/office/drawing/2014/main" id="{FA63A7B3-A79F-49A7-B1A5-1FF12B271D56}"/>
                    </a:ext>
                  </a:extLst>
                </p:cNvPr>
                <p:cNvSpPr/>
                <p:nvPr/>
              </p:nvSpPr>
              <p:spPr>
                <a:xfrm>
                  <a:off x="3155286" y="4077237"/>
                  <a:ext cx="1443355" cy="785495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 err="1"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危重病人的常用抢救技术</a:t>
                  </a:r>
                  <a:endPara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</p:grpSp>
          <p:cxnSp>
            <p:nvCxnSpPr>
              <p:cNvPr id="77" name="直接连接符 76">
                <a:extLst>
                  <a:ext uri="{FF2B5EF4-FFF2-40B4-BE49-F238E27FC236}">
                    <a16:creationId xmlns:a16="http://schemas.microsoft.com/office/drawing/2014/main" id="{473D2D7C-E7A8-4DF3-ADCE-81D7A21B34B6}"/>
                  </a:ext>
                </a:extLst>
              </p:cNvPr>
              <p:cNvCxnSpPr/>
              <p:nvPr/>
            </p:nvCxnSpPr>
            <p:spPr>
              <a:xfrm>
                <a:off x="5417476" y="1508428"/>
                <a:ext cx="466252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圆角矩形 3">
                <a:extLst>
                  <a:ext uri="{FF2B5EF4-FFF2-40B4-BE49-F238E27FC236}">
                    <a16:creationId xmlns:a16="http://schemas.microsoft.com/office/drawing/2014/main" id="{066B9016-ABDB-4DCE-9DF9-597C14CCEB06}"/>
                  </a:ext>
                </a:extLst>
              </p:cNvPr>
              <p:cNvSpPr/>
              <p:nvPr/>
            </p:nvSpPr>
            <p:spPr>
              <a:xfrm>
                <a:off x="3383915" y="2598420"/>
                <a:ext cx="1440180" cy="89154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危重病人的抢救管理和护理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cxnSp>
            <p:nvCxnSpPr>
              <p:cNvPr id="79" name="直接连接符 78">
                <a:extLst>
                  <a:ext uri="{FF2B5EF4-FFF2-40B4-BE49-F238E27FC236}">
                    <a16:creationId xmlns:a16="http://schemas.microsoft.com/office/drawing/2014/main" id="{B0B8E390-276E-44F8-9240-258819279764}"/>
                  </a:ext>
                </a:extLst>
              </p:cNvPr>
              <p:cNvCxnSpPr/>
              <p:nvPr/>
            </p:nvCxnSpPr>
            <p:spPr>
              <a:xfrm>
                <a:off x="2778074" y="3041632"/>
                <a:ext cx="596114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>
                <a:extLst>
                  <a:ext uri="{FF2B5EF4-FFF2-40B4-BE49-F238E27FC236}">
                    <a16:creationId xmlns:a16="http://schemas.microsoft.com/office/drawing/2014/main" id="{E1378EAC-0522-48CA-A434-262C798F9875}"/>
                  </a:ext>
                </a:extLst>
              </p:cNvPr>
              <p:cNvCxnSpPr/>
              <p:nvPr/>
            </p:nvCxnSpPr>
            <p:spPr>
              <a:xfrm>
                <a:off x="4836325" y="1935820"/>
                <a:ext cx="579988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>
                <a:extLst>
                  <a:ext uri="{FF2B5EF4-FFF2-40B4-BE49-F238E27FC236}">
                    <a16:creationId xmlns:a16="http://schemas.microsoft.com/office/drawing/2014/main" id="{25CCD109-6658-46BA-974C-EC7A935647B2}"/>
                  </a:ext>
                </a:extLst>
              </p:cNvPr>
              <p:cNvCxnSpPr/>
              <p:nvPr/>
            </p:nvCxnSpPr>
            <p:spPr>
              <a:xfrm flipH="1">
                <a:off x="5406390" y="1497330"/>
                <a:ext cx="12065" cy="68834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>
                <a:extLst>
                  <a:ext uri="{FF2B5EF4-FFF2-40B4-BE49-F238E27FC236}">
                    <a16:creationId xmlns:a16="http://schemas.microsoft.com/office/drawing/2014/main" id="{F9372481-D59B-4848-B59B-2E41980A2738}"/>
                  </a:ext>
                </a:extLst>
              </p:cNvPr>
              <p:cNvCxnSpPr/>
              <p:nvPr/>
            </p:nvCxnSpPr>
            <p:spPr>
              <a:xfrm>
                <a:off x="4817275" y="2966425"/>
                <a:ext cx="579988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>
                <a:extLst>
                  <a:ext uri="{FF2B5EF4-FFF2-40B4-BE49-F238E27FC236}">
                    <a16:creationId xmlns:a16="http://schemas.microsoft.com/office/drawing/2014/main" id="{D9DFEF3D-1581-44A1-B32F-01C438344E37}"/>
                  </a:ext>
                </a:extLst>
              </p:cNvPr>
              <p:cNvCxnSpPr/>
              <p:nvPr/>
            </p:nvCxnSpPr>
            <p:spPr>
              <a:xfrm>
                <a:off x="5397500" y="2675255"/>
                <a:ext cx="12065" cy="78232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>
                <a:extLst>
                  <a:ext uri="{FF2B5EF4-FFF2-40B4-BE49-F238E27FC236}">
                    <a16:creationId xmlns:a16="http://schemas.microsoft.com/office/drawing/2014/main" id="{99A22EBE-5C88-40C9-AD1D-C7ABA8A42913}"/>
                  </a:ext>
                </a:extLst>
              </p:cNvPr>
              <p:cNvCxnSpPr>
                <a:cxnSpLocks/>
                <a:endCxn id="101" idx="1"/>
              </p:cNvCxnSpPr>
              <p:nvPr/>
            </p:nvCxnSpPr>
            <p:spPr>
              <a:xfrm>
                <a:off x="5385435" y="3446780"/>
                <a:ext cx="511810" cy="1016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>
                <a:extLst>
                  <a:ext uri="{FF2B5EF4-FFF2-40B4-BE49-F238E27FC236}">
                    <a16:creationId xmlns:a16="http://schemas.microsoft.com/office/drawing/2014/main" id="{34C72B36-CAD3-42D1-8107-67A39588ED58}"/>
                  </a:ext>
                </a:extLst>
              </p:cNvPr>
              <p:cNvCxnSpPr/>
              <p:nvPr/>
            </p:nvCxnSpPr>
            <p:spPr>
              <a:xfrm>
                <a:off x="4791240" y="4143424"/>
                <a:ext cx="57998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>
                <a:extLst>
                  <a:ext uri="{FF2B5EF4-FFF2-40B4-BE49-F238E27FC236}">
                    <a16:creationId xmlns:a16="http://schemas.microsoft.com/office/drawing/2014/main" id="{302CC556-BB32-45FC-978E-F8C93152270C}"/>
                  </a:ext>
                </a:extLst>
              </p:cNvPr>
              <p:cNvCxnSpPr/>
              <p:nvPr/>
            </p:nvCxnSpPr>
            <p:spPr>
              <a:xfrm>
                <a:off x="5395079" y="4512979"/>
                <a:ext cx="466252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>
                <a:extLst>
                  <a:ext uri="{FF2B5EF4-FFF2-40B4-BE49-F238E27FC236}">
                    <a16:creationId xmlns:a16="http://schemas.microsoft.com/office/drawing/2014/main" id="{61FB99DE-B160-46E6-92D4-B85262352AF0}"/>
                  </a:ext>
                </a:extLst>
              </p:cNvPr>
              <p:cNvCxnSpPr/>
              <p:nvPr/>
            </p:nvCxnSpPr>
            <p:spPr>
              <a:xfrm>
                <a:off x="5370799" y="3962260"/>
                <a:ext cx="490253" cy="11153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圆角矩形 150">
                <a:extLst>
                  <a:ext uri="{FF2B5EF4-FFF2-40B4-BE49-F238E27FC236}">
                    <a16:creationId xmlns:a16="http://schemas.microsoft.com/office/drawing/2014/main" id="{E220829D-8CD8-482E-B341-02707BC39858}"/>
                  </a:ext>
                </a:extLst>
              </p:cNvPr>
              <p:cNvSpPr/>
              <p:nvPr/>
            </p:nvSpPr>
            <p:spPr>
              <a:xfrm>
                <a:off x="5854065" y="4871085"/>
                <a:ext cx="1647825" cy="32766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洗胃法</a:t>
                </a:r>
              </a:p>
            </p:txBody>
          </p:sp>
          <p:sp>
            <p:nvSpPr>
              <p:cNvPr id="89" name="圆角矩形 152">
                <a:extLst>
                  <a:ext uri="{FF2B5EF4-FFF2-40B4-BE49-F238E27FC236}">
                    <a16:creationId xmlns:a16="http://schemas.microsoft.com/office/drawing/2014/main" id="{F5599140-C8A9-43F4-8F6C-B13EC6275BC4}"/>
                  </a:ext>
                </a:extLst>
              </p:cNvPr>
              <p:cNvSpPr/>
              <p:nvPr/>
            </p:nvSpPr>
            <p:spPr>
              <a:xfrm>
                <a:off x="5861050" y="4329430"/>
                <a:ext cx="1640840" cy="37401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氧气吸入法</a:t>
                </a:r>
              </a:p>
            </p:txBody>
          </p:sp>
          <p:cxnSp>
            <p:nvCxnSpPr>
              <p:cNvPr id="90" name="直接连接符 89">
                <a:extLst>
                  <a:ext uri="{FF2B5EF4-FFF2-40B4-BE49-F238E27FC236}">
                    <a16:creationId xmlns:a16="http://schemas.microsoft.com/office/drawing/2014/main" id="{F91C6058-2A0C-4358-B454-2225E5C1273F}"/>
                  </a:ext>
                </a:extLst>
              </p:cNvPr>
              <p:cNvCxnSpPr/>
              <p:nvPr/>
            </p:nvCxnSpPr>
            <p:spPr>
              <a:xfrm>
                <a:off x="5387816" y="5013170"/>
                <a:ext cx="466252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>
                <a:extLst>
                  <a:ext uri="{FF2B5EF4-FFF2-40B4-BE49-F238E27FC236}">
                    <a16:creationId xmlns:a16="http://schemas.microsoft.com/office/drawing/2014/main" id="{6D693373-D979-4596-BEA0-D49C7CBC8343}"/>
                  </a:ext>
                </a:extLst>
              </p:cNvPr>
              <p:cNvCxnSpPr/>
              <p:nvPr/>
            </p:nvCxnSpPr>
            <p:spPr>
              <a:xfrm flipV="1">
                <a:off x="5370830" y="5572125"/>
                <a:ext cx="545465" cy="6985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圆角矩形 151">
                <a:extLst>
                  <a:ext uri="{FF2B5EF4-FFF2-40B4-BE49-F238E27FC236}">
                    <a16:creationId xmlns:a16="http://schemas.microsoft.com/office/drawing/2014/main" id="{C916F570-D728-4E1E-B096-B252163502DE}"/>
                  </a:ext>
                </a:extLst>
              </p:cNvPr>
              <p:cNvSpPr/>
              <p:nvPr/>
            </p:nvSpPr>
            <p:spPr>
              <a:xfrm>
                <a:off x="5863590" y="5306695"/>
                <a:ext cx="1628140" cy="34353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吸痰法</a:t>
                </a:r>
              </a:p>
            </p:txBody>
          </p:sp>
        </p:grpSp>
      </p:grp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grpSp>
        <p:nvGrpSpPr>
          <p:cNvPr id="22" name="Group 35">
            <a:extLst>
              <a:ext uri="{FF2B5EF4-FFF2-40B4-BE49-F238E27FC236}">
                <a16:creationId xmlns:a16="http://schemas.microsoft.com/office/drawing/2014/main" id="{97BA1334-1690-4038-B7E0-DE4FFA3CC484}"/>
              </a:ext>
            </a:extLst>
          </p:cNvPr>
          <p:cNvGrpSpPr>
            <a:grpSpLocks/>
          </p:cNvGrpSpPr>
          <p:nvPr/>
        </p:nvGrpSpPr>
        <p:grpSpPr bwMode="auto">
          <a:xfrm>
            <a:off x="1199456" y="1340768"/>
            <a:ext cx="2232025" cy="718381"/>
            <a:chOff x="0" y="0"/>
            <a:chExt cx="1406" cy="391"/>
          </a:xfrm>
        </p:grpSpPr>
        <p:sp>
          <p:nvSpPr>
            <p:cNvPr id="23" name="AutoShape 36">
              <a:extLst>
                <a:ext uri="{FF2B5EF4-FFF2-40B4-BE49-F238E27FC236}">
                  <a16:creationId xmlns:a16="http://schemas.microsoft.com/office/drawing/2014/main" id="{EB211F50-A78A-4206-B953-5B3DB09AA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06" cy="39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4" name="Text Box 37">
              <a:extLst>
                <a:ext uri="{FF2B5EF4-FFF2-40B4-BE49-F238E27FC236}">
                  <a16:creationId xmlns:a16="http://schemas.microsoft.com/office/drawing/2014/main" id="{ED17FA25-1254-474D-BAA9-EC84549DA3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6"/>
              <a:ext cx="138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呕吐物</a:t>
              </a:r>
            </a:p>
          </p:txBody>
        </p:sp>
      </p:grpSp>
      <p:sp>
        <p:nvSpPr>
          <p:cNvPr id="3" name="矩形 48132">
            <a:extLst>
              <a:ext uri="{FF2B5EF4-FFF2-40B4-BE49-F238E27FC236}">
                <a16:creationId xmlns:a16="http://schemas.microsoft.com/office/drawing/2014/main" id="{DE5CDA44-00F8-4BEC-A769-642AD915E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888" y="1417799"/>
            <a:ext cx="309634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一般呕吐物呈</a:t>
            </a:r>
            <a:endParaRPr lang="zh-CN" altLang="en-US" sz="3600" b="1" dirty="0">
              <a:solidFill>
                <a:srgbClr val="3333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48142">
            <a:extLst>
              <a:ext uri="{FF2B5EF4-FFF2-40B4-BE49-F238E27FC236}">
                <a16:creationId xmlns:a16="http://schemas.microsoft.com/office/drawing/2014/main" id="{4FCD03E5-8154-4014-96CC-8CEA3166E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5912" y="1378763"/>
            <a:ext cx="15843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酸味</a:t>
            </a:r>
          </a:p>
        </p:txBody>
      </p:sp>
      <p:sp>
        <p:nvSpPr>
          <p:cNvPr id="5" name="矩形 48134">
            <a:extLst>
              <a:ext uri="{FF2B5EF4-FFF2-40B4-BE49-F238E27FC236}">
                <a16:creationId xmlns:a16="http://schemas.microsoft.com/office/drawing/2014/main" id="{CC819102-FF04-41EC-A5D3-DBB77442A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888" y="2098185"/>
            <a:ext cx="2478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腥味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多由于</a:t>
            </a:r>
            <a:endParaRPr lang="zh-CN" altLang="en-US" sz="3600" b="1" dirty="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48143">
            <a:extLst>
              <a:ext uri="{FF2B5EF4-FFF2-40B4-BE49-F238E27FC236}">
                <a16:creationId xmlns:a16="http://schemas.microsoft.com/office/drawing/2014/main" id="{60040F1A-DCCE-4183-A777-2A373EAA9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0136" y="2032992"/>
            <a:ext cx="20875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胃出血</a:t>
            </a:r>
          </a:p>
        </p:txBody>
      </p:sp>
      <p:sp>
        <p:nvSpPr>
          <p:cNvPr id="8" name="矩形 48136">
            <a:extLst>
              <a:ext uri="{FF2B5EF4-FFF2-40B4-BE49-F238E27FC236}">
                <a16:creationId xmlns:a16="http://schemas.microsoft.com/office/drawing/2014/main" id="{6BEA97C1-529D-4A10-828C-78313B66F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2499" y="2823147"/>
            <a:ext cx="2478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苦味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多由于</a:t>
            </a:r>
            <a:endParaRPr lang="zh-CN" altLang="en-US" sz="3600" b="1" dirty="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48144">
            <a:extLst>
              <a:ext uri="{FF2B5EF4-FFF2-40B4-BE49-F238E27FC236}">
                <a16:creationId xmlns:a16="http://schemas.microsoft.com/office/drawing/2014/main" id="{98869EB9-3CC8-4B75-B8EA-5F55162AF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144" y="2786907"/>
            <a:ext cx="24479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胆汁返流</a:t>
            </a:r>
          </a:p>
        </p:txBody>
      </p:sp>
      <p:sp>
        <p:nvSpPr>
          <p:cNvPr id="12" name="矩形 48138">
            <a:extLst>
              <a:ext uri="{FF2B5EF4-FFF2-40B4-BE49-F238E27FC236}">
                <a16:creationId xmlns:a16="http://schemas.microsoft.com/office/drawing/2014/main" id="{AEE9E3BE-3C61-4072-97B7-5D34BF299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2499" y="3524822"/>
            <a:ext cx="2936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腐败味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多见于</a:t>
            </a:r>
            <a:endParaRPr lang="zh-CN" altLang="en-US" sz="3600" b="1" dirty="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48145">
            <a:extLst>
              <a:ext uri="{FF2B5EF4-FFF2-40B4-BE49-F238E27FC236}">
                <a16:creationId xmlns:a16="http://schemas.microsoft.com/office/drawing/2014/main" id="{7D1F2E76-4832-4C0C-84B3-D2D68E312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6934" y="3480306"/>
            <a:ext cx="2222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幽门梗阻</a:t>
            </a:r>
          </a:p>
        </p:txBody>
      </p:sp>
      <p:sp>
        <p:nvSpPr>
          <p:cNvPr id="16" name="矩形 48130">
            <a:extLst>
              <a:ext uri="{FF2B5EF4-FFF2-40B4-BE49-F238E27FC236}">
                <a16:creationId xmlns:a16="http://schemas.microsoft.com/office/drawing/2014/main" id="{D5253E10-5A68-4200-948E-A9BA783F1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2499" y="4260108"/>
            <a:ext cx="2771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粪臭味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见于</a:t>
            </a:r>
            <a:endParaRPr lang="zh-CN" altLang="en-US" sz="3600" b="1" dirty="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矩形 48146">
            <a:extLst>
              <a:ext uri="{FF2B5EF4-FFF2-40B4-BE49-F238E27FC236}">
                <a16:creationId xmlns:a16="http://schemas.microsoft.com/office/drawing/2014/main" id="{7433A968-254F-45DA-8405-F3CCFE216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9126" y="4209503"/>
            <a:ext cx="23764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肠梗阻</a:t>
            </a:r>
          </a:p>
        </p:txBody>
      </p:sp>
      <p:sp>
        <p:nvSpPr>
          <p:cNvPr id="20" name="矩形 48148">
            <a:extLst>
              <a:ext uri="{FF2B5EF4-FFF2-40B4-BE49-F238E27FC236}">
                <a16:creationId xmlns:a16="http://schemas.microsoft.com/office/drawing/2014/main" id="{8C73BD26-5007-4274-9474-6DCB03884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2499" y="5002957"/>
            <a:ext cx="250501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zh-CN" altLang="en-US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大蒜味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见于</a:t>
            </a:r>
          </a:p>
        </p:txBody>
      </p:sp>
      <p:sp>
        <p:nvSpPr>
          <p:cNvPr id="28" name="矩形 48149">
            <a:extLst>
              <a:ext uri="{FF2B5EF4-FFF2-40B4-BE49-F238E27FC236}">
                <a16:creationId xmlns:a16="http://schemas.microsoft.com/office/drawing/2014/main" id="{D3EF2004-FEFF-435A-83F7-38B2EEAAA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9126" y="4958378"/>
            <a:ext cx="28082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有机磷中毒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A77E915F-1B94-4E96-8AF9-E90137890F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03" y="2350390"/>
            <a:ext cx="3439597" cy="37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3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grpSp>
        <p:nvGrpSpPr>
          <p:cNvPr id="22" name="Group 35">
            <a:extLst>
              <a:ext uri="{FF2B5EF4-FFF2-40B4-BE49-F238E27FC236}">
                <a16:creationId xmlns:a16="http://schemas.microsoft.com/office/drawing/2014/main" id="{97BA1334-1690-4038-B7E0-DE4FFA3CC484}"/>
              </a:ext>
            </a:extLst>
          </p:cNvPr>
          <p:cNvGrpSpPr>
            <a:grpSpLocks/>
          </p:cNvGrpSpPr>
          <p:nvPr/>
        </p:nvGrpSpPr>
        <p:grpSpPr bwMode="auto">
          <a:xfrm>
            <a:off x="1199456" y="1340768"/>
            <a:ext cx="2232025" cy="718381"/>
            <a:chOff x="0" y="0"/>
            <a:chExt cx="1406" cy="391"/>
          </a:xfrm>
        </p:grpSpPr>
        <p:sp>
          <p:nvSpPr>
            <p:cNvPr id="23" name="AutoShape 36">
              <a:extLst>
                <a:ext uri="{FF2B5EF4-FFF2-40B4-BE49-F238E27FC236}">
                  <a16:creationId xmlns:a16="http://schemas.microsoft.com/office/drawing/2014/main" id="{EB211F50-A78A-4206-B953-5B3DB09AA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06" cy="39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4" name="Text Box 37">
              <a:extLst>
                <a:ext uri="{FF2B5EF4-FFF2-40B4-BE49-F238E27FC236}">
                  <a16:creationId xmlns:a16="http://schemas.microsoft.com/office/drawing/2014/main" id="{ED17FA25-1254-474D-BAA9-EC84549DA3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6"/>
              <a:ext cx="138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排泄物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8CC7BA4-7AC7-4C0F-88A1-1B03AF48C782}"/>
              </a:ext>
            </a:extLst>
          </p:cNvPr>
          <p:cNvGrpSpPr/>
          <p:nvPr/>
        </p:nvGrpSpPr>
        <p:grpSpPr>
          <a:xfrm>
            <a:off x="3280232" y="675645"/>
            <a:ext cx="7037504" cy="5506710"/>
            <a:chOff x="2689541" y="994410"/>
            <a:chExt cx="7037504" cy="5506710"/>
          </a:xfrm>
        </p:grpSpPr>
        <p:sp>
          <p:nvSpPr>
            <p:cNvPr id="8" name="流程图: 汇总连接 50177">
              <a:extLst>
                <a:ext uri="{FF2B5EF4-FFF2-40B4-BE49-F238E27FC236}">
                  <a16:creationId xmlns:a16="http://schemas.microsoft.com/office/drawing/2014/main" id="{C3A19918-30C4-4DDB-8D3C-43D0CFED2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5074" y="994410"/>
              <a:ext cx="4537075" cy="4537075"/>
            </a:xfrm>
            <a:prstGeom prst="flowChartSummingJunction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流程图: 联系 50178">
              <a:extLst>
                <a:ext uri="{FF2B5EF4-FFF2-40B4-BE49-F238E27FC236}">
                  <a16:creationId xmlns:a16="http://schemas.microsoft.com/office/drawing/2014/main" id="{3B3C710A-1224-4C53-BD8D-4BAB41772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424" y="2806700"/>
              <a:ext cx="2160588" cy="817563"/>
            </a:xfrm>
            <a:prstGeom prst="flowChartConnector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" name="文本框 50179">
              <a:extLst>
                <a:ext uri="{FF2B5EF4-FFF2-40B4-BE49-F238E27FC236}">
                  <a16:creationId xmlns:a16="http://schemas.microsoft.com/office/drawing/2014/main" id="{B5060A9D-515B-4BB0-834A-0EF4EE1835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5887" y="2878138"/>
              <a:ext cx="157447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排泄物</a:t>
              </a:r>
            </a:p>
          </p:txBody>
        </p:sp>
        <p:sp>
          <p:nvSpPr>
            <p:cNvPr id="11" name="文本框 50180">
              <a:extLst>
                <a:ext uri="{FF2B5EF4-FFF2-40B4-BE49-F238E27FC236}">
                  <a16:creationId xmlns:a16="http://schemas.microsoft.com/office/drawing/2014/main" id="{9AE428F6-40CD-4030-9515-3F0DE4A7AF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4662" y="1457325"/>
              <a:ext cx="11017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3600" b="1">
                  <a:latin typeface="黑体" panose="02010609060101010101" pitchFamily="49" charset="-122"/>
                  <a:ea typeface="黑体" panose="02010609060101010101" pitchFamily="49" charset="-122"/>
                </a:rPr>
                <a:t>汗液</a:t>
              </a:r>
            </a:p>
          </p:txBody>
        </p:sp>
        <p:sp>
          <p:nvSpPr>
            <p:cNvPr id="12" name="文本框 50181">
              <a:extLst>
                <a:ext uri="{FF2B5EF4-FFF2-40B4-BE49-F238E27FC236}">
                  <a16:creationId xmlns:a16="http://schemas.microsoft.com/office/drawing/2014/main" id="{5EBEA223-9594-49F4-8475-665F47D011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3362" y="2590800"/>
              <a:ext cx="792162" cy="119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3600" b="1">
                  <a:latin typeface="黑体" panose="02010609060101010101" pitchFamily="49" charset="-122"/>
                  <a:ea typeface="黑体" panose="02010609060101010101" pitchFamily="49" charset="-122"/>
                </a:rPr>
                <a:t>痰液</a:t>
              </a:r>
            </a:p>
          </p:txBody>
        </p:sp>
        <p:sp>
          <p:nvSpPr>
            <p:cNvPr id="13" name="文本框 50182">
              <a:extLst>
                <a:ext uri="{FF2B5EF4-FFF2-40B4-BE49-F238E27FC236}">
                  <a16:creationId xmlns:a16="http://schemas.microsoft.com/office/drawing/2014/main" id="{8083E205-257A-40FB-A44D-D35DE2E2F3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9349" y="2517775"/>
              <a:ext cx="812800" cy="119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3600" b="1">
                  <a:latin typeface="黑体" panose="02010609060101010101" pitchFamily="49" charset="-122"/>
                  <a:ea typeface="黑体" panose="02010609060101010101" pitchFamily="49" charset="-122"/>
                </a:rPr>
                <a:t>粪便</a:t>
              </a:r>
            </a:p>
          </p:txBody>
        </p:sp>
        <p:sp>
          <p:nvSpPr>
            <p:cNvPr id="14" name="文本框 50183">
              <a:extLst>
                <a:ext uri="{FF2B5EF4-FFF2-40B4-BE49-F238E27FC236}">
                  <a16:creationId xmlns:a16="http://schemas.microsoft.com/office/drawing/2014/main" id="{0A5482B1-B482-4B4C-82F3-0B4CB712FE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4662" y="4265613"/>
              <a:ext cx="11017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3600" b="1">
                  <a:latin typeface="黑体" panose="02010609060101010101" pitchFamily="49" charset="-122"/>
                  <a:ea typeface="黑体" panose="02010609060101010101" pitchFamily="49" charset="-122"/>
                </a:rPr>
                <a:t>尿液</a:t>
              </a:r>
            </a:p>
          </p:txBody>
        </p:sp>
        <p:sp>
          <p:nvSpPr>
            <p:cNvPr id="15" name="文本框 50184">
              <a:extLst>
                <a:ext uri="{FF2B5EF4-FFF2-40B4-BE49-F238E27FC236}">
                  <a16:creationId xmlns:a16="http://schemas.microsoft.com/office/drawing/2014/main" id="{2E0958E3-280F-4771-ACFF-D7976C4064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9541" y="5977900"/>
              <a:ext cx="703750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应注意观察其形状、量、色、味、次数等。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000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sp>
        <p:nvSpPr>
          <p:cNvPr id="3" name="文本框 51203">
            <a:extLst>
              <a:ext uri="{FF2B5EF4-FFF2-40B4-BE49-F238E27FC236}">
                <a16:creationId xmlns:a16="http://schemas.microsoft.com/office/drawing/2014/main" id="{057A6DD6-5D8F-4FD0-A4C3-C32293AF3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088" y="1714500"/>
            <a:ext cx="4896544" cy="411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体温 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T  </a:t>
            </a:r>
            <a:r>
              <a:rPr lang="en-US" altLang="zh-CN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36</a:t>
            </a:r>
            <a:r>
              <a:rPr lang="zh-CN" altLang="en-US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～</a:t>
            </a:r>
            <a:r>
              <a:rPr lang="en-US" altLang="zh-CN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37</a:t>
            </a:r>
            <a:r>
              <a:rPr lang="zh-CN" altLang="en-US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℃</a:t>
            </a:r>
            <a:endParaRPr lang="en-US" altLang="zh-CN" sz="36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脉搏 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P  </a:t>
            </a:r>
            <a:r>
              <a:rPr lang="en-US" altLang="zh-CN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60</a:t>
            </a:r>
            <a:r>
              <a:rPr lang="zh-CN" altLang="en-US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～</a:t>
            </a:r>
            <a:r>
              <a:rPr lang="en-US" altLang="zh-CN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100</a:t>
            </a:r>
            <a:r>
              <a:rPr lang="zh-CN" altLang="en-US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</a:t>
            </a:r>
            <a:r>
              <a:rPr lang="en-US" altLang="zh-CN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</a:t>
            </a:r>
            <a:endParaRPr lang="en-US" altLang="zh-CN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呼吸 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R  </a:t>
            </a:r>
            <a:r>
              <a:rPr lang="en-US" altLang="zh-CN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16</a:t>
            </a:r>
            <a:r>
              <a:rPr lang="zh-CN" altLang="en-US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～</a:t>
            </a:r>
            <a:r>
              <a:rPr lang="en-US" altLang="zh-CN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</a:t>
            </a:r>
            <a:r>
              <a:rPr lang="en-US" altLang="zh-CN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</a:t>
            </a:r>
            <a:endParaRPr lang="en-US" altLang="zh-CN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血压 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BP </a:t>
            </a:r>
            <a:r>
              <a:rPr lang="en-US" altLang="zh-CN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90</a:t>
            </a:r>
            <a:r>
              <a:rPr lang="zh-CN" altLang="en-US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～</a:t>
            </a:r>
            <a:r>
              <a:rPr lang="en-US" altLang="zh-CN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139mmHg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60</a:t>
            </a:r>
            <a:r>
              <a:rPr lang="zh-CN" altLang="en-US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～</a:t>
            </a:r>
            <a:r>
              <a:rPr lang="en-US" altLang="zh-CN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89mmHg</a:t>
            </a:r>
            <a:endParaRPr lang="en-US" altLang="zh-CN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90DA208-65FD-4E42-8EA5-B8616E427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564904"/>
            <a:ext cx="5543550" cy="3429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27D3FED-2DA3-40A5-B821-1C178007F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64" y="1292508"/>
            <a:ext cx="853514" cy="97544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E937AFF-A654-418B-866D-DE0C6E719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70" y="1292508"/>
            <a:ext cx="662997" cy="90685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D9FAE85-9EA6-4B9D-A6CE-B993D8ED5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232" y="1288698"/>
            <a:ext cx="716342" cy="9144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866CBC5-8FD6-42BE-BEE2-E35171AF362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93" y="1261636"/>
            <a:ext cx="710689" cy="9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08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F02DA94-1EFB-4F8C-8FA1-1B74AB087C31}"/>
              </a:ext>
            </a:extLst>
          </p:cNvPr>
          <p:cNvSpPr txBox="1"/>
          <p:nvPr/>
        </p:nvSpPr>
        <p:spPr>
          <a:xfrm>
            <a:off x="772041" y="4632304"/>
            <a:ext cx="4464496" cy="16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胸腔内上、下腔静脉的压力。与静脉张力和右心功能有关，不能反映左心功能。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753F67-C789-46E5-8055-623EFA6CB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196752"/>
            <a:ext cx="4118989" cy="3362294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F801CA67-5381-46D9-BD9D-379DE8F0C807}"/>
              </a:ext>
            </a:extLst>
          </p:cNvPr>
          <p:cNvGrpSpPr/>
          <p:nvPr/>
        </p:nvGrpSpPr>
        <p:grpSpPr>
          <a:xfrm>
            <a:off x="5487715" y="1196752"/>
            <a:ext cx="6480720" cy="4881141"/>
            <a:chOff x="1691259" y="1074973"/>
            <a:chExt cx="7862828" cy="5034906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711C849-8BC9-4C3E-AD12-FB25F59EB8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1259" y="3299535"/>
              <a:ext cx="7862828" cy="66669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正常值：</a:t>
              </a:r>
              <a:r>
                <a:rPr lang="en-US" altLang="zh-CN" sz="36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5</a:t>
              </a:r>
              <a:r>
                <a:rPr lang="zh-CN" altLang="en-US" sz="36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～</a:t>
              </a:r>
              <a:r>
                <a:rPr lang="en-US" altLang="zh-CN" sz="36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12 cmH</a:t>
              </a:r>
              <a:r>
                <a:rPr lang="en-US" altLang="zh-CN" sz="3600" b="1" baseline="-250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en-US" altLang="zh-CN" sz="36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O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98146255-AFE9-4A7C-8813-B063FF5602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3566" y="1074973"/>
              <a:ext cx="6018213" cy="1130003"/>
            </a:xfrm>
            <a:prstGeom prst="rect">
              <a:avLst/>
            </a:prstGeom>
            <a:noFill/>
            <a:ln w="2540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＜</a:t>
              </a:r>
              <a:r>
                <a:rPr lang="en-US" altLang="zh-CN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～</a:t>
              </a:r>
              <a:r>
                <a:rPr lang="en-US" altLang="zh-CN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5cmH</a:t>
              </a:r>
              <a:r>
                <a:rPr lang="en-US" altLang="zh-CN" sz="2800" b="1" baseline="-25000" dirty="0"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en-US" altLang="zh-CN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O</a:t>
              </a:r>
            </a:p>
            <a:p>
              <a:pPr>
                <a:lnSpc>
                  <a:spcPct val="125000"/>
                </a:lnSpc>
              </a:pPr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右心房充盈不佳或血容量不足</a:t>
              </a:r>
              <a:endParaRPr lang="en-US" altLang="zh-CN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23CCCC4-1F40-407C-8D2B-FB6C85BAD8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3565" y="4979876"/>
              <a:ext cx="6018213" cy="1130003"/>
            </a:xfrm>
            <a:prstGeom prst="rect">
              <a:avLst/>
            </a:prstGeom>
            <a:noFill/>
            <a:ln w="2540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＞</a:t>
              </a:r>
              <a:r>
                <a:rPr lang="en-US" altLang="zh-CN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15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～</a:t>
              </a:r>
              <a:r>
                <a:rPr lang="en-US" altLang="zh-CN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20cmH</a:t>
              </a:r>
              <a:r>
                <a:rPr lang="en-US" altLang="zh-CN" sz="2800" b="1" baseline="-25000" dirty="0"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en-US" altLang="zh-CN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O</a:t>
              </a:r>
            </a:p>
            <a:p>
              <a:pPr algn="ctr">
                <a:lnSpc>
                  <a:spcPct val="125000"/>
                </a:lnSpc>
              </a:pPr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右心功能不良</a:t>
              </a:r>
              <a:endParaRPr lang="en-US" altLang="zh-CN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箭头: 下 19">
              <a:extLst>
                <a:ext uri="{FF2B5EF4-FFF2-40B4-BE49-F238E27FC236}">
                  <a16:creationId xmlns:a16="http://schemas.microsoft.com/office/drawing/2014/main" id="{40CD349F-774E-43F8-A6D3-83828A58E946}"/>
                </a:ext>
              </a:extLst>
            </p:cNvPr>
            <p:cNvSpPr/>
            <p:nvPr/>
          </p:nvSpPr>
          <p:spPr bwMode="auto">
            <a:xfrm>
              <a:off x="5363592" y="4175879"/>
              <a:ext cx="518160" cy="605216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24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" name="箭头: 上 21">
              <a:extLst>
                <a:ext uri="{FF2B5EF4-FFF2-40B4-BE49-F238E27FC236}">
                  <a16:creationId xmlns:a16="http://schemas.microsoft.com/office/drawing/2014/main" id="{819D7C38-8CC7-44A5-BA27-C6A815B96564}"/>
                </a:ext>
              </a:extLst>
            </p:cNvPr>
            <p:cNvSpPr/>
            <p:nvPr/>
          </p:nvSpPr>
          <p:spPr bwMode="auto">
            <a:xfrm>
              <a:off x="5396615" y="2517158"/>
              <a:ext cx="487680" cy="579019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24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61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B863753-2D2B-445C-BBC1-1320BE10720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276872"/>
            <a:ext cx="4272475" cy="3384376"/>
          </a:xfrm>
          <a:prstGeom prst="rect">
            <a:avLst/>
          </a:prstGeom>
        </p:spPr>
      </p:pic>
      <p:sp>
        <p:nvSpPr>
          <p:cNvPr id="5" name="文本框 56322">
            <a:extLst>
              <a:ext uri="{FF2B5EF4-FFF2-40B4-BE49-F238E27FC236}">
                <a16:creationId xmlns:a16="http://schemas.microsoft.com/office/drawing/2014/main" id="{C1A1D79E-864B-4DD0-8FB1-52BC49486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1196752"/>
            <a:ext cx="11459968" cy="124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意识障碍</a:t>
            </a:r>
            <a:r>
              <a:rPr lang="zh-CN" altLang="en-US" sz="3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disturbance of consciousness</a:t>
            </a:r>
            <a:r>
              <a:rPr lang="zh-CN" altLang="en-US" sz="3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个体对外界环境刺激缺乏正常反应的一种精神状态。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0313BCF-989D-426C-B95E-7ACB66B5A71F}"/>
              </a:ext>
            </a:extLst>
          </p:cNvPr>
          <p:cNvSpPr txBox="1"/>
          <p:nvPr/>
        </p:nvSpPr>
        <p:spPr>
          <a:xfrm>
            <a:off x="654088" y="3316449"/>
            <a:ext cx="5552072" cy="2190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主要表现为对自身及外界环境的认识及记忆、思维、定向力、知觉、情感等精神活动的不同程度的异常改变。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10395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sp>
        <p:nvSpPr>
          <p:cNvPr id="3" name="文本占位符 57346">
            <a:extLst>
              <a:ext uri="{FF2B5EF4-FFF2-40B4-BE49-F238E27FC236}">
                <a16:creationId xmlns:a16="http://schemas.microsoft.com/office/drawing/2014/main" id="{89E3164B-D78A-49F3-93A3-A5041A836D76}"/>
              </a:ext>
            </a:extLst>
          </p:cNvPr>
          <p:cNvSpPr txBox="1">
            <a:spLocks noChangeArrowheads="1"/>
          </p:cNvSpPr>
          <p:nvPr/>
        </p:nvSpPr>
        <p:spPr>
          <a:xfrm>
            <a:off x="1919536" y="1412776"/>
            <a:ext cx="5194300" cy="4536504"/>
          </a:xfrm>
          <a:prstGeom prst="rect">
            <a:avLst/>
          </a:prstGeom>
        </p:spPr>
        <p:txBody>
          <a:bodyPr/>
          <a:lstStyle>
            <a:lvl1pPr marL="227013" indent="-227013" algn="l" defTabSz="9128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14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5986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58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3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05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77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49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32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嗜睡</a:t>
            </a:r>
            <a:r>
              <a:rPr lang="en-US" altLang="zh-CN" sz="32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(somnolence) </a:t>
            </a:r>
          </a:p>
          <a:p>
            <a:pPr>
              <a:lnSpc>
                <a:spcPct val="200000"/>
              </a:lnSpc>
            </a:pPr>
            <a:r>
              <a:rPr lang="zh-CN" altLang="en-US" sz="32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意识模糊</a:t>
            </a:r>
            <a:r>
              <a:rPr lang="en-US" altLang="zh-CN" sz="32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(confusion) </a:t>
            </a:r>
          </a:p>
          <a:p>
            <a:pPr>
              <a:lnSpc>
                <a:spcPct val="200000"/>
              </a:lnSpc>
            </a:pPr>
            <a:r>
              <a:rPr lang="zh-CN" altLang="en-US" sz="32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昏睡</a:t>
            </a:r>
            <a:r>
              <a:rPr lang="en-US" altLang="zh-CN" sz="32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(stupor)</a:t>
            </a:r>
            <a:r>
              <a:rPr lang="en-US" altLang="zh-CN" sz="32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zh-CN" altLang="en-US" sz="32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昏迷</a:t>
            </a:r>
            <a:r>
              <a:rPr lang="en-US" altLang="zh-CN" sz="32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(coma)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37223AD-65C2-49A7-8D48-E14EA895AC2B}"/>
              </a:ext>
            </a:extLst>
          </p:cNvPr>
          <p:cNvSpPr txBox="1"/>
          <p:nvPr/>
        </p:nvSpPr>
        <p:spPr>
          <a:xfrm>
            <a:off x="5087888" y="4499681"/>
            <a:ext cx="278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浅昏迷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288777F-E316-4B7E-82AD-5A0C8CD72292}"/>
              </a:ext>
            </a:extLst>
          </p:cNvPr>
          <p:cNvSpPr txBox="1"/>
          <p:nvPr/>
        </p:nvSpPr>
        <p:spPr>
          <a:xfrm>
            <a:off x="5087888" y="5671700"/>
            <a:ext cx="278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深昏迷</a:t>
            </a:r>
          </a:p>
        </p:txBody>
      </p:sp>
      <p:sp>
        <p:nvSpPr>
          <p:cNvPr id="10" name="左大括号 46082">
            <a:extLst>
              <a:ext uri="{FF2B5EF4-FFF2-40B4-BE49-F238E27FC236}">
                <a16:creationId xmlns:a16="http://schemas.microsoft.com/office/drawing/2014/main" id="{EED82120-C974-419C-93CF-468D8EEAA330}"/>
              </a:ext>
            </a:extLst>
          </p:cNvPr>
          <p:cNvSpPr>
            <a:spLocks/>
          </p:cNvSpPr>
          <p:nvPr/>
        </p:nvSpPr>
        <p:spPr bwMode="auto">
          <a:xfrm>
            <a:off x="1487736" y="1916832"/>
            <a:ext cx="431800" cy="3743325"/>
          </a:xfrm>
          <a:prstGeom prst="leftBrace">
            <a:avLst>
              <a:gd name="adj1" fmla="val 72162"/>
              <a:gd name="adj2" fmla="val 50000"/>
            </a:avLst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左大括号 46082">
            <a:extLst>
              <a:ext uri="{FF2B5EF4-FFF2-40B4-BE49-F238E27FC236}">
                <a16:creationId xmlns:a16="http://schemas.microsoft.com/office/drawing/2014/main" id="{4F0531EC-A48A-45DE-A5BA-CE5E52CBE78F}"/>
              </a:ext>
            </a:extLst>
          </p:cNvPr>
          <p:cNvSpPr>
            <a:spLocks/>
          </p:cNvSpPr>
          <p:nvPr/>
        </p:nvSpPr>
        <p:spPr bwMode="auto">
          <a:xfrm>
            <a:off x="4959460" y="4873515"/>
            <a:ext cx="256855" cy="994319"/>
          </a:xfrm>
          <a:prstGeom prst="leftBrace">
            <a:avLst>
              <a:gd name="adj1" fmla="val 72162"/>
              <a:gd name="adj2" fmla="val 50000"/>
            </a:avLst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418EA49-D1EC-4A00-8BDF-54333D5FF984}"/>
              </a:ext>
            </a:extLst>
          </p:cNvPr>
          <p:cNvSpPr txBox="1"/>
          <p:nvPr/>
        </p:nvSpPr>
        <p:spPr>
          <a:xfrm>
            <a:off x="5282023" y="5072117"/>
            <a:ext cx="278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中度昏迷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83AD75E-6AFA-4380-9EA0-025561DF4A9C}"/>
              </a:ext>
            </a:extLst>
          </p:cNvPr>
          <p:cNvSpPr/>
          <p:nvPr/>
        </p:nvSpPr>
        <p:spPr>
          <a:xfrm>
            <a:off x="490260" y="2388110"/>
            <a:ext cx="60539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意识障碍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FA663B8-F832-478B-9655-CD1E7605B6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85" y="542250"/>
            <a:ext cx="4888415" cy="316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0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83AD75E-6AFA-4380-9EA0-025561DF4A9C}"/>
              </a:ext>
            </a:extLst>
          </p:cNvPr>
          <p:cNvSpPr/>
          <p:nvPr/>
        </p:nvSpPr>
        <p:spPr>
          <a:xfrm>
            <a:off x="490260" y="2388110"/>
            <a:ext cx="60539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意识障碍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8A76D82-C108-40CC-B716-84CFEF0B67F0}"/>
              </a:ext>
            </a:extLst>
          </p:cNvPr>
          <p:cNvSpPr txBox="1"/>
          <p:nvPr/>
        </p:nvSpPr>
        <p:spPr>
          <a:xfrm>
            <a:off x="1919536" y="1263282"/>
            <a:ext cx="9649072" cy="171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嗜睡：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是最轻的意识障碍，是一种病理性倦睡，患者陷入持续的睡眠状态，可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被唤醒，并能正确、简单而缓慢地回答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，但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反应迟钝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，当刺激去除后很快又再入睡。　　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56CF830-B975-4DC7-A27A-979D780B31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5E6D6"/>
              </a:clrFrom>
              <a:clrTo>
                <a:srgbClr val="D5E6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2781455"/>
            <a:ext cx="5241137" cy="360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77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83AD75E-6AFA-4380-9EA0-025561DF4A9C}"/>
              </a:ext>
            </a:extLst>
          </p:cNvPr>
          <p:cNvSpPr/>
          <p:nvPr/>
        </p:nvSpPr>
        <p:spPr>
          <a:xfrm>
            <a:off x="490260" y="2388110"/>
            <a:ext cx="60539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意识障碍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8A76D82-C108-40CC-B716-84CFEF0B67F0}"/>
              </a:ext>
            </a:extLst>
          </p:cNvPr>
          <p:cNvSpPr txBox="1"/>
          <p:nvPr/>
        </p:nvSpPr>
        <p:spPr>
          <a:xfrm>
            <a:off x="1919536" y="1263282"/>
            <a:ext cx="9649072" cy="171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意识模糊：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其程度较嗜睡深，病人表现为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思维和语言不连贯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，对时间、地点、人物的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定向力部分或完全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发生障碍，可伴错觉、幻觉、躁动不安、谵语或精神错乱。　　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41E6A6-2C1D-45B7-8EB6-D5290E09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780928"/>
            <a:ext cx="2736304" cy="351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81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83AD75E-6AFA-4380-9EA0-025561DF4A9C}"/>
              </a:ext>
            </a:extLst>
          </p:cNvPr>
          <p:cNvSpPr/>
          <p:nvPr/>
        </p:nvSpPr>
        <p:spPr>
          <a:xfrm>
            <a:off x="490260" y="2388110"/>
            <a:ext cx="60539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意识障碍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8A76D82-C108-40CC-B716-84CFEF0B67F0}"/>
              </a:ext>
            </a:extLst>
          </p:cNvPr>
          <p:cNvSpPr txBox="1"/>
          <p:nvPr/>
        </p:nvSpPr>
        <p:spPr>
          <a:xfrm>
            <a:off x="1919536" y="1263282"/>
            <a:ext cx="9649072" cy="171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昏睡：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病人处于熟睡状态，不易唤醒。经压迫眶上神经、摇动身体等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强烈刺激可被唤醒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，醒后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答话含糊或答非所问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，停止刺激后又马上进入熟睡状态。　　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2538A1E-81E1-42AB-8D9D-0C5227CA3333}"/>
              </a:ext>
            </a:extLst>
          </p:cNvPr>
          <p:cNvSpPr txBox="1"/>
          <p:nvPr/>
        </p:nvSpPr>
        <p:spPr>
          <a:xfrm>
            <a:off x="1991544" y="5188877"/>
            <a:ext cx="10513168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B23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昏迷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：是严重的意识障碍，表现为意识持续的中断或完全丧失。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A975D86-DAF3-487A-872F-C155472D14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578114"/>
            <a:ext cx="3703409" cy="261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50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83AD75E-6AFA-4380-9EA0-025561DF4A9C}"/>
              </a:ext>
            </a:extLst>
          </p:cNvPr>
          <p:cNvSpPr/>
          <p:nvPr/>
        </p:nvSpPr>
        <p:spPr>
          <a:xfrm>
            <a:off x="490260" y="2388110"/>
            <a:ext cx="60539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意识障碍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8A76D82-C108-40CC-B716-84CFEF0B67F0}"/>
              </a:ext>
            </a:extLst>
          </p:cNvPr>
          <p:cNvSpPr txBox="1"/>
          <p:nvPr/>
        </p:nvSpPr>
        <p:spPr>
          <a:xfrm>
            <a:off x="1749797" y="1365233"/>
            <a:ext cx="9926220" cy="4846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浅昏迷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：意识大部分丧失，无自主运动，对声、光刺激无反应，</a:t>
            </a: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对疼痛刺激尚可出现痛苦的表情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或肢体退缩等防御反应。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（角膜反射、瞳孔对光反射、眼球运动、吞咽反射可存在）</a:t>
            </a:r>
            <a:endParaRPr lang="en-US" altLang="zh-CN" sz="2800" b="1" dirty="0">
              <a:solidFill>
                <a:srgbClr val="0B237D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endParaRPr lang="en-US" altLang="zh-CN" sz="1100" b="1" dirty="0">
              <a:solidFill>
                <a:srgbClr val="0B237D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中度昏迷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：对周围事物及各种刺激均无反应，对于剧烈刺激可出现防御反射。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（角膜反射减弱，瞳孔对光反射迟钝，眼球无转动）</a:t>
            </a:r>
            <a:endParaRPr lang="en-US" altLang="zh-CN" sz="2800" b="1" dirty="0">
              <a:solidFill>
                <a:srgbClr val="0B237D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endParaRPr lang="en-US" altLang="zh-CN" sz="1100" b="1" dirty="0">
              <a:solidFill>
                <a:srgbClr val="0B237D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深昏迷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：全身肌肉松弛，对</a:t>
            </a: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各种刺激全无反应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B237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（深、浅反射均消失）</a:t>
            </a:r>
          </a:p>
        </p:txBody>
      </p:sp>
    </p:spTree>
    <p:extLst>
      <p:ext uri="{BB962C8B-B14F-4D97-AF65-F5344CB8AC3E}">
        <p14:creationId xmlns:p14="http://schemas.microsoft.com/office/powerpoint/2010/main" val="3146944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35005F46-722F-4167-9B61-C5B04F5A9FD7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5087888" y="836613"/>
            <a:ext cx="6696769" cy="5545137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了解：各种洗胃的原理</a:t>
            </a: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chemeClr val="hlink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2.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熟悉：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）抢救工作的组织管理</a:t>
            </a:r>
            <a:endParaRPr lang="en-US" altLang="zh-CN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             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 2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）抢救设备的管理要点</a:t>
            </a:r>
            <a:endParaRPr lang="en-US" altLang="zh-CN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              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）病情观察的内容、方法</a:t>
            </a: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rgbClr val="CC66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C0000"/>
                </a:solidFill>
              </a:rPr>
              <a:t>3</a:t>
            </a:r>
            <a:r>
              <a:rPr lang="en-US" altLang="zh-CN" sz="2800" b="1" dirty="0">
                <a:solidFill>
                  <a:srgbClr val="C00000"/>
                </a:solidFill>
              </a:rPr>
              <a:t>.</a:t>
            </a:r>
            <a:r>
              <a:rPr lang="zh-CN" altLang="en-US" sz="2800" b="1" dirty="0">
                <a:solidFill>
                  <a:srgbClr val="C00000"/>
                </a:solidFill>
              </a:rPr>
              <a:t>掌握：</a:t>
            </a:r>
            <a:r>
              <a:rPr lang="en-US" altLang="zh-CN" sz="2800" b="1" dirty="0">
                <a:solidFill>
                  <a:srgbClr val="C00000"/>
                </a:solidFill>
              </a:rPr>
              <a:t>1</a:t>
            </a:r>
            <a:r>
              <a:rPr lang="zh-CN" altLang="en-US" sz="2800" b="1" dirty="0">
                <a:solidFill>
                  <a:srgbClr val="C00000"/>
                </a:solidFill>
              </a:rPr>
              <a:t>）危重病人的支持性护理措施</a:t>
            </a:r>
          </a:p>
          <a:p>
            <a:pPr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C00000"/>
                </a:solidFill>
              </a:rPr>
              <a:t>2</a:t>
            </a:r>
            <a:r>
              <a:rPr lang="zh-CN" altLang="en-US" sz="2800" b="1" dirty="0">
                <a:solidFill>
                  <a:srgbClr val="C00000"/>
                </a:solidFill>
              </a:rPr>
              <a:t>）常见抢救技术的注意事项</a:t>
            </a:r>
          </a:p>
          <a:p>
            <a:pPr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C00000"/>
                </a:solidFill>
              </a:rPr>
              <a:t>3</a:t>
            </a:r>
            <a:r>
              <a:rPr lang="zh-CN" altLang="en-US" sz="2800" b="1" dirty="0">
                <a:solidFill>
                  <a:srgbClr val="C00000"/>
                </a:solidFill>
              </a:rPr>
              <a:t>）正确实施吸氧法、洗胃法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</a:t>
            </a:r>
            <a:endParaRPr lang="en-US" altLang="zh-CN" sz="3200" b="1" dirty="0">
              <a:solidFill>
                <a:srgbClr val="CC0000"/>
              </a:solidFill>
            </a:endParaRPr>
          </a:p>
        </p:txBody>
      </p:sp>
      <p:pic>
        <p:nvPicPr>
          <p:cNvPr id="22531" name="图片 2" descr="卡通人物&#10;&#10;描述已自动生成">
            <a:extLst>
              <a:ext uri="{FF2B5EF4-FFF2-40B4-BE49-F238E27FC236}">
                <a16:creationId xmlns:a16="http://schemas.microsoft.com/office/drawing/2014/main" id="{D21BCE7B-038A-4CA0-85C1-7AA27BE36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50813"/>
            <a:ext cx="4900612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灯片编号占位符 3">
            <a:extLst>
              <a:ext uri="{FF2B5EF4-FFF2-40B4-BE49-F238E27FC236}">
                <a16:creationId xmlns:a16="http://schemas.microsoft.com/office/drawing/2014/main" id="{BCB76C7D-3356-48D4-A7DD-C5914FAFD1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83AD75E-6AFA-4380-9EA0-025561DF4A9C}"/>
              </a:ext>
            </a:extLst>
          </p:cNvPr>
          <p:cNvSpPr/>
          <p:nvPr/>
        </p:nvSpPr>
        <p:spPr>
          <a:xfrm>
            <a:off x="551384" y="2028616"/>
            <a:ext cx="60539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意识障碍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194A7D5-AB69-4262-94ED-44E0E654E0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052736"/>
            <a:ext cx="9039261" cy="414133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BA5094D-0093-4D67-9BB4-16B217A94D5C}"/>
              </a:ext>
            </a:extLst>
          </p:cNvPr>
          <p:cNvSpPr txBox="1"/>
          <p:nvPr/>
        </p:nvSpPr>
        <p:spPr>
          <a:xfrm>
            <a:off x="1876804" y="5157192"/>
            <a:ext cx="3283092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意识清醒 </a:t>
            </a:r>
            <a:r>
              <a:rPr kumimoji="0" lang="en-US" altLang="zh-CN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15</a:t>
            </a:r>
            <a:r>
              <a:rPr kumimoji="0" lang="zh-CN" alt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分</a:t>
            </a:r>
            <a:endParaRPr kumimoji="0" lang="en-US" altLang="zh-CN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67AEEC5-A696-48CA-99B5-4B9AAAB667F4}"/>
              </a:ext>
            </a:extLst>
          </p:cNvPr>
          <p:cNvSpPr txBox="1"/>
          <p:nvPr/>
        </p:nvSpPr>
        <p:spPr>
          <a:xfrm>
            <a:off x="7046576" y="5041394"/>
            <a:ext cx="4665880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轻度意识障碍 </a:t>
            </a:r>
            <a:r>
              <a:rPr kumimoji="0" lang="en-US" altLang="zh-CN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13</a:t>
            </a:r>
            <a:r>
              <a:rPr kumimoji="0" lang="zh-CN" alt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～</a:t>
            </a:r>
            <a:r>
              <a:rPr kumimoji="0" lang="en-US" altLang="zh-CN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14</a:t>
            </a:r>
            <a:r>
              <a:rPr kumimoji="0" lang="zh-CN" alt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分</a:t>
            </a:r>
            <a:endParaRPr kumimoji="0" lang="en-US" altLang="zh-CN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1BDE603-CD0E-42F8-940F-FBABFF488063}"/>
              </a:ext>
            </a:extLst>
          </p:cNvPr>
          <p:cNvSpPr txBox="1"/>
          <p:nvPr/>
        </p:nvSpPr>
        <p:spPr>
          <a:xfrm>
            <a:off x="1847528" y="5720339"/>
            <a:ext cx="4665880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中</a:t>
            </a: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度意识障碍 </a:t>
            </a:r>
            <a:r>
              <a:rPr lang="en-US" altLang="zh-CN" sz="2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9</a:t>
            </a:r>
            <a:r>
              <a:rPr kumimoji="0" lang="zh-CN" alt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～</a:t>
            </a:r>
            <a:r>
              <a:rPr kumimoji="0" lang="en-US" altLang="zh-CN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12</a:t>
            </a:r>
            <a:r>
              <a:rPr kumimoji="0" lang="zh-CN" alt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分</a:t>
            </a:r>
            <a:endParaRPr kumimoji="0" lang="en-US" altLang="zh-CN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E40F39D-A02A-467E-A29E-20AF6FE63AC0}"/>
              </a:ext>
            </a:extLst>
          </p:cNvPr>
          <p:cNvSpPr txBox="1"/>
          <p:nvPr/>
        </p:nvSpPr>
        <p:spPr>
          <a:xfrm>
            <a:off x="7019505" y="5674923"/>
            <a:ext cx="4665880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重</a:t>
            </a: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度意识障碍 </a:t>
            </a:r>
            <a:r>
              <a:rPr kumimoji="0" lang="en-US" altLang="zh-CN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3</a:t>
            </a:r>
            <a:r>
              <a:rPr kumimoji="0" lang="zh-CN" alt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～</a:t>
            </a: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8</a:t>
            </a:r>
            <a:r>
              <a:rPr kumimoji="0" lang="zh-CN" alt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分</a:t>
            </a:r>
            <a:endParaRPr kumimoji="0" lang="en-US" altLang="zh-CN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966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83AD75E-6AFA-4380-9EA0-025561DF4A9C}"/>
              </a:ext>
            </a:extLst>
          </p:cNvPr>
          <p:cNvSpPr/>
          <p:nvPr/>
        </p:nvSpPr>
        <p:spPr>
          <a:xfrm>
            <a:off x="767408" y="1556792"/>
            <a:ext cx="605399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瞳孔的观察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F694187-9CB2-4D42-B0DE-6D650800E9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5" b="31643"/>
          <a:stretch/>
        </p:blipFill>
        <p:spPr>
          <a:xfrm>
            <a:off x="1290982" y="2429641"/>
            <a:ext cx="3107228" cy="1920235"/>
          </a:xfrm>
          <a:prstGeom prst="rect">
            <a:avLst/>
          </a:prstGeom>
        </p:spPr>
      </p:pic>
      <p:sp>
        <p:nvSpPr>
          <p:cNvPr id="5" name="左大括号 46082">
            <a:extLst>
              <a:ext uri="{FF2B5EF4-FFF2-40B4-BE49-F238E27FC236}">
                <a16:creationId xmlns:a16="http://schemas.microsoft.com/office/drawing/2014/main" id="{3417F378-32E6-4880-8223-CA3CBA3B4C4C}"/>
              </a:ext>
            </a:extLst>
          </p:cNvPr>
          <p:cNvSpPr>
            <a:spLocks/>
          </p:cNvSpPr>
          <p:nvPr/>
        </p:nvSpPr>
        <p:spPr bwMode="auto">
          <a:xfrm>
            <a:off x="4152426" y="1685875"/>
            <a:ext cx="431800" cy="3743325"/>
          </a:xfrm>
          <a:prstGeom prst="leftBrace">
            <a:avLst>
              <a:gd name="adj1" fmla="val 72162"/>
              <a:gd name="adj2" fmla="val 50000"/>
            </a:avLst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6C59083-8D1F-45CE-8247-5C4175406328}"/>
              </a:ext>
            </a:extLst>
          </p:cNvPr>
          <p:cNvSpPr txBox="1"/>
          <p:nvPr/>
        </p:nvSpPr>
        <p:spPr>
          <a:xfrm>
            <a:off x="4984402" y="1057506"/>
            <a:ext cx="1255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形状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26BFC7C6-D535-4BC9-9D4E-00A81CE534B5}"/>
              </a:ext>
            </a:extLst>
          </p:cNvPr>
          <p:cNvSpPr/>
          <p:nvPr/>
        </p:nvSpPr>
        <p:spPr bwMode="auto">
          <a:xfrm>
            <a:off x="6099312" y="1013910"/>
            <a:ext cx="5973351" cy="671965"/>
          </a:xfrm>
          <a:prstGeom prst="roundRect">
            <a:avLst/>
          </a:prstGeom>
          <a:solidFill>
            <a:srgbClr val="1145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1" hangingPunct="1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两侧等大等圆，位置居中，边缘整齐。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7D178BF-4B96-4CC2-BA8F-8589BC21C309}"/>
              </a:ext>
            </a:extLst>
          </p:cNvPr>
          <p:cNvSpPr txBox="1"/>
          <p:nvPr/>
        </p:nvSpPr>
        <p:spPr>
          <a:xfrm>
            <a:off x="4954044" y="2560337"/>
            <a:ext cx="1171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大小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8055DA7C-02D7-4317-8ED6-A5D9716F1DF5}"/>
              </a:ext>
            </a:extLst>
          </p:cNvPr>
          <p:cNvSpPr/>
          <p:nvPr/>
        </p:nvSpPr>
        <p:spPr bwMode="auto">
          <a:xfrm>
            <a:off x="6096000" y="2221067"/>
            <a:ext cx="5973350" cy="1207933"/>
          </a:xfrm>
          <a:prstGeom prst="roundRect">
            <a:avLst/>
          </a:prstGeom>
          <a:solidFill>
            <a:srgbClr val="1145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>
              <a:lnSpc>
                <a:spcPct val="125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自然光线下，直径为</a:t>
            </a:r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～</a:t>
            </a:r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5mm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，调节反射两侧相等。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8317757-A33E-411F-8A5F-1B68C047E767}"/>
              </a:ext>
            </a:extLst>
          </p:cNvPr>
          <p:cNvSpPr txBox="1"/>
          <p:nvPr/>
        </p:nvSpPr>
        <p:spPr>
          <a:xfrm>
            <a:off x="4939304" y="4063168"/>
            <a:ext cx="1010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对称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6005B32-2B2C-4F32-803F-19040A226698}"/>
              </a:ext>
            </a:extLst>
          </p:cNvPr>
          <p:cNvSpPr txBox="1"/>
          <p:nvPr/>
        </p:nvSpPr>
        <p:spPr>
          <a:xfrm>
            <a:off x="4939304" y="5215719"/>
            <a:ext cx="208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对光反应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38D8019E-B39E-4E00-89FA-3D86A8A9509C}"/>
              </a:ext>
            </a:extLst>
          </p:cNvPr>
          <p:cNvSpPr/>
          <p:nvPr/>
        </p:nvSpPr>
        <p:spPr bwMode="auto">
          <a:xfrm>
            <a:off x="6788060" y="4954337"/>
            <a:ext cx="5281290" cy="1107538"/>
          </a:xfrm>
          <a:prstGeom prst="roundRect">
            <a:avLst/>
          </a:prstGeom>
          <a:solidFill>
            <a:srgbClr val="1145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>
              <a:lnSpc>
                <a:spcPct val="125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对光反应灵敏，光亮处瞳孔缩小，昏暗处瞳孔扩大。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54AE5B53-9849-49FB-A5CC-CDF27A63F28C}"/>
              </a:ext>
            </a:extLst>
          </p:cNvPr>
          <p:cNvSpPr/>
          <p:nvPr/>
        </p:nvSpPr>
        <p:spPr bwMode="auto">
          <a:xfrm>
            <a:off x="6155906" y="4013893"/>
            <a:ext cx="5973351" cy="671965"/>
          </a:xfrm>
          <a:prstGeom prst="roundRect">
            <a:avLst/>
          </a:prstGeom>
          <a:solidFill>
            <a:srgbClr val="1145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1" hangingPunct="1">
              <a:lnSpc>
                <a:spcPct val="130000"/>
              </a:lnSpc>
            </a:pP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对称，居中</a:t>
            </a:r>
          </a:p>
        </p:txBody>
      </p:sp>
    </p:spTree>
    <p:extLst>
      <p:ext uri="{BB962C8B-B14F-4D97-AF65-F5344CB8AC3E}">
        <p14:creationId xmlns:p14="http://schemas.microsoft.com/office/powerpoint/2010/main" val="178864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8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114237-6658-4397-9489-C7EE9A542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034" y="2287146"/>
            <a:ext cx="2347580" cy="210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571500" indent="-571500" eaLnBrk="1" hangingPunct="1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散大</a:t>
            </a:r>
          </a:p>
          <a:p>
            <a:pPr marL="571500" indent="-571500" eaLnBrk="1" hangingPunct="1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缩小</a:t>
            </a:r>
          </a:p>
        </p:txBody>
      </p:sp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472E26D5-2F82-4A6D-BFBB-5B9A8193749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3FF6443-7245-4C49-A232-A6A0DD4B5418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25698C2D-167C-47C7-9325-1345FE20111E}"/>
              </a:ext>
            </a:extLst>
          </p:cNvPr>
          <p:cNvSpPr/>
          <p:nvPr/>
        </p:nvSpPr>
        <p:spPr>
          <a:xfrm>
            <a:off x="487291" y="1298983"/>
            <a:ext cx="605399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瞳孔的观察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ADB2006-FA14-4CE5-9555-3F1A1991FEED}"/>
              </a:ext>
            </a:extLst>
          </p:cNvPr>
          <p:cNvGrpSpPr/>
          <p:nvPr/>
        </p:nvGrpSpPr>
        <p:grpSpPr>
          <a:xfrm>
            <a:off x="3575720" y="1169020"/>
            <a:ext cx="8280920" cy="4929196"/>
            <a:chOff x="3449676" y="1393300"/>
            <a:chExt cx="8285123" cy="4929196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0305BAB8-A015-467E-A92F-B35941D322D7}"/>
                </a:ext>
              </a:extLst>
            </p:cNvPr>
            <p:cNvSpPr/>
            <p:nvPr/>
          </p:nvSpPr>
          <p:spPr bwMode="auto">
            <a:xfrm>
              <a:off x="3449676" y="1393300"/>
              <a:ext cx="8285123" cy="4082932"/>
            </a:xfrm>
            <a:prstGeom prst="roundRect">
              <a:avLst>
                <a:gd name="adj" fmla="val 35702"/>
              </a:avLst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1" hangingPunct="1">
                <a:lnSpc>
                  <a:spcPct val="125000"/>
                </a:lnSpc>
                <a:buFontTx/>
                <a:buNone/>
              </a:pPr>
              <a:r>
                <a:rPr lang="zh-CN" altLang="en-US" sz="32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瞳孔散大</a:t>
              </a:r>
              <a:r>
                <a:rPr lang="en-US" altLang="zh-CN" sz="32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:</a:t>
              </a:r>
              <a:r>
                <a:rPr lang="zh-CN" altLang="en-US" sz="32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瞳孔直径大于</a:t>
              </a:r>
              <a:r>
                <a:rPr lang="en-US" altLang="zh-CN" sz="32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5mm</a:t>
              </a:r>
            </a:p>
            <a:p>
              <a:pPr marL="342900" indent="-342900" eaLnBrk="1" hangingPunct="1"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zh-CN" altLang="en-US" sz="28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双侧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瞳孔散大：阿托品药物反应、颅内压增高、颅脑损伤、颠茄类药物中毒及濒死状态。 </a:t>
              </a:r>
            </a:p>
            <a:p>
              <a:pPr marL="342900" indent="-342900" eaLnBrk="1" hangingPunct="1"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zh-CN" altLang="en-US" sz="28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一侧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瞳孔</a:t>
              </a:r>
              <a:r>
                <a:rPr lang="zh-CN" altLang="en-US" sz="28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扩大、固定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：同侧颅内病变（颅内血肿、脑肿瘤等）所致的小脑幕裂孔疝的发生。</a:t>
              </a:r>
            </a:p>
          </p:txBody>
        </p:sp>
        <p:pic>
          <p:nvPicPr>
            <p:cNvPr id="30" name="Picture 11" descr="sckdtk">
              <a:extLst>
                <a:ext uri="{FF2B5EF4-FFF2-40B4-BE49-F238E27FC236}">
                  <a16:creationId xmlns:a16="http://schemas.microsoft.com/office/drawing/2014/main" id="{8DF8E684-B88C-4BAD-AB57-9105D5F1E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30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206" y="4779446"/>
              <a:ext cx="5834062" cy="154305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6183FFF-B088-433A-B330-15AE9AB37937}"/>
              </a:ext>
            </a:extLst>
          </p:cNvPr>
          <p:cNvGrpSpPr/>
          <p:nvPr/>
        </p:nvGrpSpPr>
        <p:grpSpPr>
          <a:xfrm>
            <a:off x="3426591" y="1412776"/>
            <a:ext cx="8285123" cy="4279002"/>
            <a:chOff x="3449676" y="1465308"/>
            <a:chExt cx="8285123" cy="4279002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57D1F615-A797-4B53-9690-55FB28EDD898}"/>
                </a:ext>
              </a:extLst>
            </p:cNvPr>
            <p:cNvSpPr/>
            <p:nvPr/>
          </p:nvSpPr>
          <p:spPr bwMode="auto">
            <a:xfrm>
              <a:off x="3449676" y="1465308"/>
              <a:ext cx="8285123" cy="3309891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1" hangingPunct="1">
                <a:lnSpc>
                  <a:spcPct val="125000"/>
                </a:lnSpc>
                <a:buFontTx/>
                <a:buNone/>
              </a:pPr>
              <a:r>
                <a:rPr lang="zh-CN" altLang="en-US" sz="32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瞳孔缩小：瞳孔直径小于</a:t>
              </a:r>
              <a:r>
                <a:rPr lang="en-US" altLang="zh-CN" sz="32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2mm</a:t>
              </a:r>
            </a:p>
            <a:p>
              <a:pPr algn="ctr" eaLnBrk="1" hangingPunct="1">
                <a:lnSpc>
                  <a:spcPct val="125000"/>
                </a:lnSpc>
              </a:pPr>
              <a:r>
                <a:rPr lang="zh-CN" altLang="en-US" sz="32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针尖样瞳孔：瞳孔直径＜</a:t>
              </a:r>
              <a:r>
                <a:rPr lang="en-US" altLang="zh-CN" sz="32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1mm</a:t>
              </a:r>
            </a:p>
            <a:p>
              <a:pPr marL="457200" indent="-457200" eaLnBrk="1" hangingPunct="1"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zh-CN" altLang="en-US" sz="28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两侧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瞳孔缩小，常见于有机磷、吗啡、氯丙嗪等药物中毒。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 eaLnBrk="1" hangingPunct="1">
                <a:lnSpc>
                  <a:spcPct val="150000"/>
                </a:lnSpc>
                <a:buFontTx/>
                <a:buNone/>
              </a:pPr>
              <a:endPara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3" name="Picture 9" descr="scsxtk">
              <a:extLst>
                <a:ext uri="{FF2B5EF4-FFF2-40B4-BE49-F238E27FC236}">
                  <a16:creationId xmlns:a16="http://schemas.microsoft.com/office/drawing/2014/main" id="{FE336F49-A357-4F0E-BBDD-E11818BA0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3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874" y="4448910"/>
              <a:ext cx="5292725" cy="12954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A0D8AF9-3E64-485F-8E41-D9B2A5C0AC18}"/>
              </a:ext>
            </a:extLst>
          </p:cNvPr>
          <p:cNvGrpSpPr/>
          <p:nvPr/>
        </p:nvGrpSpPr>
        <p:grpSpPr>
          <a:xfrm>
            <a:off x="3571517" y="1590895"/>
            <a:ext cx="8285123" cy="3802824"/>
            <a:chOff x="3753524" y="1981200"/>
            <a:chExt cx="8285123" cy="4162864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DB788B05-3C62-48CD-B21B-279BB0AA3150}"/>
                </a:ext>
              </a:extLst>
            </p:cNvPr>
            <p:cNvSpPr/>
            <p:nvPr/>
          </p:nvSpPr>
          <p:spPr bwMode="auto">
            <a:xfrm>
              <a:off x="3753524" y="1981200"/>
              <a:ext cx="8285123" cy="3108959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1" hangingPunct="1">
                <a:lnSpc>
                  <a:spcPct val="150000"/>
                </a:lnSpc>
              </a:pPr>
              <a:r>
                <a:rPr lang="zh-CN" altLang="en-US" sz="32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瞳孔缩小：瞳孔直径小于</a:t>
              </a:r>
              <a:r>
                <a:rPr lang="en-US" altLang="zh-CN" sz="32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2mm</a:t>
              </a:r>
            </a:p>
            <a:p>
              <a:pPr algn="ctr" eaLnBrk="1" hangingPunct="1">
                <a:lnSpc>
                  <a:spcPct val="150000"/>
                </a:lnSpc>
                <a:buFontTx/>
                <a:buNone/>
              </a:pPr>
              <a:r>
                <a:rPr lang="zh-CN" altLang="en-US" sz="28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单侧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瞳孔缩小常提示同侧小脑幕裂孔疝的发生。</a:t>
              </a:r>
            </a:p>
          </p:txBody>
        </p:sp>
        <p:pic>
          <p:nvPicPr>
            <p:cNvPr id="36" name="Picture 10" descr="dcsxtk">
              <a:extLst>
                <a:ext uri="{FF2B5EF4-FFF2-40B4-BE49-F238E27FC236}">
                  <a16:creationId xmlns:a16="http://schemas.microsoft.com/office/drawing/2014/main" id="{D0B021F7-804E-4D96-B7DE-5FCAB158D26E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>
              <a:lum bright="24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5240" y="4570852"/>
              <a:ext cx="5276850" cy="157321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16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472E26D5-2F82-4A6D-BFBB-5B9A8193749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3FF6443-7245-4C49-A232-A6A0DD4B5418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C9B9A0D-4C49-41C3-B925-D6A59089F877}"/>
              </a:ext>
            </a:extLst>
          </p:cNvPr>
          <p:cNvSpPr/>
          <p:nvPr/>
        </p:nvSpPr>
        <p:spPr>
          <a:xfrm>
            <a:off x="623392" y="1196752"/>
            <a:ext cx="605399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瞳孔的观察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3E737E6-26BF-47EC-BE0F-E450FEE7A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340768"/>
            <a:ext cx="10287000" cy="3009900"/>
          </a:xfrm>
          <a:prstGeom prst="rect">
            <a:avLst/>
          </a:prstGeom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D16F0A8E-F179-48EC-B99D-03999B86AF7A}"/>
              </a:ext>
            </a:extLst>
          </p:cNvPr>
          <p:cNvSpPr txBox="1">
            <a:spLocks noChangeArrowheads="1"/>
          </p:cNvSpPr>
          <p:nvPr/>
        </p:nvSpPr>
        <p:spPr>
          <a:xfrm>
            <a:off x="2207568" y="4509542"/>
            <a:ext cx="7200800" cy="1872208"/>
          </a:xfrm>
          <a:prstGeom prst="rect">
            <a:avLst/>
          </a:prstGeom>
        </p:spPr>
        <p:txBody>
          <a:bodyPr/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瞳孔呈</a:t>
            </a:r>
            <a:r>
              <a:rPr lang="zh-CN" altLang="en-US" sz="2800" dirty="0">
                <a:solidFill>
                  <a:srgbClr val="002060"/>
                </a:solidFill>
              </a:rPr>
              <a:t>椭圆形并伴散大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，常见于</a:t>
            </a:r>
            <a:r>
              <a:rPr lang="zh-CN" altLang="en-US" sz="2800" dirty="0">
                <a:solidFill>
                  <a:srgbClr val="002060"/>
                </a:solidFill>
              </a:rPr>
              <a:t>青光眼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等。</a:t>
            </a:r>
            <a:endParaRPr lang="zh-CN" altLang="en-US" sz="2800" dirty="0">
              <a:solidFill>
                <a:srgbClr val="0D0C0B"/>
              </a:solidFill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D0C0B"/>
                </a:solidFill>
              </a:rPr>
              <a:t>瞳孔呈</a:t>
            </a:r>
            <a:r>
              <a:rPr lang="zh-CN" altLang="en-US" sz="2800" dirty="0">
                <a:solidFill>
                  <a:srgbClr val="002060"/>
                </a:solidFill>
              </a:rPr>
              <a:t>不规则形</a:t>
            </a:r>
            <a:r>
              <a:rPr lang="zh-CN" altLang="en-US" sz="2800" dirty="0">
                <a:solidFill>
                  <a:srgbClr val="0D0C0B"/>
                </a:solidFill>
              </a:rPr>
              <a:t>，常见于</a:t>
            </a:r>
            <a:r>
              <a:rPr lang="zh-CN" altLang="en-US" sz="2800" dirty="0">
                <a:solidFill>
                  <a:srgbClr val="002060"/>
                </a:solidFill>
              </a:rPr>
              <a:t>虹膜粘连</a:t>
            </a:r>
            <a:r>
              <a:rPr lang="zh-CN" altLang="en-US" sz="2800" dirty="0">
                <a:solidFill>
                  <a:srgbClr val="0D0C0B"/>
                </a:solidFill>
              </a:rPr>
              <a:t>。</a:t>
            </a:r>
            <a:endParaRPr lang="en-US" altLang="zh-CN" sz="2800" dirty="0">
              <a:solidFill>
                <a:srgbClr val="0D0C0B"/>
              </a:solidFill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D0C0B"/>
                </a:solidFill>
              </a:rPr>
              <a:t>对光反应消失，常见于危重或深昏迷病人。</a:t>
            </a:r>
            <a:endParaRPr lang="en-US" altLang="zh-CN" sz="2800" dirty="0">
              <a:solidFill>
                <a:srgbClr val="0D0C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5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472E26D5-2F82-4A6D-BFBB-5B9A8193749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3FF6443-7245-4C49-A232-A6A0DD4B5418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C9B9A0D-4C49-41C3-B925-D6A59089F877}"/>
              </a:ext>
            </a:extLst>
          </p:cNvPr>
          <p:cNvSpPr/>
          <p:nvPr/>
        </p:nvSpPr>
        <p:spPr>
          <a:xfrm>
            <a:off x="644554" y="2132856"/>
            <a:ext cx="60539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自理能力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0C3770-2B1D-4FA0-B4D7-B0B881EA469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097093"/>
            <a:ext cx="3925486" cy="2548335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23F971E0-E64C-4E67-AD3A-33712C48EF96}"/>
              </a:ext>
            </a:extLst>
          </p:cNvPr>
          <p:cNvSpPr/>
          <p:nvPr/>
        </p:nvSpPr>
        <p:spPr bwMode="auto">
          <a:xfrm>
            <a:off x="7202022" y="1110074"/>
            <a:ext cx="3718514" cy="7675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b" anchorCtr="0" compatLnSpc="1"/>
          <a:lstStyle/>
          <a:p>
            <a:pPr marL="0" marR="0" indent="0" algn="ctr" defTabSz="91249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4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自理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B2D9188-7C59-4E12-ACB2-C2534CB892D3}"/>
              </a:ext>
            </a:extLst>
          </p:cNvPr>
          <p:cNvSpPr/>
          <p:nvPr/>
        </p:nvSpPr>
        <p:spPr bwMode="auto">
          <a:xfrm>
            <a:off x="7202022" y="2952276"/>
            <a:ext cx="3718514" cy="7675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b" anchorCtr="0" compatLnSpc="1"/>
          <a:lstStyle/>
          <a:p>
            <a:pPr marL="0" marR="0" indent="0" algn="ctr" defTabSz="91249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4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协助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0ED47B07-3F28-413B-846D-9A97F94DE7FB}"/>
              </a:ext>
            </a:extLst>
          </p:cNvPr>
          <p:cNvSpPr/>
          <p:nvPr/>
        </p:nvSpPr>
        <p:spPr bwMode="auto">
          <a:xfrm>
            <a:off x="7202022" y="4794478"/>
            <a:ext cx="3718514" cy="7675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b" anchorCtr="0" compatLnSpc="1"/>
          <a:lstStyle/>
          <a:p>
            <a:pPr marL="0" marR="0" indent="0" algn="ctr" defTabSz="91249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4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完全依赖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574A0AC-AD37-45A4-8A50-CAAAE8C628B2}"/>
              </a:ext>
            </a:extLst>
          </p:cNvPr>
          <p:cNvSpPr txBox="1"/>
          <p:nvPr/>
        </p:nvSpPr>
        <p:spPr>
          <a:xfrm>
            <a:off x="1919536" y="4116572"/>
            <a:ext cx="5015006" cy="1634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观察病人进食、个人卫生、行走、如厕、上下床等日常生活、活动的自理程度。</a:t>
            </a:r>
          </a:p>
        </p:txBody>
      </p:sp>
    </p:spTree>
    <p:extLst>
      <p:ext uri="{BB962C8B-B14F-4D97-AF65-F5344CB8AC3E}">
        <p14:creationId xmlns:p14="http://schemas.microsoft.com/office/powerpoint/2010/main" val="164439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472E26D5-2F82-4A6D-BFBB-5B9A8193749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3FF6443-7245-4C49-A232-A6A0DD4B5418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C9B9A0D-4C49-41C3-B925-D6A59089F877}"/>
              </a:ext>
            </a:extLst>
          </p:cNvPr>
          <p:cNvSpPr/>
          <p:nvPr/>
        </p:nvSpPr>
        <p:spPr>
          <a:xfrm>
            <a:off x="561457" y="1683203"/>
            <a:ext cx="35792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u"/>
            </a:pPr>
            <a:r>
              <a:rPr lang="zh-CN" alt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特殊检查观察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574A0AC-AD37-45A4-8A50-CAAAE8C628B2}"/>
              </a:ext>
            </a:extLst>
          </p:cNvPr>
          <p:cNvSpPr txBox="1"/>
          <p:nvPr/>
        </p:nvSpPr>
        <p:spPr>
          <a:xfrm>
            <a:off x="1116321" y="2577545"/>
            <a:ext cx="10441160" cy="10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患者进行创伤性检查（冠状动脉造影、胃镜、腰穿、胸穿等），注意观察生命体征及患者主诉，严防并发症。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6A944AC-102F-49ED-A819-5BBBEB4F5D55}"/>
              </a:ext>
            </a:extLst>
          </p:cNvPr>
          <p:cNvSpPr/>
          <p:nvPr/>
        </p:nvSpPr>
        <p:spPr>
          <a:xfrm>
            <a:off x="623392" y="3921049"/>
            <a:ext cx="35792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u"/>
            </a:pPr>
            <a:r>
              <a:rPr lang="zh-CN" alt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药物治疗观察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EB1D178-A6AC-4C20-AE77-9E5798B9BB87}"/>
              </a:ext>
            </a:extLst>
          </p:cNvPr>
          <p:cNvSpPr txBox="1"/>
          <p:nvPr/>
        </p:nvSpPr>
        <p:spPr>
          <a:xfrm>
            <a:off x="1199456" y="4789074"/>
            <a:ext cx="10441160" cy="10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在遵医嘱用药的同时，注意观察用药的疗效和毒副作用。如降压药、止痛药、降糖药等。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C67AF5A-749E-49E9-8C50-F21EA63B90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738" y="0"/>
            <a:ext cx="3976406" cy="2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5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472E26D5-2F82-4A6D-BFBB-5B9A8193749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3FF6443-7245-4C49-A232-A6A0DD4B5418}"/>
              </a:ext>
            </a:extLst>
          </p:cNvPr>
          <p:cNvSpPr txBox="1"/>
          <p:nvPr/>
        </p:nvSpPr>
        <p:spPr>
          <a:xfrm>
            <a:off x="623392" y="15753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什么内容？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C9B9A0D-4C49-41C3-B925-D6A59089F877}"/>
              </a:ext>
            </a:extLst>
          </p:cNvPr>
          <p:cNvSpPr/>
          <p:nvPr/>
        </p:nvSpPr>
        <p:spPr>
          <a:xfrm>
            <a:off x="479376" y="1105926"/>
            <a:ext cx="42383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u"/>
            </a:pPr>
            <a:r>
              <a:rPr lang="zh-CN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心理状态的</a:t>
            </a:r>
            <a:r>
              <a:rPr lang="zh-CN" alt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观察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574A0AC-AD37-45A4-8A50-CAAAE8C628B2}"/>
              </a:ext>
            </a:extLst>
          </p:cNvPr>
          <p:cNvSpPr txBox="1"/>
          <p:nvPr/>
        </p:nvSpPr>
        <p:spPr>
          <a:xfrm>
            <a:off x="1055440" y="1976387"/>
            <a:ext cx="10441160" cy="10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观察患者是否出现记忆力减退、思维混乱、反应迟钝、语言或行为异常等情况，有无焦虑、恐惧、绝望、忧郁等情绪反应。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3BE3133-315E-47C5-913E-0CAA82FB08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3150692"/>
            <a:ext cx="4445581" cy="309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0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5">
            <a:extLst>
              <a:ext uri="{FF2B5EF4-FFF2-40B4-BE49-F238E27FC236}">
                <a16:creationId xmlns:a16="http://schemas.microsoft.com/office/drawing/2014/main" id="{670C9F3B-1219-43CC-85BA-BF804DCC2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3075057"/>
            <a:ext cx="65586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危重病人的抢救管理和护理</a:t>
            </a:r>
            <a:endParaRPr lang="en-US" altLang="zh-CN" sz="40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5" name="文本框 6">
            <a:extLst>
              <a:ext uri="{FF2B5EF4-FFF2-40B4-BE49-F238E27FC236}">
                <a16:creationId xmlns:a16="http://schemas.microsoft.com/office/drawing/2014/main" id="{5E3E8E61-99A8-4B23-ADF7-BB879C351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第二节</a:t>
            </a:r>
          </a:p>
        </p:txBody>
      </p:sp>
    </p:spTree>
    <p:extLst>
      <p:ext uri="{BB962C8B-B14F-4D97-AF65-F5344CB8AC3E}">
        <p14:creationId xmlns:p14="http://schemas.microsoft.com/office/powerpoint/2010/main" val="732513050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灯片编号占位符 3">
            <a:extLst>
              <a:ext uri="{FF2B5EF4-FFF2-40B4-BE49-F238E27FC236}">
                <a16:creationId xmlns:a16="http://schemas.microsoft.com/office/drawing/2014/main" id="{AD6DD9DC-E96E-4D14-AAF2-EF10AAAAF85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3A7FC03-7762-4D68-A9F7-4569E703F93A}"/>
              </a:ext>
            </a:extLst>
          </p:cNvPr>
          <p:cNvGrpSpPr/>
          <p:nvPr/>
        </p:nvGrpSpPr>
        <p:grpSpPr>
          <a:xfrm>
            <a:off x="695400" y="332656"/>
            <a:ext cx="6343625" cy="854521"/>
            <a:chOff x="760438" y="568325"/>
            <a:chExt cx="6343625" cy="854521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47E4C55A-06BF-4902-8D88-D5BC8B0925E3}"/>
                </a:ext>
              </a:extLst>
            </p:cNvPr>
            <p:cNvSpPr/>
            <p:nvPr/>
          </p:nvSpPr>
          <p:spPr bwMode="auto">
            <a:xfrm>
              <a:off x="1609725" y="568325"/>
              <a:ext cx="5494338" cy="73025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sz="3200" dirty="0">
                  <a:solidFill>
                    <a:schemeClr val="accent1">
                      <a:lumMod val="50000"/>
                    </a:schemeClr>
                  </a:solidFill>
                  <a:latin typeface="+mn-ea"/>
                </a:rPr>
                <a:t>抢救工作</a:t>
              </a:r>
              <a:r>
                <a:rPr lang="en-US" altLang="zh-CN" sz="3200" dirty="0">
                  <a:solidFill>
                    <a:schemeClr val="accent1">
                      <a:lumMod val="50000"/>
                    </a:schemeClr>
                  </a:solidFill>
                  <a:latin typeface="+mn-ea"/>
                </a:rPr>
                <a:t>——</a:t>
              </a:r>
              <a:r>
                <a:rPr lang="zh-CN" altLang="en-US" sz="3200" dirty="0">
                  <a:solidFill>
                    <a:srgbClr val="C00000"/>
                  </a:solidFill>
                  <a:latin typeface="+mn-ea"/>
                </a:rPr>
                <a:t>组织管理</a:t>
              </a:r>
              <a:endParaRPr lang="zh-CN" altLang="en-US" sz="3200" dirty="0">
                <a:solidFill>
                  <a:schemeClr val="accent1">
                    <a:lumMod val="50000"/>
                  </a:schemeClr>
                </a:solidFill>
                <a:latin typeface="+mn-ea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B09B630-746C-4668-9CB4-ED68D2C2F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38" y="568325"/>
              <a:ext cx="814465" cy="854521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943AE51F-DDE8-4D4B-83C8-0D2AAD2BFB24}"/>
              </a:ext>
            </a:extLst>
          </p:cNvPr>
          <p:cNvSpPr txBox="1"/>
          <p:nvPr/>
        </p:nvSpPr>
        <p:spPr>
          <a:xfrm>
            <a:off x="551384" y="1753071"/>
            <a:ext cx="5494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建立责任明确的系统组织结构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6ADBC7E-98AE-46B3-8419-51AE5BD93C5A}"/>
              </a:ext>
            </a:extLst>
          </p:cNvPr>
          <p:cNvSpPr txBox="1"/>
          <p:nvPr/>
        </p:nvSpPr>
        <p:spPr>
          <a:xfrm>
            <a:off x="598484" y="2704846"/>
            <a:ext cx="5494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制订抢救方案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53D1F3D-75D7-4E08-B09A-E1AA12C855F6}"/>
              </a:ext>
            </a:extLst>
          </p:cNvPr>
          <p:cNvSpPr txBox="1"/>
          <p:nvPr/>
        </p:nvSpPr>
        <p:spPr>
          <a:xfrm>
            <a:off x="598484" y="3656621"/>
            <a:ext cx="5494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做好核对工作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857377A-EE9C-4832-9C15-B990F9732FAF}"/>
              </a:ext>
            </a:extLst>
          </p:cNvPr>
          <p:cNvSpPr txBox="1"/>
          <p:nvPr/>
        </p:nvSpPr>
        <p:spPr>
          <a:xfrm>
            <a:off x="598484" y="4608396"/>
            <a:ext cx="5494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及时、准确做好各项记录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灯片编号占位符 3">
            <a:extLst>
              <a:ext uri="{FF2B5EF4-FFF2-40B4-BE49-F238E27FC236}">
                <a16:creationId xmlns:a16="http://schemas.microsoft.com/office/drawing/2014/main" id="{AD6DD9DC-E96E-4D14-AAF2-EF10AAAAF85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3A7FC03-7762-4D68-A9F7-4569E703F93A}"/>
              </a:ext>
            </a:extLst>
          </p:cNvPr>
          <p:cNvGrpSpPr/>
          <p:nvPr/>
        </p:nvGrpSpPr>
        <p:grpSpPr>
          <a:xfrm>
            <a:off x="695400" y="332656"/>
            <a:ext cx="6343625" cy="854521"/>
            <a:chOff x="760438" y="568325"/>
            <a:chExt cx="6343625" cy="854521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47E4C55A-06BF-4902-8D88-D5BC8B0925E3}"/>
                </a:ext>
              </a:extLst>
            </p:cNvPr>
            <p:cNvSpPr/>
            <p:nvPr/>
          </p:nvSpPr>
          <p:spPr bwMode="auto">
            <a:xfrm>
              <a:off x="1609725" y="568325"/>
              <a:ext cx="5494338" cy="73025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sz="3200" dirty="0">
                  <a:solidFill>
                    <a:schemeClr val="accent1">
                      <a:lumMod val="50000"/>
                    </a:schemeClr>
                  </a:solidFill>
                  <a:latin typeface="+mn-ea"/>
                </a:rPr>
                <a:t>抢救工作</a:t>
              </a:r>
              <a:r>
                <a:rPr lang="en-US" altLang="zh-CN" sz="3200" dirty="0">
                  <a:solidFill>
                    <a:schemeClr val="accent1">
                      <a:lumMod val="50000"/>
                    </a:schemeClr>
                  </a:solidFill>
                  <a:latin typeface="+mn-ea"/>
                </a:rPr>
                <a:t>——</a:t>
              </a:r>
              <a:r>
                <a:rPr lang="zh-CN" altLang="en-US" sz="3200" dirty="0">
                  <a:solidFill>
                    <a:srgbClr val="C00000"/>
                  </a:solidFill>
                  <a:latin typeface="+mn-ea"/>
                </a:rPr>
                <a:t>组织管理</a:t>
              </a:r>
              <a:endParaRPr lang="zh-CN" altLang="en-US" sz="3200" dirty="0">
                <a:solidFill>
                  <a:schemeClr val="accent1">
                    <a:lumMod val="50000"/>
                  </a:schemeClr>
                </a:solidFill>
                <a:latin typeface="+mn-ea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B09B630-746C-4668-9CB4-ED68D2C2F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38" y="568325"/>
              <a:ext cx="814465" cy="854521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943AE51F-DDE8-4D4B-83C8-0D2AAD2BFB24}"/>
              </a:ext>
            </a:extLst>
          </p:cNvPr>
          <p:cNvSpPr txBox="1"/>
          <p:nvPr/>
        </p:nvSpPr>
        <p:spPr>
          <a:xfrm>
            <a:off x="551384" y="1753071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护士参加医生组织的查房、会诊及病例讨论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6ADBC7E-98AE-46B3-8419-51AE5BD93C5A}"/>
              </a:ext>
            </a:extLst>
          </p:cNvPr>
          <p:cNvSpPr txBox="1"/>
          <p:nvPr/>
        </p:nvSpPr>
        <p:spPr>
          <a:xfrm>
            <a:off x="598484" y="2704846"/>
            <a:ext cx="5494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抢救室内抢救器械和药品管理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53D1F3D-75D7-4E08-B09A-E1AA12C855F6}"/>
              </a:ext>
            </a:extLst>
          </p:cNvPr>
          <p:cNvSpPr txBox="1"/>
          <p:nvPr/>
        </p:nvSpPr>
        <p:spPr>
          <a:xfrm>
            <a:off x="598484" y="3656621"/>
            <a:ext cx="5494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抢救用物的日常维护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857377A-EE9C-4832-9C15-B990F9732FAF}"/>
              </a:ext>
            </a:extLst>
          </p:cNvPr>
          <p:cNvSpPr txBox="1"/>
          <p:nvPr/>
        </p:nvSpPr>
        <p:spPr>
          <a:xfrm>
            <a:off x="598484" y="4608396"/>
            <a:ext cx="5494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做好交接班工作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143A54C-2281-4AAE-A49A-D20AE68822C9}"/>
              </a:ext>
            </a:extLst>
          </p:cNvPr>
          <p:cNvSpPr/>
          <p:nvPr/>
        </p:nvSpPr>
        <p:spPr bwMode="auto">
          <a:xfrm>
            <a:off x="4911039" y="3389971"/>
            <a:ext cx="7089617" cy="2383478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lvl="1" eaLnBrk="1" hangingPunct="1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“五定”制度：</a:t>
            </a:r>
            <a:endParaRPr lang="en-US" altLang="zh-CN" sz="3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eaLnBrk="1" hangingPunct="1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定品种数量；定点安置；定专人管理；定期消毒灭菌；定期检查维修</a:t>
            </a:r>
          </a:p>
        </p:txBody>
      </p:sp>
    </p:spTree>
    <p:extLst>
      <p:ext uri="{BB962C8B-B14F-4D97-AF65-F5344CB8AC3E}">
        <p14:creationId xmlns:p14="http://schemas.microsoft.com/office/powerpoint/2010/main" val="412303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5">
            <a:extLst>
              <a:ext uri="{FF2B5EF4-FFF2-40B4-BE49-F238E27FC236}">
                <a16:creationId xmlns:a16="http://schemas.microsoft.com/office/drawing/2014/main" id="{670C9F3B-1219-43CC-85BA-BF804DCC2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 spc="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病情观察</a:t>
            </a:r>
            <a:endParaRPr lang="en-US" altLang="zh-CN" sz="4000" b="1" spc="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5" name="文本框 6">
            <a:extLst>
              <a:ext uri="{FF2B5EF4-FFF2-40B4-BE49-F238E27FC236}">
                <a16:creationId xmlns:a16="http://schemas.microsoft.com/office/drawing/2014/main" id="{5E3E8E61-99A8-4B23-ADF7-BB879C351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灯片编号占位符 3">
            <a:extLst>
              <a:ext uri="{FF2B5EF4-FFF2-40B4-BE49-F238E27FC236}">
                <a16:creationId xmlns:a16="http://schemas.microsoft.com/office/drawing/2014/main" id="{AD6DD9DC-E96E-4D14-AAF2-EF10AAAAF85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3A7FC03-7762-4D68-A9F7-4569E703F93A}"/>
              </a:ext>
            </a:extLst>
          </p:cNvPr>
          <p:cNvGrpSpPr/>
          <p:nvPr/>
        </p:nvGrpSpPr>
        <p:grpSpPr>
          <a:xfrm>
            <a:off x="695400" y="332656"/>
            <a:ext cx="6343625" cy="854521"/>
            <a:chOff x="760438" y="568325"/>
            <a:chExt cx="6343625" cy="854521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47E4C55A-06BF-4902-8D88-D5BC8B0925E3}"/>
                </a:ext>
              </a:extLst>
            </p:cNvPr>
            <p:cNvSpPr/>
            <p:nvPr/>
          </p:nvSpPr>
          <p:spPr bwMode="auto">
            <a:xfrm>
              <a:off x="1609725" y="568325"/>
              <a:ext cx="5494338" cy="73025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sz="3200" dirty="0">
                  <a:solidFill>
                    <a:schemeClr val="accent1">
                      <a:lumMod val="50000"/>
                    </a:schemeClr>
                  </a:solidFill>
                  <a:latin typeface="+mn-ea"/>
                </a:rPr>
                <a:t>抢救工作</a:t>
              </a:r>
              <a:r>
                <a:rPr lang="en-US" altLang="zh-CN" sz="3200" dirty="0">
                  <a:solidFill>
                    <a:schemeClr val="accent1">
                      <a:lumMod val="50000"/>
                    </a:schemeClr>
                  </a:solidFill>
                  <a:latin typeface="+mn-ea"/>
                </a:rPr>
                <a:t>——</a:t>
              </a:r>
              <a:r>
                <a:rPr lang="zh-CN" altLang="en-US" sz="3200" dirty="0">
                  <a:solidFill>
                    <a:srgbClr val="C00000"/>
                  </a:solidFill>
                  <a:latin typeface="+mn-ea"/>
                </a:rPr>
                <a:t>设备管理</a:t>
              </a:r>
              <a:endParaRPr lang="zh-CN" altLang="en-US" sz="3200" dirty="0">
                <a:solidFill>
                  <a:schemeClr val="accent1">
                    <a:lumMod val="50000"/>
                  </a:schemeClr>
                </a:solidFill>
                <a:latin typeface="+mn-ea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B09B630-746C-4668-9CB4-ED68D2C2F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38" y="568325"/>
              <a:ext cx="814465" cy="854521"/>
            </a:xfrm>
            <a:prstGeom prst="rect">
              <a:avLst/>
            </a:prstGeom>
          </p:spPr>
        </p:pic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D8C911B4-540F-4D60-B753-E847FBCCAE3F}"/>
              </a:ext>
            </a:extLst>
          </p:cNvPr>
          <p:cNvGrpSpPr>
            <a:grpSpLocks/>
          </p:cNvGrpSpPr>
          <p:nvPr/>
        </p:nvGrpSpPr>
        <p:grpSpPr bwMode="auto">
          <a:xfrm>
            <a:off x="911424" y="1628800"/>
            <a:ext cx="9555345" cy="1512168"/>
            <a:chOff x="0" y="0"/>
            <a:chExt cx="4080" cy="720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45EB3C0F-B114-4E9C-85DD-3F79BF9492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19336">
              <a:off x="0" y="48"/>
              <a:ext cx="672" cy="67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658E6977-D3C5-49F1-A912-4930732FEF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144"/>
              <a:ext cx="624" cy="96"/>
              <a:chOff x="0" y="0"/>
              <a:chExt cx="468" cy="244"/>
            </a:xfrm>
          </p:grpSpPr>
          <p:sp>
            <p:nvSpPr>
              <p:cNvPr id="23" name="Oval 7">
                <a:extLst>
                  <a:ext uri="{FF2B5EF4-FFF2-40B4-BE49-F238E27FC236}">
                    <a16:creationId xmlns:a16="http://schemas.microsoft.com/office/drawing/2014/main" id="{772A078E-0114-41DD-B5EE-D401701BE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"/>
                <a:ext cx="79" cy="24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4" name="Rectangle 8">
                <a:extLst>
                  <a:ext uri="{FF2B5EF4-FFF2-40B4-BE49-F238E27FC236}">
                    <a16:creationId xmlns:a16="http://schemas.microsoft.com/office/drawing/2014/main" id="{8E9D5949-7CCD-45D7-A248-2CA5F42CE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" y="4"/>
                <a:ext cx="389" cy="240"/>
              </a:xfrm>
              <a:prstGeom prst="rect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5" name="Oval 9">
                <a:extLst>
                  <a:ext uri="{FF2B5EF4-FFF2-40B4-BE49-F238E27FC236}">
                    <a16:creationId xmlns:a16="http://schemas.microsoft.com/office/drawing/2014/main" id="{5CED95A1-88F8-4E50-B1F4-C96B599A8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" y="4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" name="Oval 10">
                <a:extLst>
                  <a:ext uri="{FF2B5EF4-FFF2-40B4-BE49-F238E27FC236}">
                    <a16:creationId xmlns:a16="http://schemas.microsoft.com/office/drawing/2014/main" id="{EC4C9068-2A28-4CB8-AABF-39BF25DF2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" y="80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29BE79DA-2463-462D-9953-EFA83DF9DC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19336">
              <a:off x="1152" y="0"/>
              <a:ext cx="672" cy="672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grpSp>
          <p:nvGrpSpPr>
            <p:cNvPr id="10" name="Group 12">
              <a:extLst>
                <a:ext uri="{FF2B5EF4-FFF2-40B4-BE49-F238E27FC236}">
                  <a16:creationId xmlns:a16="http://schemas.microsoft.com/office/drawing/2014/main" id="{EE003B14-6B2B-43B6-8893-2E2C1C4002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4" y="144"/>
              <a:ext cx="624" cy="96"/>
              <a:chOff x="0" y="0"/>
              <a:chExt cx="468" cy="244"/>
            </a:xfrm>
          </p:grpSpPr>
          <p:sp>
            <p:nvSpPr>
              <p:cNvPr id="19" name="Oval 13">
                <a:extLst>
                  <a:ext uri="{FF2B5EF4-FFF2-40B4-BE49-F238E27FC236}">
                    <a16:creationId xmlns:a16="http://schemas.microsoft.com/office/drawing/2014/main" id="{687213B6-1FC2-43E3-9C12-E3E19300E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"/>
                <a:ext cx="79" cy="24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0" name="Rectangle 14">
                <a:extLst>
                  <a:ext uri="{FF2B5EF4-FFF2-40B4-BE49-F238E27FC236}">
                    <a16:creationId xmlns:a16="http://schemas.microsoft.com/office/drawing/2014/main" id="{64E73BBE-F223-4B53-BFEA-DF38ECC5C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" y="4"/>
                <a:ext cx="388" cy="240"/>
              </a:xfrm>
              <a:prstGeom prst="rect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1" name="Oval 15">
                <a:extLst>
                  <a:ext uri="{FF2B5EF4-FFF2-40B4-BE49-F238E27FC236}">
                    <a16:creationId xmlns:a16="http://schemas.microsoft.com/office/drawing/2014/main" id="{0AB0C88C-B285-4BA9-B460-31FE964FD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" y="4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2" name="Oval 16">
                <a:extLst>
                  <a:ext uri="{FF2B5EF4-FFF2-40B4-BE49-F238E27FC236}">
                    <a16:creationId xmlns:a16="http://schemas.microsoft.com/office/drawing/2014/main" id="{AED5EE11-8A84-4AA5-9EC4-80505DC8F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" y="80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12" name="Rectangle 17">
              <a:extLst>
                <a:ext uri="{FF2B5EF4-FFF2-40B4-BE49-F238E27FC236}">
                  <a16:creationId xmlns:a16="http://schemas.microsoft.com/office/drawing/2014/main" id="{FFE37C5B-B47B-4559-B664-7B91DB9883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19336">
              <a:off x="2256" y="0"/>
              <a:ext cx="672" cy="67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grpSp>
          <p:nvGrpSpPr>
            <p:cNvPr id="13" name="Group 18">
              <a:extLst>
                <a:ext uri="{FF2B5EF4-FFF2-40B4-BE49-F238E27FC236}">
                  <a16:creationId xmlns:a16="http://schemas.microsoft.com/office/drawing/2014/main" id="{39CCC957-481C-408C-9CB4-2F7997D0FA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6" y="144"/>
              <a:ext cx="816" cy="96"/>
              <a:chOff x="0" y="0"/>
              <a:chExt cx="468" cy="244"/>
            </a:xfrm>
          </p:grpSpPr>
          <p:sp>
            <p:nvSpPr>
              <p:cNvPr id="15" name="Oval 19">
                <a:extLst>
                  <a:ext uri="{FF2B5EF4-FFF2-40B4-BE49-F238E27FC236}">
                    <a16:creationId xmlns:a16="http://schemas.microsoft.com/office/drawing/2014/main" id="{257A2C29-EC68-4341-89FD-B3BC7E934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"/>
                <a:ext cx="79" cy="24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6" name="Rectangle 20">
                <a:extLst>
                  <a:ext uri="{FF2B5EF4-FFF2-40B4-BE49-F238E27FC236}">
                    <a16:creationId xmlns:a16="http://schemas.microsoft.com/office/drawing/2014/main" id="{912B3196-9C32-47E1-BE4D-18527602B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" y="4"/>
                <a:ext cx="388" cy="240"/>
              </a:xfrm>
              <a:prstGeom prst="rect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7" name="Oval 21">
                <a:extLst>
                  <a:ext uri="{FF2B5EF4-FFF2-40B4-BE49-F238E27FC236}">
                    <a16:creationId xmlns:a16="http://schemas.microsoft.com/office/drawing/2014/main" id="{58470165-32B3-4DE3-9A59-39D4825F5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" y="4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8" name="Oval 22">
                <a:extLst>
                  <a:ext uri="{FF2B5EF4-FFF2-40B4-BE49-F238E27FC236}">
                    <a16:creationId xmlns:a16="http://schemas.microsoft.com/office/drawing/2014/main" id="{62197A39-9B50-44F9-8AB7-C8D6A9109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" y="80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AACED4F-66A0-4C15-A39E-2FEDAB4B1F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19336">
              <a:off x="3408" y="0"/>
              <a:ext cx="672" cy="672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2" name="Text Box 28">
            <a:extLst>
              <a:ext uri="{FF2B5EF4-FFF2-40B4-BE49-F238E27FC236}">
                <a16:creationId xmlns:a16="http://schemas.microsoft.com/office/drawing/2014/main" id="{E21F7EEC-65DB-44A9-881D-63AF87D10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059" y="2123299"/>
            <a:ext cx="1296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抢救室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A5BE6C24-4F32-4D9B-BEEC-784752F6D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203" y="2041747"/>
            <a:ext cx="1296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抢救床</a:t>
            </a:r>
          </a:p>
        </p:txBody>
      </p:sp>
      <p:sp>
        <p:nvSpPr>
          <p:cNvPr id="29" name="Text Box 28">
            <a:extLst>
              <a:ext uri="{FF2B5EF4-FFF2-40B4-BE49-F238E27FC236}">
                <a16:creationId xmlns:a16="http://schemas.microsoft.com/office/drawing/2014/main" id="{00DC6937-A408-4A19-B09D-581759523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000" y="2072869"/>
            <a:ext cx="1296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抢救车</a:t>
            </a:r>
          </a:p>
        </p:txBody>
      </p:sp>
      <p:sp>
        <p:nvSpPr>
          <p:cNvPr id="31" name="Text Box 28">
            <a:extLst>
              <a:ext uri="{FF2B5EF4-FFF2-40B4-BE49-F238E27FC236}">
                <a16:creationId xmlns:a16="http://schemas.microsoft.com/office/drawing/2014/main" id="{3F164652-FEDB-46A6-9F82-30C4871AD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7679" y="2055182"/>
            <a:ext cx="16842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急救器械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09B0FCB-4275-4CC3-86CF-1E0808FF6827}"/>
              </a:ext>
            </a:extLst>
          </p:cNvPr>
          <p:cNvGrpSpPr/>
          <p:nvPr/>
        </p:nvGrpSpPr>
        <p:grpSpPr>
          <a:xfrm>
            <a:off x="329650" y="3426811"/>
            <a:ext cx="2737368" cy="2925992"/>
            <a:chOff x="453531" y="3455758"/>
            <a:chExt cx="2737368" cy="2925992"/>
          </a:xfrm>
        </p:grpSpPr>
        <p:sp>
          <p:nvSpPr>
            <p:cNvPr id="35" name="AutoShape 24">
              <a:extLst>
                <a:ext uri="{FF2B5EF4-FFF2-40B4-BE49-F238E27FC236}">
                  <a16:creationId xmlns:a16="http://schemas.microsoft.com/office/drawing/2014/main" id="{50D7D08B-0CDA-4132-BF53-62262EC8E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31" y="3455758"/>
              <a:ext cx="2737368" cy="2925992"/>
            </a:xfrm>
            <a:prstGeom prst="roundRect">
              <a:avLst>
                <a:gd name="adj" fmla="val 13745"/>
              </a:avLst>
            </a:prstGeom>
            <a:solidFill>
              <a:schemeClr val="bg1"/>
            </a:solidFill>
            <a:ln w="38100" cap="flat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240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endParaRPr>
            </a:p>
          </p:txBody>
        </p:sp>
        <p:sp>
          <p:nvSpPr>
            <p:cNvPr id="33" name="Text Box 32">
              <a:extLst>
                <a:ext uri="{FF2B5EF4-FFF2-40B4-BE49-F238E27FC236}">
                  <a16:creationId xmlns:a16="http://schemas.microsoft.com/office/drawing/2014/main" id="{EDD397E5-5DAF-427B-A5C5-FBBE947A4C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039" y="3533293"/>
              <a:ext cx="2639515" cy="2798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急诊室和病区均应设单独抢救室，病区抢救室宜设在</a:t>
              </a:r>
              <a:r>
                <a:rPr lang="zh-CN" altLang="en-US" sz="24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靠近护士办公室</a:t>
              </a: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的房间内。宽敞、明亮、安静、整洁。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FDF3C87C-5EDA-4523-81C9-7A0328C14F57}"/>
              </a:ext>
            </a:extLst>
          </p:cNvPr>
          <p:cNvGrpSpPr/>
          <p:nvPr/>
        </p:nvGrpSpPr>
        <p:grpSpPr>
          <a:xfrm>
            <a:off x="3391371" y="3390771"/>
            <a:ext cx="2363959" cy="2925992"/>
            <a:chOff x="453531" y="3455758"/>
            <a:chExt cx="2737368" cy="2925992"/>
          </a:xfrm>
        </p:grpSpPr>
        <p:sp>
          <p:nvSpPr>
            <p:cNvPr id="40" name="AutoShape 24">
              <a:extLst>
                <a:ext uri="{FF2B5EF4-FFF2-40B4-BE49-F238E27FC236}">
                  <a16:creationId xmlns:a16="http://schemas.microsoft.com/office/drawing/2014/main" id="{7C0F5A77-863F-47A5-9326-7C1955F6B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31" y="3455758"/>
              <a:ext cx="2737368" cy="2925992"/>
            </a:xfrm>
            <a:prstGeom prst="roundRect">
              <a:avLst>
                <a:gd name="adj" fmla="val 13745"/>
              </a:avLst>
            </a:prstGeom>
            <a:solidFill>
              <a:schemeClr val="bg1"/>
            </a:solidFill>
            <a:ln w="38100" cap="flat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240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endParaRPr>
            </a:p>
          </p:txBody>
        </p:sp>
        <p:sp>
          <p:nvSpPr>
            <p:cNvPr id="41" name="Text Box 32">
              <a:extLst>
                <a:ext uri="{FF2B5EF4-FFF2-40B4-BE49-F238E27FC236}">
                  <a16:creationId xmlns:a16="http://schemas.microsoft.com/office/drawing/2014/main" id="{F9E2528D-8B7F-413D-B52F-BE978C1214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039" y="3533293"/>
              <a:ext cx="2639515" cy="1875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多功能床，必要时另备木板一块，作胸外心脏按压时使用。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8D3DE36A-6515-4687-BB75-4933D06E21D5}"/>
              </a:ext>
            </a:extLst>
          </p:cNvPr>
          <p:cNvGrpSpPr/>
          <p:nvPr/>
        </p:nvGrpSpPr>
        <p:grpSpPr>
          <a:xfrm>
            <a:off x="6127784" y="3354947"/>
            <a:ext cx="2395327" cy="2925992"/>
            <a:chOff x="453531" y="3455758"/>
            <a:chExt cx="2737368" cy="2925992"/>
          </a:xfrm>
        </p:grpSpPr>
        <p:sp>
          <p:nvSpPr>
            <p:cNvPr id="43" name="AutoShape 24">
              <a:extLst>
                <a:ext uri="{FF2B5EF4-FFF2-40B4-BE49-F238E27FC236}">
                  <a16:creationId xmlns:a16="http://schemas.microsoft.com/office/drawing/2014/main" id="{C72F693B-9B08-41DE-953C-862CE7617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31" y="3455758"/>
              <a:ext cx="2737368" cy="2925992"/>
            </a:xfrm>
            <a:prstGeom prst="roundRect">
              <a:avLst>
                <a:gd name="adj" fmla="val 13745"/>
              </a:avLst>
            </a:prstGeom>
            <a:solidFill>
              <a:schemeClr val="bg1"/>
            </a:solidFill>
            <a:ln w="38100" cap="flat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2400"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endParaRPr>
            </a:p>
          </p:txBody>
        </p:sp>
        <p:sp>
          <p:nvSpPr>
            <p:cNvPr id="44" name="Text Box 32">
              <a:extLst>
                <a:ext uri="{FF2B5EF4-FFF2-40B4-BE49-F238E27FC236}">
                  <a16:creationId xmlns:a16="http://schemas.microsoft.com/office/drawing/2014/main" id="{C7FC0CFD-F08F-4F56-A740-83A215AC22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039" y="3533293"/>
              <a:ext cx="2639515" cy="1875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bg1"/>
                  </a:solidFill>
                  <a:latin typeface="FrutigerNext LT Regular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抢救车内需配备</a:t>
              </a:r>
              <a:r>
                <a:rPr lang="zh-CN" altLang="en-US" sz="24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急救药品</a:t>
              </a: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、</a:t>
              </a:r>
              <a:r>
                <a:rPr lang="zh-CN" altLang="en-US" sz="24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各种无菌急救包</a:t>
              </a: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、</a:t>
              </a:r>
              <a:r>
                <a:rPr lang="zh-CN" altLang="en-US" sz="24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无菌物品</a:t>
              </a: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、</a:t>
              </a:r>
              <a:r>
                <a:rPr lang="zh-CN" altLang="en-US" sz="24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非无菌物品</a:t>
              </a: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。</a:t>
              </a:r>
            </a:p>
          </p:txBody>
        </p:sp>
      </p:grpSp>
      <p:sp>
        <p:nvSpPr>
          <p:cNvPr id="46" name="AutoShape 24">
            <a:extLst>
              <a:ext uri="{FF2B5EF4-FFF2-40B4-BE49-F238E27FC236}">
                <a16:creationId xmlns:a16="http://schemas.microsoft.com/office/drawing/2014/main" id="{BB8DA6E5-9711-4D90-811B-0C69FCEC5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749" y="3360465"/>
            <a:ext cx="2801479" cy="2920474"/>
          </a:xfrm>
          <a:prstGeom prst="roundRect">
            <a:avLst>
              <a:gd name="adj" fmla="val 13745"/>
            </a:avLst>
          </a:prstGeom>
          <a:solidFill>
            <a:schemeClr val="bg1"/>
          </a:solidFill>
          <a:ln w="38100" cap="flat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zh-CN" altLang="en-US" sz="2400"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  <p:sp>
        <p:nvSpPr>
          <p:cNvPr id="47" name="Text Box 32">
            <a:extLst>
              <a:ext uri="{FF2B5EF4-FFF2-40B4-BE49-F238E27FC236}">
                <a16:creationId xmlns:a16="http://schemas.microsoft.com/office/drawing/2014/main" id="{669696E2-4D00-4983-8F0F-DBE3E206A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6862" y="3430642"/>
            <a:ext cx="2701334" cy="295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bg1"/>
                </a:solidFill>
                <a:latin typeface="FrutigerNext LT Regular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供氧装置、吸引器、心电监护仪、电除颤仪、心脏起搏器、简易呼吸器、呼吸机、电动洗胃机等</a:t>
            </a:r>
          </a:p>
        </p:txBody>
      </p:sp>
    </p:spTree>
    <p:extLst>
      <p:ext uri="{BB962C8B-B14F-4D97-AF65-F5344CB8AC3E}">
        <p14:creationId xmlns:p14="http://schemas.microsoft.com/office/powerpoint/2010/main" val="37372347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1187E8-0427-40A7-AE5F-9CC3DBB17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344270"/>
            <a:ext cx="3888432" cy="2624256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090FE0-C265-40F0-8721-5749CB7FA21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D553C9A-9843-4E58-B2E1-092F07CED2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51" y="-54372"/>
            <a:ext cx="4137848" cy="34215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7A727B5-029E-4CCB-926C-9B75523F5BD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3256611"/>
            <a:ext cx="3103435" cy="31034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A70BB8-C782-4178-896F-D66DE947F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075" y="3277893"/>
            <a:ext cx="4173049" cy="282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84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090FE0-C265-40F0-8721-5749CB7FA21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0" name="Picture 2" descr="抢救车规范管理CQIPPT">
            <a:extLst>
              <a:ext uri="{FF2B5EF4-FFF2-40B4-BE49-F238E27FC236}">
                <a16:creationId xmlns:a16="http://schemas.microsoft.com/office/drawing/2014/main" id="{8085ACAD-DD54-4EBE-A2E2-C4C7BD111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21037"/>
          <a:stretch/>
        </p:blipFill>
        <p:spPr bwMode="auto">
          <a:xfrm>
            <a:off x="767408" y="114523"/>
            <a:ext cx="10297144" cy="62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000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AF6BB2EB-5505-429F-8452-AF0DC7E253B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2C962A8-4300-4C43-A5DC-358A26A94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388" y="3212976"/>
            <a:ext cx="3773988" cy="31417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8C40F4E-2596-4302-A922-E3C65F99A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54" y="60272"/>
            <a:ext cx="3647778" cy="29612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BE50455-FC4C-4B31-8B12-BD6DD0EA3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1" y="140183"/>
            <a:ext cx="2331922" cy="38484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9D1BF75-B345-4B92-80C8-B88EC65E8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515120"/>
            <a:ext cx="2065199" cy="387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316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C99C8F9-53E8-4252-BF10-7826878D40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010621"/>
              </p:ext>
            </p:extLst>
          </p:nvPr>
        </p:nvGraphicFramePr>
        <p:xfrm>
          <a:off x="335360" y="225609"/>
          <a:ext cx="11521280" cy="5852152"/>
        </p:xfrm>
        <a:graphic>
          <a:graphicData uri="http://schemas.openxmlformats.org/drawingml/2006/table">
            <a:tbl>
              <a:tblPr/>
              <a:tblGrid>
                <a:gridCol w="1884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7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2643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类别</a:t>
                      </a:r>
                    </a:p>
                  </a:txBody>
                  <a:tcPr marT="45718" marB="45718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药物</a:t>
                      </a:r>
                    </a:p>
                  </a:txBody>
                  <a:tcPr marT="45718" marB="4571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6267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呼吸兴奋药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升压药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降压药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强心剂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抗心律失常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血管扩张药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止血药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止痛镇静药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解毒药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抗过敏药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抗惊厥药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脱水利尿药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碱性药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其它</a:t>
                      </a:r>
                    </a:p>
                  </a:txBody>
                  <a:tcPr marT="45718" marB="45718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solidFill>
                            <a:srgbClr val="00206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①尼可刹米（可拉明）、②山梗菜碱（洛贝林）</a:t>
                      </a:r>
                      <a:r>
                        <a:rPr lang="en-US" altLang="zh-CN" sz="2000" b="1" dirty="0">
                          <a:solidFill>
                            <a:srgbClr val="00206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——</a:t>
                      </a:r>
                      <a:r>
                        <a:rPr lang="zh-CN" altLang="en-US" sz="2000" b="1" dirty="0">
                          <a:solidFill>
                            <a:srgbClr val="00206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（呼二联）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去甲肾上腺素、</a:t>
                      </a:r>
                      <a:r>
                        <a:rPr lang="zh-CN" altLang="en-US" sz="2000" b="1" dirty="0">
                          <a:solidFill>
                            <a:srgbClr val="C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①盐酸肾上腺素</a:t>
                      </a: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、异丙肾上腺素、间羟胺、多巴胺等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利血平、肼屈嗪、硫酸镁注射液等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去乙酰毛花甙丙、毒毛旋花子甙</a:t>
                      </a:r>
                      <a:r>
                        <a:rPr lang="en-US" altLang="x-none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K</a:t>
                      </a: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等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solidFill>
                            <a:srgbClr val="C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②利多卡因</a:t>
                      </a: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、维拉帕米、普鲁卡因酰胺等</a:t>
                      </a: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（心三联）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甲磺酸酚妥拉明、硝酸甘油、硝普钠、氨茶碱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安特诺新、酚磺乙胺、维生素</a:t>
                      </a:r>
                      <a:r>
                        <a:rPr lang="en-US" altLang="x-none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K1</a:t>
                      </a: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、氨甲苯酸、垂体后叶素、鱼精蛋白等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哌替啶、苯巴比妥、氯丙嗪、吗啡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solidFill>
                            <a:srgbClr val="C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③阿托品</a:t>
                      </a: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、</a:t>
                      </a: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解磷定、氯磷定、亚甲蓝、二巯基丙醇、硫代硫酸钠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异丙嗪、苯海拉明、扑尔敏、息斯敏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地西泮、阿米妥钠、苯巴比妥钠、硫酸妥钠、苯妥英钠、硫酸镁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US" altLang="x-none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20%</a:t>
                      </a: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甘露醇、</a:t>
                      </a:r>
                      <a:r>
                        <a:rPr lang="en-US" altLang="x-none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25%</a:t>
                      </a: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山犁醇、呋塞米、利尿酸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US" altLang="x-none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5%</a:t>
                      </a: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碳酸氢钠、</a:t>
                      </a:r>
                      <a:r>
                        <a:rPr lang="en-US" altLang="x-none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11.2%</a:t>
                      </a: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乳酸钠</a:t>
                      </a: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氢化可的松、地塞米松、生理盐水、各种浓度的葡萄糖溶液、右旋糖酐、</a:t>
                      </a:r>
                      <a:r>
                        <a:rPr lang="en-US" altLang="x-none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40%</a:t>
                      </a: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葡萄糖液、右旋糖酐</a:t>
                      </a:r>
                      <a:r>
                        <a:rPr lang="en-US" altLang="x-none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70%</a:t>
                      </a: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葡萄糖液、平衡液、</a:t>
                      </a:r>
                      <a:r>
                        <a:rPr lang="en-US" altLang="x-none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10%</a:t>
                      </a:r>
                      <a:r>
                        <a:rPr lang="zh-CN" altLang="en-US" sz="20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葡萄糖酸钙、氯化钾、氯化钙、代血浆等</a:t>
                      </a:r>
                    </a:p>
                  </a:txBody>
                  <a:tcPr marT="45718" marB="4571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677242-1620-43BC-94AF-781C06D2E99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44918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7F7FA5F-8EBF-4AE9-9955-5A8211DD7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危重病人的支持性护理</a:t>
            </a:r>
          </a:p>
        </p:txBody>
      </p:sp>
      <p:sp>
        <p:nvSpPr>
          <p:cNvPr id="49155" name="灯片编号占位符 3">
            <a:extLst>
              <a:ext uri="{FF2B5EF4-FFF2-40B4-BE49-F238E27FC236}">
                <a16:creationId xmlns:a16="http://schemas.microsoft.com/office/drawing/2014/main" id="{2814BB58-C459-4B8F-9261-A88BA084AB04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0DC5E8DE-FB10-465C-AA56-B0FC436391EC}"/>
              </a:ext>
            </a:extLst>
          </p:cNvPr>
          <p:cNvSpPr txBox="1"/>
          <p:nvPr/>
        </p:nvSpPr>
        <p:spPr>
          <a:xfrm>
            <a:off x="767408" y="836712"/>
            <a:ext cx="3564890" cy="49310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2075" tIns="46037" rIns="92075" bIns="46037"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5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J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密切观察病情</a:t>
            </a:r>
          </a:p>
          <a:p>
            <a:pPr algn="just">
              <a:lnSpc>
                <a:spcPct val="125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J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保持呼吸道通畅</a:t>
            </a:r>
          </a:p>
          <a:p>
            <a:pPr algn="just">
              <a:lnSpc>
                <a:spcPct val="125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J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加强基础护理</a:t>
            </a:r>
          </a:p>
          <a:p>
            <a:pPr algn="just">
              <a:lnSpc>
                <a:spcPct val="125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J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补充营养水分</a:t>
            </a:r>
          </a:p>
          <a:p>
            <a:pPr algn="just">
              <a:lnSpc>
                <a:spcPct val="125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J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维持排泄功能</a:t>
            </a:r>
          </a:p>
          <a:p>
            <a:pPr algn="just">
              <a:lnSpc>
                <a:spcPct val="125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J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保持引流管通畅</a:t>
            </a:r>
          </a:p>
          <a:p>
            <a:pPr algn="just">
              <a:lnSpc>
                <a:spcPct val="125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J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注重安全</a:t>
            </a:r>
            <a:endParaRPr lang="en-US" altLang="zh-CN" sz="2800" b="1" dirty="0"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25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J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做好心理护理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70929E2-1384-4AC1-A90B-633CF8C92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1470026"/>
            <a:ext cx="6172199" cy="411479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5">
            <a:extLst>
              <a:ext uri="{FF2B5EF4-FFF2-40B4-BE49-F238E27FC236}">
                <a16:creationId xmlns:a16="http://schemas.microsoft.com/office/drawing/2014/main" id="{670C9F3B-1219-43CC-85BA-BF804DCC2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3075057"/>
            <a:ext cx="65586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危重病人的常用抢救技术</a:t>
            </a:r>
            <a:endParaRPr lang="en-US" altLang="zh-CN" sz="40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5" name="文本框 6">
            <a:extLst>
              <a:ext uri="{FF2B5EF4-FFF2-40B4-BE49-F238E27FC236}">
                <a16:creationId xmlns:a16="http://schemas.microsoft.com/office/drawing/2014/main" id="{5E3E8E61-99A8-4B23-ADF7-BB879C351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第三节</a:t>
            </a:r>
          </a:p>
        </p:txBody>
      </p:sp>
    </p:spTree>
    <p:extLst>
      <p:ext uri="{BB962C8B-B14F-4D97-AF65-F5344CB8AC3E}">
        <p14:creationId xmlns:p14="http://schemas.microsoft.com/office/powerpoint/2010/main" val="505721797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01378">
            <a:extLst>
              <a:ext uri="{FF2B5EF4-FFF2-40B4-BE49-F238E27FC236}">
                <a16:creationId xmlns:a16="http://schemas.microsoft.com/office/drawing/2014/main" id="{8B3DEB69-8782-4A63-8FFF-DFF2338EF04C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35360" y="1152939"/>
            <a:ext cx="5338212" cy="4594081"/>
          </a:xfrm>
          <a:prstGeom prst="rect">
            <a:avLst/>
          </a:prstGeom>
        </p:spPr>
        <p:txBody>
          <a:bodyPr/>
          <a:lstStyle>
            <a:lvl1pPr marL="227013" indent="-227013" algn="l" defTabSz="9128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14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5986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58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3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05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77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49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20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zh-CN" altLang="en-US" sz="32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心肺复苏</a:t>
            </a:r>
            <a:r>
              <a:rPr lang="en-US" altLang="zh-CN" sz="32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32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急危重症护理学</a:t>
            </a:r>
            <a:r>
              <a:rPr lang="en-US" altLang="zh-CN" sz="32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endParaRPr lang="zh-CN" altLang="en-US" sz="3200" b="1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20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zh-CN" altLang="en-US" sz="32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氧气吸入法（第六章）</a:t>
            </a:r>
          </a:p>
          <a:p>
            <a:pPr eaLnBrk="1" hangingPunct="1">
              <a:lnSpc>
                <a:spcPct val="200000"/>
              </a:lnSpc>
              <a:buBlip>
                <a:blip r:embed="rId2"/>
              </a:buBlip>
            </a:pPr>
            <a:r>
              <a:rPr lang="zh-CN" altLang="en-US" sz="32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吸痰法（急危重症护理学）</a:t>
            </a:r>
          </a:p>
          <a:p>
            <a:pPr eaLnBrk="1" hangingPunct="1">
              <a:lnSpc>
                <a:spcPct val="200000"/>
              </a:lnSpc>
              <a:buBlip>
                <a:blip r:embed="rId2"/>
              </a:buBlip>
            </a:pPr>
            <a:r>
              <a:rPr lang="zh-CN" altLang="en-US" sz="32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洗胃法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E461662D-4728-4B07-8472-76590AF9353A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ECF16DB-6DB0-4A31-BC24-0E2254C61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36" y="1512979"/>
            <a:ext cx="5750154" cy="423404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B1889C1-3C53-4AFC-95DE-C70D6DE6FBB8}"/>
              </a:ext>
            </a:extLst>
          </p:cNvPr>
          <p:cNvSpPr/>
          <p:nvPr/>
        </p:nvSpPr>
        <p:spPr>
          <a:xfrm>
            <a:off x="628202" y="275529"/>
            <a:ext cx="47525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常用抢救技术</a:t>
            </a:r>
            <a:endParaRPr lang="zh-CN" alt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35865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68CFF95-D33A-405A-80DC-4EB1A15927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9525"/>
            <a:ext cx="8010525" cy="749300"/>
          </a:xfrm>
        </p:spPr>
        <p:txBody>
          <a:bodyPr anchor="ctr" anchorCtr="0"/>
          <a:lstStyle/>
          <a:p>
            <a:pPr>
              <a:defRPr/>
            </a:pPr>
            <a:r>
              <a:rPr lang="zh-CN" altLang="en-US" sz="3200" dirty="0"/>
              <a:t>常用抢救技术</a:t>
            </a:r>
            <a:r>
              <a:rPr lang="en-US" altLang="zh-CN" sz="3200" dirty="0"/>
              <a:t>——</a:t>
            </a:r>
            <a:r>
              <a:rPr lang="zh-CN" altLang="en-US" sz="3200" dirty="0">
                <a:solidFill>
                  <a:srgbClr val="C00000"/>
                </a:solidFill>
              </a:rPr>
              <a:t>氧气吸入法</a:t>
            </a:r>
          </a:p>
        </p:txBody>
      </p:sp>
      <p:sp>
        <p:nvSpPr>
          <p:cNvPr id="59395" name="灯片编号占位符 3">
            <a:extLst>
              <a:ext uri="{FF2B5EF4-FFF2-40B4-BE49-F238E27FC236}">
                <a16:creationId xmlns:a16="http://schemas.microsoft.com/office/drawing/2014/main" id="{F52635C6-CB8B-49CA-8483-14EE10A9508F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9403" name="AutoShape 3">
            <a:extLst>
              <a:ext uri="{FF2B5EF4-FFF2-40B4-BE49-F238E27FC236}">
                <a16:creationId xmlns:a16="http://schemas.microsoft.com/office/drawing/2014/main" id="{549F3940-41E2-4596-92EF-0E08FDC24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25" y="1052736"/>
            <a:ext cx="2592487" cy="749300"/>
          </a:xfrm>
          <a:prstGeom prst="bevel">
            <a:avLst>
              <a:gd name="adj" fmla="val 12500"/>
            </a:avLst>
          </a:prstGeom>
          <a:solidFill>
            <a:srgbClr val="CCFFCC">
              <a:alpha val="6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dash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氧气吸入法</a:t>
            </a:r>
            <a:r>
              <a:rPr lang="zh-CN" altLang="en-US" sz="3000" dirty="0"/>
              <a:t> 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94D4F10-F849-47CC-9D7F-FD86B2DDD823}"/>
              </a:ext>
            </a:extLst>
          </p:cNvPr>
          <p:cNvSpPr txBox="1"/>
          <p:nvPr/>
        </p:nvSpPr>
        <p:spPr>
          <a:xfrm>
            <a:off x="767408" y="1988840"/>
            <a:ext cx="10441160" cy="165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通过给氧，提高动脉血氧分压和动脉血氧饱和度，增加动脉血的氧含量，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纠正各种原因造成的缺氧状态</a:t>
            </a: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促进组织的新陈代谢，维持机体生命活动</a:t>
            </a: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的一种治疗方法。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C969B4C-4728-47C0-9C32-97E583ACE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065" y="3284984"/>
            <a:ext cx="3726503" cy="29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15392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灯片编号占位符 3">
            <a:extLst>
              <a:ext uri="{FF2B5EF4-FFF2-40B4-BE49-F238E27FC236}">
                <a16:creationId xmlns:a16="http://schemas.microsoft.com/office/drawing/2014/main" id="{F52635C6-CB8B-49CA-8483-14EE10A9508F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CFB9053-E1D2-408F-B408-555FE01F7B1C}"/>
              </a:ext>
            </a:extLst>
          </p:cNvPr>
          <p:cNvSpPr txBox="1"/>
          <p:nvPr/>
        </p:nvSpPr>
        <p:spPr>
          <a:xfrm>
            <a:off x="1127125" y="1052513"/>
            <a:ext cx="3024188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latin typeface="+mn-ea"/>
                <a:ea typeface="+mn-ea"/>
              </a:rPr>
              <a:t>【</a:t>
            </a:r>
            <a:r>
              <a:rPr lang="zh-CN" altLang="en-US" sz="3200" dirty="0">
                <a:latin typeface="+mn-ea"/>
                <a:ea typeface="+mn-ea"/>
              </a:rPr>
              <a:t>评估</a:t>
            </a:r>
            <a:r>
              <a:rPr lang="en-US" altLang="zh-CN" sz="3200" dirty="0">
                <a:latin typeface="+mn-ea"/>
                <a:ea typeface="+mn-ea"/>
              </a:rPr>
              <a:t>】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19" name="文本占位符 1">
            <a:extLst>
              <a:ext uri="{FF2B5EF4-FFF2-40B4-BE49-F238E27FC236}">
                <a16:creationId xmlns:a16="http://schemas.microsoft.com/office/drawing/2014/main" id="{945902AF-26A1-42F1-8CA1-EF983C7E76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9525"/>
            <a:ext cx="8010525" cy="749300"/>
          </a:xfrm>
        </p:spPr>
        <p:txBody>
          <a:bodyPr anchor="ctr" anchorCtr="0"/>
          <a:lstStyle/>
          <a:p>
            <a:pPr>
              <a:defRPr/>
            </a:pPr>
            <a:r>
              <a:rPr lang="zh-CN" altLang="en-US" sz="3200" dirty="0"/>
              <a:t>常用抢救技术</a:t>
            </a:r>
            <a:r>
              <a:rPr lang="en-US" altLang="zh-CN" sz="3200" dirty="0"/>
              <a:t>——</a:t>
            </a:r>
            <a:r>
              <a:rPr lang="zh-CN" altLang="en-US" sz="3200" dirty="0">
                <a:solidFill>
                  <a:srgbClr val="C00000"/>
                </a:solidFill>
              </a:rPr>
              <a:t>氧气吸入法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9AFCE231-5D0D-468C-B4F2-19D84D930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931988"/>
            <a:ext cx="8136904" cy="673100"/>
          </a:xfrm>
          <a:prstGeom prst="roundRect">
            <a:avLst>
              <a:gd name="adj" fmla="val 16667"/>
            </a:avLst>
          </a:prstGeom>
          <a:ln w="25400" algn="ctr">
            <a:noFill/>
            <a:round/>
          </a:ln>
          <a:effec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lIns="0" rIns="0" anchor="ctr"/>
          <a:lstStyle/>
          <a:p>
            <a:pPr marL="457200" indent="-457200"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病人的一般情况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D4648E92-9D0B-40D9-82FB-011295716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4857" y="3164083"/>
            <a:ext cx="8136904" cy="673100"/>
          </a:xfrm>
          <a:prstGeom prst="roundRect">
            <a:avLst>
              <a:gd name="adj" fmla="val 16667"/>
            </a:avLst>
          </a:prstGeom>
          <a:ln w="25400" algn="ctr">
            <a:noFill/>
            <a:round/>
          </a:ln>
          <a:effec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lIns="0" rIns="0" anchor="ctr"/>
          <a:lstStyle/>
          <a:p>
            <a:pPr marL="457200" indent="-457200"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解释给氧的目的、方法、注意事项及配合要点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8136ABD0-AF4B-41A7-8656-3CCB9644E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4399220"/>
            <a:ext cx="8072265" cy="673100"/>
          </a:xfrm>
          <a:prstGeom prst="roundRect">
            <a:avLst>
              <a:gd name="adj" fmla="val 16667"/>
            </a:avLst>
          </a:prstGeom>
          <a:ln w="25400" algn="ctr">
            <a:noFill/>
            <a:round/>
          </a:ln>
          <a:effec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lIns="0" rIns="0" anchor="ctr"/>
          <a:lstStyle/>
          <a:p>
            <a:pPr marL="457200" indent="-457200"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病人的缺氧程度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A9A8A239-9AD9-44FC-A436-BE1668FA8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5634357"/>
            <a:ext cx="8072265" cy="673100"/>
          </a:xfrm>
          <a:prstGeom prst="roundRect">
            <a:avLst>
              <a:gd name="adj" fmla="val 16667"/>
            </a:avLst>
          </a:prstGeom>
          <a:ln w="25400" algn="ctr">
            <a:noFill/>
            <a:round/>
          </a:ln>
          <a:effec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lIns="0" rIns="0" anchor="ctr"/>
          <a:lstStyle/>
          <a:p>
            <a:pPr marL="457200" indent="-457200"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鼻部情况（鼻中隔无偏曲、无鼻息肉、黏膜肿）</a:t>
            </a:r>
          </a:p>
        </p:txBody>
      </p:sp>
      <p:pic>
        <p:nvPicPr>
          <p:cNvPr id="13" name="Picture 3" descr="42">
            <a:extLst>
              <a:ext uri="{FF2B5EF4-FFF2-40B4-BE49-F238E27FC236}">
                <a16:creationId xmlns:a16="http://schemas.microsoft.com/office/drawing/2014/main" id="{9CB19CC3-0A07-4060-B3B5-A4BB54E7D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3"/>
          <a:stretch>
            <a:fillRect/>
          </a:stretch>
        </p:blipFill>
        <p:spPr bwMode="auto">
          <a:xfrm>
            <a:off x="9408368" y="3266282"/>
            <a:ext cx="287496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05241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911424" y="476672"/>
            <a:ext cx="439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什么是</a:t>
            </a:r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37BE1C9-3D3E-4E7E-9C29-0571F3A345B1}"/>
              </a:ext>
            </a:extLst>
          </p:cNvPr>
          <p:cNvSpPr/>
          <p:nvPr/>
        </p:nvSpPr>
        <p:spPr>
          <a:xfrm>
            <a:off x="970518" y="1700808"/>
            <a:ext cx="5313680" cy="2853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医护人员对病人的病史和现状进行全面系统了解、对病情做出综合判断的过程，是医务人员临床工作的重要内容之一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982C13E-CFA3-4F71-BFB9-84D65970B3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766424"/>
            <a:ext cx="4254090" cy="47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28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722649BE-03EE-4CF2-A18C-408612AB800A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aphicFrame>
        <p:nvGraphicFramePr>
          <p:cNvPr id="8" name="内容占位符 157698">
            <a:extLst>
              <a:ext uri="{FF2B5EF4-FFF2-40B4-BE49-F238E27FC236}">
                <a16:creationId xmlns:a16="http://schemas.microsoft.com/office/drawing/2014/main" id="{1636A551-D9BF-4710-8666-C56B1A4ABD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090547"/>
              </p:ext>
            </p:extLst>
          </p:nvPr>
        </p:nvGraphicFramePr>
        <p:xfrm>
          <a:off x="269240" y="1275379"/>
          <a:ext cx="11653520" cy="463228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074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423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35741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程度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发绀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呼吸困难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神志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氧分压</a:t>
                      </a:r>
                      <a:r>
                        <a:rPr lang="zh-CN" altLang="en-US" sz="2400" b="1" dirty="0">
                          <a:latin typeface="+mn-ea"/>
                          <a:ea typeface="+mn-ea"/>
                        </a:rPr>
                        <a:t>（</a:t>
                      </a:r>
                      <a:r>
                        <a:rPr lang="en-US" altLang="x-none" sz="2400" b="1" dirty="0">
                          <a:latin typeface="+mn-ea"/>
                          <a:ea typeface="+mn-ea"/>
                        </a:rPr>
                        <a:t>kPa</a:t>
                      </a:r>
                      <a:r>
                        <a:rPr lang="zh-CN" altLang="en-US" sz="2400" b="1" dirty="0">
                          <a:latin typeface="+mn-ea"/>
                          <a:ea typeface="+mn-ea"/>
                        </a:rPr>
                        <a:t>）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SaO</a:t>
                      </a:r>
                      <a:r>
                        <a:rPr lang="en-US" altLang="zh-CN" sz="2800" b="1" baseline="-25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en-US" altLang="x-none" sz="2800" b="1" baseline="-25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氧流（</a:t>
                      </a:r>
                      <a:r>
                        <a:rPr lang="en-US" altLang="x-none" sz="2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L/min</a:t>
                      </a:r>
                      <a:r>
                        <a:rPr lang="zh-CN" altLang="en-US" sz="2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）</a:t>
                      </a:r>
                      <a:endParaRPr lang="en-US" altLang="x-none" sz="2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213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轻度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不明显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>
                          <a:latin typeface="+mn-ea"/>
                          <a:ea typeface="+mn-ea"/>
                        </a:rPr>
                        <a:t>不明显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>
                          <a:latin typeface="+mn-ea"/>
                          <a:ea typeface="+mn-ea"/>
                        </a:rPr>
                        <a:t>清楚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＞</a:t>
                      </a:r>
                      <a:r>
                        <a:rPr lang="en-US" altLang="zh-CN" sz="2800" b="1" dirty="0">
                          <a:latin typeface="+mn-ea"/>
                          <a:ea typeface="+mn-ea"/>
                        </a:rPr>
                        <a:t>6.67</a:t>
                      </a:r>
                      <a:endParaRPr lang="en-US" altLang="x-none" sz="28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x-none" sz="2800" b="1" dirty="0">
                          <a:latin typeface="+mn-ea"/>
                          <a:ea typeface="+mn-ea"/>
                        </a:rPr>
                        <a:t>&gt;80%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x-none" sz="2800" b="1" dirty="0">
                          <a:latin typeface="+mn-ea"/>
                          <a:ea typeface="+mn-ea"/>
                        </a:rPr>
                        <a:t>1-2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0383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中度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>
                          <a:latin typeface="+mn-ea"/>
                          <a:ea typeface="+mn-ea"/>
                        </a:rPr>
                        <a:t>明显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>
                          <a:latin typeface="+mn-ea"/>
                          <a:ea typeface="+mn-ea"/>
                        </a:rPr>
                        <a:t>明显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>
                          <a:latin typeface="+mn-ea"/>
                          <a:ea typeface="+mn-ea"/>
                        </a:rPr>
                        <a:t>正常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800" b="1" dirty="0">
                          <a:latin typeface="+mn-ea"/>
                          <a:ea typeface="+mn-ea"/>
                        </a:rPr>
                        <a:t>4</a:t>
                      </a:r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～</a:t>
                      </a:r>
                      <a:r>
                        <a:rPr lang="en-US" altLang="zh-CN" sz="2800" b="1" dirty="0">
                          <a:latin typeface="+mn-ea"/>
                          <a:ea typeface="+mn-ea"/>
                        </a:rPr>
                        <a:t>6.67</a:t>
                      </a:r>
                      <a:endParaRPr lang="en-US" altLang="x-none" sz="28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x-none" sz="2800" b="1" dirty="0">
                          <a:latin typeface="+mn-ea"/>
                          <a:ea typeface="+mn-ea"/>
                        </a:rPr>
                        <a:t>6</a:t>
                      </a:r>
                      <a:r>
                        <a:rPr lang="en-US" altLang="zh-CN" sz="2800" b="1" dirty="0">
                          <a:latin typeface="+mn-ea"/>
                          <a:ea typeface="+mn-ea"/>
                        </a:rPr>
                        <a:t>0%</a:t>
                      </a:r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～</a:t>
                      </a:r>
                      <a:r>
                        <a:rPr lang="en-US" altLang="x-none" sz="2800" b="1" dirty="0">
                          <a:latin typeface="+mn-ea"/>
                          <a:ea typeface="+mn-ea"/>
                        </a:rPr>
                        <a:t>80%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x-none" sz="2800" b="1" dirty="0">
                          <a:latin typeface="+mn-ea"/>
                          <a:ea typeface="+mn-ea"/>
                        </a:rPr>
                        <a:t>2-4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947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重度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>
                          <a:latin typeface="+mn-ea"/>
                          <a:ea typeface="+mn-ea"/>
                        </a:rPr>
                        <a:t>显著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严重</a:t>
                      </a:r>
                      <a:endParaRPr lang="en-US" altLang="zh-CN" sz="2800" b="1" dirty="0">
                        <a:latin typeface="+mn-ea"/>
                        <a:ea typeface="+mn-ea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（三凹症）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昏迷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＜</a:t>
                      </a:r>
                      <a:r>
                        <a:rPr lang="en-US" altLang="zh-CN" sz="2800" b="1" dirty="0">
                          <a:latin typeface="+mn-ea"/>
                          <a:ea typeface="+mn-ea"/>
                        </a:rPr>
                        <a:t>4</a:t>
                      </a:r>
                      <a:endParaRPr lang="en-US" altLang="x-none" sz="28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x-none" sz="2800" b="1" dirty="0">
                          <a:latin typeface="+mn-ea"/>
                          <a:ea typeface="+mn-ea"/>
                        </a:rPr>
                        <a:t>&lt;60%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x-none" sz="2800" b="1" dirty="0">
                          <a:latin typeface="+mn-ea"/>
                          <a:ea typeface="+mn-ea"/>
                        </a:rPr>
                        <a:t>4-6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AutoShape 4">
            <a:extLst>
              <a:ext uri="{FF2B5EF4-FFF2-40B4-BE49-F238E27FC236}">
                <a16:creationId xmlns:a16="http://schemas.microsoft.com/office/drawing/2014/main" id="{7A9146A9-D054-4CE8-83F3-9051E0B9B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6404" y="358092"/>
            <a:ext cx="6064871" cy="673100"/>
          </a:xfrm>
          <a:prstGeom prst="roundRect">
            <a:avLst>
              <a:gd name="adj" fmla="val 16667"/>
            </a:avLst>
          </a:prstGeom>
          <a:ln w="57150" algn="ctr">
            <a:solidFill>
              <a:schemeClr val="accent1">
                <a:lumMod val="50000"/>
              </a:schemeClr>
            </a:solidFill>
            <a:round/>
          </a:ln>
          <a:effec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lIns="0" rIns="0"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缺氧程度判断标准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A314250-544C-4E25-ADCE-DE2104BCF3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4"/>
          <a:stretch/>
        </p:blipFill>
        <p:spPr>
          <a:xfrm rot="16049509">
            <a:off x="638880" y="-356727"/>
            <a:ext cx="1614096" cy="230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340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58721">
            <a:extLst>
              <a:ext uri="{FF2B5EF4-FFF2-40B4-BE49-F238E27FC236}">
                <a16:creationId xmlns:a16="http://schemas.microsoft.com/office/drawing/2014/main" id="{589123AB-BCE5-49D6-AF83-9606AAFC0E79}"/>
              </a:ext>
            </a:extLst>
          </p:cNvPr>
          <p:cNvSpPr txBox="1">
            <a:spLocks noChangeArrowheads="1"/>
          </p:cNvSpPr>
          <p:nvPr/>
        </p:nvSpPr>
        <p:spPr>
          <a:xfrm>
            <a:off x="4511824" y="273170"/>
            <a:ext cx="7091679" cy="5832648"/>
          </a:xfrm>
          <a:prstGeom prst="rect">
            <a:avLst/>
          </a:prstGeom>
        </p:spPr>
        <p:txBody>
          <a:bodyPr/>
          <a:lstStyle>
            <a:lvl1pPr marL="227013" indent="-227013" algn="l" defTabSz="9128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14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5986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58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3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05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77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49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25000"/>
              </a:lnSpc>
              <a:buFontTx/>
              <a:buNone/>
            </a:pPr>
            <a:r>
              <a:rPr lang="zh-CN" altLang="en-US" b="1" kern="0" dirty="0">
                <a:solidFill>
                  <a:srgbClr val="0B237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低浓度吸氧 ：</a:t>
            </a:r>
            <a:r>
              <a:rPr lang="en-US" altLang="zh-CN" b="1" kern="0" dirty="0">
                <a:solidFill>
                  <a:srgbClr val="0B23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40%</a:t>
            </a:r>
            <a:r>
              <a:rPr lang="zh-CN" altLang="en-US" b="1" kern="0" dirty="0">
                <a:solidFill>
                  <a:srgbClr val="0B23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以下 </a:t>
            </a:r>
          </a:p>
          <a:p>
            <a:pPr eaLnBrk="1" hangingPunct="1">
              <a:lnSpc>
                <a:spcPct val="125000"/>
              </a:lnSpc>
              <a:buFontTx/>
              <a:buNone/>
            </a:pPr>
            <a:r>
              <a:rPr lang="zh-CN" altLang="en-US" b="1" kern="0" dirty="0">
                <a:solidFill>
                  <a:srgbClr val="0B237D"/>
                </a:solidFill>
                <a:latin typeface="黑体" panose="02010609060101010101" pitchFamily="49" charset="-122"/>
              </a:rPr>
              <a:t>低氧血症伴二氧化碳潴留的病人，如慢性阻</a:t>
            </a:r>
            <a:endParaRPr lang="en-US" altLang="zh-CN" b="1" kern="0" dirty="0">
              <a:solidFill>
                <a:srgbClr val="0B237D"/>
              </a:solidFill>
              <a:latin typeface="黑体" panose="02010609060101010101" pitchFamily="49" charset="-122"/>
            </a:endParaRPr>
          </a:p>
          <a:p>
            <a:pPr eaLnBrk="1" hangingPunct="1">
              <a:lnSpc>
                <a:spcPct val="125000"/>
              </a:lnSpc>
              <a:buFontTx/>
              <a:buNone/>
            </a:pPr>
            <a:r>
              <a:rPr lang="zh-CN" altLang="en-US" b="1" kern="0" dirty="0">
                <a:solidFill>
                  <a:srgbClr val="0B237D"/>
                </a:solidFill>
                <a:latin typeface="黑体" panose="02010609060101010101" pitchFamily="49" charset="-122"/>
              </a:rPr>
              <a:t>塞性肺病和慢性呼吸衰竭。</a:t>
            </a:r>
            <a:endParaRPr lang="en-US" altLang="zh-CN" b="1" kern="0" dirty="0">
              <a:solidFill>
                <a:srgbClr val="0B237D"/>
              </a:solidFill>
              <a:latin typeface="黑体" panose="02010609060101010101" pitchFamily="49" charset="-122"/>
            </a:endParaRPr>
          </a:p>
          <a:p>
            <a:pPr eaLnBrk="1" hangingPunct="1">
              <a:lnSpc>
                <a:spcPct val="125000"/>
              </a:lnSpc>
              <a:buFontTx/>
              <a:buNone/>
            </a:pPr>
            <a:r>
              <a:rPr lang="zh-CN" altLang="en-US" b="1" kern="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中等浓度吸氧：</a:t>
            </a:r>
            <a:r>
              <a:rPr lang="en-US" altLang="zh-CN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40%-60%</a:t>
            </a:r>
          </a:p>
          <a:p>
            <a:pPr eaLnBrk="1" hangingPunct="1">
              <a:lnSpc>
                <a:spcPct val="125000"/>
              </a:lnSpc>
              <a:buFontTx/>
              <a:buNone/>
            </a:pPr>
            <a:r>
              <a:rPr lang="zh-CN" altLang="en-US" b="1" kern="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肺水肿、心肌梗塞、休克</a:t>
            </a:r>
          </a:p>
          <a:p>
            <a:pPr eaLnBrk="1" hangingPunct="1">
              <a:lnSpc>
                <a:spcPct val="125000"/>
              </a:lnSpc>
              <a:buFontTx/>
              <a:buNone/>
            </a:pPr>
            <a:r>
              <a:rPr lang="zh-CN" altLang="en-US" b="1" kern="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高浓度吸氧：</a:t>
            </a:r>
            <a:r>
              <a:rPr lang="zh-CN" altLang="en-US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＞</a:t>
            </a:r>
            <a:r>
              <a:rPr lang="en-US" altLang="zh-CN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60%</a:t>
            </a:r>
          </a:p>
          <a:p>
            <a:pPr eaLnBrk="1" hangingPunct="1">
              <a:lnSpc>
                <a:spcPct val="125000"/>
              </a:lnSpc>
              <a:buFontTx/>
              <a:buNone/>
            </a:pPr>
            <a:r>
              <a:rPr lang="zh-CN" altLang="en-US" b="1" kern="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单纯缺氧而无二氧化碳潴留，生命支持</a:t>
            </a:r>
          </a:p>
          <a:p>
            <a:pPr eaLnBrk="1" hangingPunct="1">
              <a:lnSpc>
                <a:spcPct val="125000"/>
              </a:lnSpc>
              <a:buFontTx/>
              <a:buNone/>
            </a:pPr>
            <a:r>
              <a:rPr lang="zh-CN" altLang="en-US" b="1" kern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高压氧 ：</a:t>
            </a:r>
            <a:r>
              <a:rPr lang="en-US" altLang="zh-CN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100%</a:t>
            </a:r>
          </a:p>
          <a:p>
            <a:pPr eaLnBrk="1" hangingPunct="1">
              <a:lnSpc>
                <a:spcPct val="125000"/>
              </a:lnSpc>
              <a:buFontTx/>
              <a:buNone/>
            </a:pPr>
            <a:r>
              <a:rPr lang="zh-CN" altLang="en-US" b="1" kern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一氧化碳中毒、气性坏疽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876BC0A-6EC3-4510-BBED-2AC0036A1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1700808"/>
            <a:ext cx="2979640" cy="3670236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b="1" dirty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氧气浓度与流量的关系：</a:t>
            </a:r>
          </a:p>
          <a:p>
            <a:pPr algn="ctr" eaLnBrk="1" hangingPunct="1">
              <a:lnSpc>
                <a:spcPct val="150000"/>
              </a:lnSpc>
            </a:pPr>
            <a:r>
              <a:rPr lang="zh-CN" altLang="en-US" b="1" dirty="0">
                <a:solidFill>
                  <a:srgbClr val="0B237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吸氧浓度（</a:t>
            </a:r>
            <a:r>
              <a:rPr lang="en-US" altLang="zh-CN" b="1" dirty="0">
                <a:solidFill>
                  <a:srgbClr val="0B237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%</a:t>
            </a:r>
            <a:r>
              <a:rPr lang="zh-CN" altLang="en-US" b="1" dirty="0">
                <a:solidFill>
                  <a:srgbClr val="0B237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b="1" dirty="0">
                <a:solidFill>
                  <a:srgbClr val="0B237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=21+4×</a:t>
            </a:r>
            <a:r>
              <a:rPr lang="zh-CN" altLang="en-US" b="1" dirty="0">
                <a:solidFill>
                  <a:srgbClr val="0B237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氧流量（</a:t>
            </a:r>
            <a:r>
              <a:rPr lang="en-US" altLang="zh-CN" b="1" dirty="0">
                <a:solidFill>
                  <a:srgbClr val="0B237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L/min</a:t>
            </a:r>
            <a:r>
              <a:rPr lang="zh-CN" altLang="en-US" b="1" dirty="0">
                <a:solidFill>
                  <a:srgbClr val="0B237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305C349-4B6C-43C2-A77C-EB10D48B04A5}"/>
              </a:ext>
            </a:extLst>
          </p:cNvPr>
          <p:cNvCxnSpPr/>
          <p:nvPr/>
        </p:nvCxnSpPr>
        <p:spPr bwMode="auto">
          <a:xfrm>
            <a:off x="4223792" y="782320"/>
            <a:ext cx="0" cy="52933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16493"/>
            </a:solidFill>
            <a:prstDash val="sysDash"/>
            <a:round/>
            <a:headEnd type="none" w="med" len="med"/>
            <a:tailEnd type="none" w="med" len="med"/>
          </a:ln>
        </p:spPr>
      </p:cxn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64655863-1541-49CC-8881-D58506912E15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29DD728-AC41-478E-9EA1-4D45A9A55E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316" y="3796384"/>
            <a:ext cx="1432684" cy="232811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08CF294-056C-49A8-80D2-1720374E7E16}"/>
              </a:ext>
            </a:extLst>
          </p:cNvPr>
          <p:cNvSpPr/>
          <p:nvPr/>
        </p:nvSpPr>
        <p:spPr>
          <a:xfrm>
            <a:off x="409227" y="397599"/>
            <a:ext cx="326581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氧气流量</a:t>
            </a:r>
            <a:endParaRPr lang="zh-CN" alt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890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DE6F964E-258B-49F5-BF0D-594D9D277C8A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BAADD14-44E0-49CB-B66D-EB1DF139BA1C}"/>
              </a:ext>
            </a:extLst>
          </p:cNvPr>
          <p:cNvSpPr txBox="1"/>
          <p:nvPr/>
        </p:nvSpPr>
        <p:spPr>
          <a:xfrm>
            <a:off x="695400" y="404664"/>
            <a:ext cx="1944216" cy="585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dirty="0">
                <a:latin typeface="+mn-ea"/>
                <a:ea typeface="+mn-ea"/>
              </a:rPr>
              <a:t>【</a:t>
            </a:r>
            <a:r>
              <a:rPr lang="zh-CN" altLang="en-US" sz="3200" dirty="0">
                <a:latin typeface="+mn-ea"/>
                <a:ea typeface="+mn-ea"/>
              </a:rPr>
              <a:t>计划</a:t>
            </a:r>
            <a:r>
              <a:rPr lang="en-US" altLang="zh-CN" sz="3200" dirty="0">
                <a:latin typeface="+mn-ea"/>
                <a:ea typeface="+mn-ea"/>
              </a:rPr>
              <a:t>】</a:t>
            </a:r>
            <a:endParaRPr lang="zh-CN" altLang="en-US" sz="3200" dirty="0">
              <a:latin typeface="+mn-ea"/>
              <a:ea typeface="+mn-ea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D0826074-868A-433F-BB96-5DBA42E66C07}"/>
              </a:ext>
            </a:extLst>
          </p:cNvPr>
          <p:cNvGrpSpPr>
            <a:grpSpLocks/>
          </p:cNvGrpSpPr>
          <p:nvPr/>
        </p:nvGrpSpPr>
        <p:grpSpPr bwMode="auto">
          <a:xfrm>
            <a:off x="767408" y="1484312"/>
            <a:ext cx="2592388" cy="3889375"/>
            <a:chOff x="1405467" y="1892300"/>
            <a:chExt cx="3031067" cy="4038600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1DF94254-1296-4531-8A20-89FE364F4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9333" y="1892300"/>
              <a:ext cx="2980267" cy="660400"/>
            </a:xfrm>
            <a:prstGeom prst="bevel">
              <a:avLst>
                <a:gd name="adj" fmla="val 12500"/>
              </a:avLst>
            </a:prstGeom>
            <a:solidFill>
              <a:srgbClr val="CCFFCC">
                <a:alpha val="6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dashDot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800" b="1" dirty="0">
                  <a:solidFill>
                    <a:schemeClr val="tx2"/>
                  </a:solidFill>
                  <a:latin typeface="+mn-ea"/>
                  <a:ea typeface="+mn-ea"/>
                </a:rPr>
                <a:t>护士准备</a:t>
              </a:r>
              <a:r>
                <a:rPr lang="zh-CN" altLang="en-US" sz="1600" dirty="0">
                  <a:latin typeface="+mn-ea"/>
                  <a:ea typeface="+mn-ea"/>
                </a:rPr>
                <a:t> </a:t>
              </a:r>
            </a:p>
          </p:txBody>
        </p:sp>
        <p:sp>
          <p:nvSpPr>
            <p:cNvPr id="10" name="AutoShape 5">
              <a:extLst>
                <a:ext uri="{FF2B5EF4-FFF2-40B4-BE49-F238E27FC236}">
                  <a16:creationId xmlns:a16="http://schemas.microsoft.com/office/drawing/2014/main" id="{DF979E98-7B72-48D3-AAA8-58C68C054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6267" y="3073400"/>
              <a:ext cx="2980267" cy="660400"/>
            </a:xfrm>
            <a:prstGeom prst="bevel">
              <a:avLst>
                <a:gd name="adj" fmla="val 12500"/>
              </a:avLst>
            </a:prstGeom>
            <a:solidFill>
              <a:srgbClr val="CCFFCC">
                <a:alpha val="6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dashDot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800" b="1">
                  <a:solidFill>
                    <a:schemeClr val="tx2"/>
                  </a:solidFill>
                  <a:latin typeface="+mn-ea"/>
                  <a:ea typeface="+mn-ea"/>
                </a:rPr>
                <a:t>患者准备</a:t>
              </a:r>
              <a:r>
                <a:rPr lang="zh-CN" altLang="en-US" sz="2000">
                  <a:solidFill>
                    <a:schemeClr val="tx2"/>
                  </a:solidFill>
                  <a:latin typeface="+mn-ea"/>
                  <a:ea typeface="+mn-ea"/>
                </a:rPr>
                <a:t> </a:t>
              </a:r>
            </a:p>
          </p:txBody>
        </p:sp>
        <p:sp>
          <p:nvSpPr>
            <p:cNvPr id="11" name="AutoShape 6">
              <a:extLst>
                <a:ext uri="{FF2B5EF4-FFF2-40B4-BE49-F238E27FC236}">
                  <a16:creationId xmlns:a16="http://schemas.microsoft.com/office/drawing/2014/main" id="{650F84FC-ACE0-495B-93D8-A12654A33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400" y="4229100"/>
              <a:ext cx="2980267" cy="660400"/>
            </a:xfrm>
            <a:prstGeom prst="bevel">
              <a:avLst>
                <a:gd name="adj" fmla="val 12500"/>
              </a:avLst>
            </a:prstGeom>
            <a:solidFill>
              <a:srgbClr val="CCFFCC">
                <a:alpha val="6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dashDot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800" b="1">
                  <a:solidFill>
                    <a:schemeClr val="tx2"/>
                  </a:solidFill>
                  <a:latin typeface="+mn-ea"/>
                  <a:ea typeface="+mn-ea"/>
                </a:rPr>
                <a:t>用物准备</a:t>
              </a:r>
              <a:r>
                <a:rPr lang="zh-CN" altLang="en-US" sz="1600">
                  <a:latin typeface="+mn-ea"/>
                  <a:ea typeface="+mn-ea"/>
                </a:rPr>
                <a:t> </a:t>
              </a:r>
            </a:p>
          </p:txBody>
        </p:sp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62624F83-369A-4CCE-9B45-02BB3D8CC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5467" y="5270500"/>
              <a:ext cx="2980267" cy="660400"/>
            </a:xfrm>
            <a:prstGeom prst="bevel">
              <a:avLst>
                <a:gd name="adj" fmla="val 12500"/>
              </a:avLst>
            </a:prstGeom>
            <a:solidFill>
              <a:srgbClr val="CCFFCC">
                <a:alpha val="6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dashDot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800" b="1">
                  <a:solidFill>
                    <a:schemeClr val="tx2"/>
                  </a:solidFill>
                  <a:latin typeface="+mn-ea"/>
                  <a:ea typeface="+mn-ea"/>
                </a:rPr>
                <a:t>环境准备</a:t>
              </a:r>
              <a:r>
                <a:rPr lang="zh-CN" altLang="en-US" sz="1600">
                  <a:latin typeface="+mn-ea"/>
                  <a:ea typeface="+mn-ea"/>
                </a:rPr>
                <a:t> </a:t>
              </a:r>
            </a:p>
          </p:txBody>
        </p:sp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EA08DC5B-81C7-4CD5-B96E-A10270B67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2" y="1484312"/>
            <a:ext cx="6770688" cy="7493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衣帽整洁、洗手、戴口罩，掌握沟通交流技巧。 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9DEE57B6-3F90-45F0-ADF0-7E76C400A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2" y="2565120"/>
            <a:ext cx="6770688" cy="7493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了解吸氧目的、方法、注意事项及配合要点。 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E13304F7-0B13-4388-89A9-89A4E9A90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2" y="4681038"/>
            <a:ext cx="6770688" cy="7493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安静、安全、光线充足、远离火源。 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94BB8C7-2827-489F-8291-3BD07537B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2" y="3640916"/>
            <a:ext cx="6770688" cy="7493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氧气筒、氧气压力表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管道供氧装置</a:t>
            </a:r>
          </a:p>
        </p:txBody>
      </p:sp>
    </p:spTree>
    <p:extLst>
      <p:ext uri="{BB962C8B-B14F-4D97-AF65-F5344CB8AC3E}">
        <p14:creationId xmlns:p14="http://schemas.microsoft.com/office/powerpoint/2010/main" val="130424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052DF4E8-99E9-4727-A193-FBF5B63190CB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pic>
        <p:nvPicPr>
          <p:cNvPr id="5" name="Picture 1" descr="67">
            <a:extLst>
              <a:ext uri="{FF2B5EF4-FFF2-40B4-BE49-F238E27FC236}">
                <a16:creationId xmlns:a16="http://schemas.microsoft.com/office/drawing/2014/main" id="{64418D46-78E4-46F2-8CBA-F88B13D9A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260648"/>
            <a:ext cx="8074127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5002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7A86AAE5-B4F6-4787-8092-0352D809E6A1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385FB2F-9467-4070-BA12-CEE35F891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3" y="3068960"/>
            <a:ext cx="5535513" cy="31137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914E9B-7899-4A75-8E94-82D113D82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3" y="116632"/>
            <a:ext cx="5597507" cy="2803426"/>
          </a:xfrm>
          <a:prstGeom prst="rect">
            <a:avLst/>
          </a:prstGeom>
        </p:spPr>
      </p:pic>
      <p:pic>
        <p:nvPicPr>
          <p:cNvPr id="9" name="Picture 3" descr="42">
            <a:extLst>
              <a:ext uri="{FF2B5EF4-FFF2-40B4-BE49-F238E27FC236}">
                <a16:creationId xmlns:a16="http://schemas.microsoft.com/office/drawing/2014/main" id="{37BC5AFE-A800-438B-A61E-87C88B5F7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3"/>
          <a:stretch>
            <a:fillRect/>
          </a:stretch>
        </p:blipFill>
        <p:spPr bwMode="auto">
          <a:xfrm>
            <a:off x="5679979" y="458491"/>
            <a:ext cx="2506375" cy="244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43">
            <a:extLst>
              <a:ext uri="{FF2B5EF4-FFF2-40B4-BE49-F238E27FC236}">
                <a16:creationId xmlns:a16="http://schemas.microsoft.com/office/drawing/2014/main" id="{D6D5C283-53B4-4830-9171-00BDC628B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DFA"/>
              </a:clrFrom>
              <a:clrTo>
                <a:srgbClr val="FFFDFA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354" y="462583"/>
            <a:ext cx="3986918" cy="260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44">
            <a:extLst>
              <a:ext uri="{FF2B5EF4-FFF2-40B4-BE49-F238E27FC236}">
                <a16:creationId xmlns:a16="http://schemas.microsoft.com/office/drawing/2014/main" id="{2C85BA76-27D5-4B65-9F74-BD1C7B3C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DFDF9"/>
              </a:clrFrom>
              <a:clrTo>
                <a:srgbClr val="FDFDF9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980" y="3421298"/>
            <a:ext cx="6481763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8342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980B100-9448-4063-A17B-94DC02645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16632"/>
            <a:ext cx="10118367" cy="6135390"/>
          </a:xfrm>
          <a:prstGeom prst="rect">
            <a:avLst/>
          </a:prstGeom>
        </p:spPr>
      </p:pic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E29AD0EC-8425-40CB-9360-99C323C6BB75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89B2562-6CAE-44B1-827E-2CF1790CF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451" y="4077071"/>
            <a:ext cx="1463824" cy="15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457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D775B45B-A69D-4712-BCB2-F503C204A247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C7DB128-36F6-4596-8D5B-C27B48A55ED7}"/>
              </a:ext>
            </a:extLst>
          </p:cNvPr>
          <p:cNvSpPr/>
          <p:nvPr/>
        </p:nvSpPr>
        <p:spPr>
          <a:xfrm>
            <a:off x="695400" y="116632"/>
            <a:ext cx="16001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装 表</a:t>
            </a:r>
          </a:p>
        </p:txBody>
      </p:sp>
      <p:sp>
        <p:nvSpPr>
          <p:cNvPr id="7" name="内容占位符 163841">
            <a:extLst>
              <a:ext uri="{FF2B5EF4-FFF2-40B4-BE49-F238E27FC236}">
                <a16:creationId xmlns:a16="http://schemas.microsoft.com/office/drawing/2014/main" id="{74D75F20-690E-4A8D-A9C6-B5A765EDA1C5}"/>
              </a:ext>
            </a:extLst>
          </p:cNvPr>
          <p:cNvSpPr txBox="1">
            <a:spLocks noChangeArrowheads="1"/>
          </p:cNvSpPr>
          <p:nvPr/>
        </p:nvSpPr>
        <p:spPr>
          <a:xfrm>
            <a:off x="335360" y="1052736"/>
            <a:ext cx="11998959" cy="4011615"/>
          </a:xfrm>
          <a:prstGeom prst="rect">
            <a:avLst/>
          </a:prstGeom>
        </p:spPr>
        <p:txBody>
          <a:bodyPr/>
          <a:lstStyle>
            <a:lvl1pPr marL="227013" indent="-227013" algn="l" defTabSz="9128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14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5986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5813" indent="-227013" algn="l" defTabSz="91281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3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05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77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4930" indent="-227330" algn="l" defTabSz="912495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3600" b="1" kern="0" dirty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吹尘      装流量表      接湿化瓶     连接吸氧管     检查流量表</a:t>
            </a:r>
            <a:endParaRPr lang="en-US" altLang="zh-CN" b="1" kern="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zh-CN" altLang="en-US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装表及开关法：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zh-CN" altLang="en-US" b="1" kern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一吹尘二上表，上好瓶子接好管；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zh-CN" altLang="en-US" b="1" kern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先关小后开大，开大之后再开小。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zh-CN" altLang="en-US" b="1" kern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试表试管，关上总。</a:t>
            </a: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49FE2FBD-AC28-4BCB-9DD0-95BC241451BC}"/>
              </a:ext>
            </a:extLst>
          </p:cNvPr>
          <p:cNvSpPr/>
          <p:nvPr/>
        </p:nvSpPr>
        <p:spPr>
          <a:xfrm>
            <a:off x="1631504" y="1484784"/>
            <a:ext cx="664014" cy="216024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F837B15E-1652-4E16-9A37-F8D3A081E4F9}"/>
              </a:ext>
            </a:extLst>
          </p:cNvPr>
          <p:cNvSpPr/>
          <p:nvPr/>
        </p:nvSpPr>
        <p:spPr>
          <a:xfrm>
            <a:off x="4079776" y="1484784"/>
            <a:ext cx="664014" cy="216024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FE13012E-D121-4452-A37F-7B6CCB0BA33E}"/>
              </a:ext>
            </a:extLst>
          </p:cNvPr>
          <p:cNvSpPr/>
          <p:nvPr/>
        </p:nvSpPr>
        <p:spPr>
          <a:xfrm>
            <a:off x="6528048" y="1485355"/>
            <a:ext cx="664014" cy="216024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9C73C9DD-96E2-4F07-94AA-FCA8D513FA87}"/>
              </a:ext>
            </a:extLst>
          </p:cNvPr>
          <p:cNvSpPr/>
          <p:nvPr/>
        </p:nvSpPr>
        <p:spPr>
          <a:xfrm>
            <a:off x="9264352" y="1485355"/>
            <a:ext cx="664014" cy="216024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7BD3BA-AD13-498C-88FE-F826AA25F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443" y="2164362"/>
            <a:ext cx="2889582" cy="385625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55372B-45D8-47C8-A0A5-42C1DD722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3921252"/>
            <a:ext cx="3124471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6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D775B45B-A69D-4712-BCB2-F503C204A247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E5D2E7D7-DFA8-454C-8321-53965693BE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1688922"/>
              </p:ext>
            </p:extLst>
          </p:nvPr>
        </p:nvGraphicFramePr>
        <p:xfrm>
          <a:off x="875420" y="704437"/>
          <a:ext cx="10441160" cy="270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A4E53421-5BAB-4C83-9FAE-4DB815CA08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602946"/>
              </p:ext>
            </p:extLst>
          </p:nvPr>
        </p:nvGraphicFramePr>
        <p:xfrm>
          <a:off x="841934" y="2825965"/>
          <a:ext cx="10441160" cy="270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5144CAFC-3D1F-459A-8BFA-9F2146A88548}"/>
              </a:ext>
            </a:extLst>
          </p:cNvPr>
          <p:cNvSpPr/>
          <p:nvPr/>
        </p:nvSpPr>
        <p:spPr>
          <a:xfrm>
            <a:off x="695400" y="116632"/>
            <a:ext cx="16001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给</a:t>
            </a:r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氧</a:t>
            </a:r>
          </a:p>
        </p:txBody>
      </p:sp>
    </p:spTree>
    <p:extLst>
      <p:ext uri="{BB962C8B-B14F-4D97-AF65-F5344CB8AC3E}">
        <p14:creationId xmlns:p14="http://schemas.microsoft.com/office/powerpoint/2010/main" val="22271970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D775B45B-A69D-4712-BCB2-F503C204A247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E5D2E7D7-DFA8-454C-8321-53965693BE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3601430"/>
              </p:ext>
            </p:extLst>
          </p:nvPr>
        </p:nvGraphicFramePr>
        <p:xfrm>
          <a:off x="875420" y="931896"/>
          <a:ext cx="10441160" cy="2364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A4E53421-5BAB-4C83-9FAE-4DB815CA08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6005224"/>
              </p:ext>
            </p:extLst>
          </p:nvPr>
        </p:nvGraphicFramePr>
        <p:xfrm>
          <a:off x="2352843" y="3573016"/>
          <a:ext cx="7486314" cy="1035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5144CAFC-3D1F-459A-8BFA-9F2146A88548}"/>
              </a:ext>
            </a:extLst>
          </p:cNvPr>
          <p:cNvSpPr/>
          <p:nvPr/>
        </p:nvSpPr>
        <p:spPr>
          <a:xfrm>
            <a:off x="695400" y="116632"/>
            <a:ext cx="16001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停 氧</a:t>
            </a:r>
          </a:p>
        </p:txBody>
      </p:sp>
    </p:spTree>
    <p:extLst>
      <p:ext uri="{BB962C8B-B14F-4D97-AF65-F5344CB8AC3E}">
        <p14:creationId xmlns:p14="http://schemas.microsoft.com/office/powerpoint/2010/main" val="30163622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>
            <a:extLst>
              <a:ext uri="{FF2B5EF4-FFF2-40B4-BE49-F238E27FC236}">
                <a16:creationId xmlns:a16="http://schemas.microsoft.com/office/drawing/2014/main" id="{2CF4B916-29F4-498C-8E1F-CCB875E3B185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911424" y="1988840"/>
            <a:ext cx="10009112" cy="3960440"/>
          </a:xfrm>
        </p:spPr>
        <p:txBody>
          <a:bodyPr/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检查装置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: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用氧前，检查氧气装置有无漏气，是否通畅。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2.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严格遵守操作规程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: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切实做好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“四防”即防震、防火、防热、防油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，保证用氧安全。</a:t>
            </a:r>
            <a:endParaRPr lang="en-US" altLang="zh-CN" sz="2800" b="1" dirty="0">
              <a:solidFill>
                <a:schemeClr val="tx2"/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  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氧气筒在搬运时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避免倾倒撞击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，防止爆炸；应放于阴凉处，周围严禁烟火和易燃品，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至少距明火</a:t>
            </a:r>
            <a:r>
              <a:rPr lang="en-US" altLang="zh-CN" sz="2800" b="1" dirty="0">
                <a:solidFill>
                  <a:srgbClr val="C00000"/>
                </a:solidFill>
                <a:cs typeface="等线" panose="02010600030101010101" pitchFamily="2" charset="-122"/>
              </a:rPr>
              <a:t>5m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，暖气</a:t>
            </a:r>
            <a:r>
              <a:rPr lang="en-US" altLang="zh-CN" sz="2800" b="1" dirty="0">
                <a:solidFill>
                  <a:srgbClr val="C00000"/>
                </a:solidFill>
                <a:cs typeface="等线" panose="02010600030101010101" pitchFamily="2" charset="-122"/>
              </a:rPr>
              <a:t>1m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，以防引起燃烧；氧气表及螺旋口上勿涂油，也不可用带油的手装卸。</a:t>
            </a:r>
          </a:p>
        </p:txBody>
      </p:sp>
      <p:sp>
        <p:nvSpPr>
          <p:cNvPr id="66563" name="灯片编号占位符 3">
            <a:extLst>
              <a:ext uri="{FF2B5EF4-FFF2-40B4-BE49-F238E27FC236}">
                <a16:creationId xmlns:a16="http://schemas.microsoft.com/office/drawing/2014/main" id="{384CB0A5-BC85-4447-A59B-F7A503FCF9EA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9C0BDD-FF28-468C-8BF8-C3A9DC2D2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32767"/>
            <a:ext cx="2027096" cy="144792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0C9993-DCA8-4420-ABB2-CBAE22289495}"/>
              </a:ext>
            </a:extLst>
          </p:cNvPr>
          <p:cNvSpPr txBox="1"/>
          <p:nvPr/>
        </p:nvSpPr>
        <p:spPr>
          <a:xfrm>
            <a:off x="911424" y="476672"/>
            <a:ext cx="439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什么是</a:t>
            </a:r>
            <a:r>
              <a:rPr lang="zh-CN" altLang="en-US" sz="4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病情观察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EE407DC-981B-4688-BBC5-9F3D751BD4A6}"/>
              </a:ext>
            </a:extLst>
          </p:cNvPr>
          <p:cNvSpPr txBox="1"/>
          <p:nvPr/>
        </p:nvSpPr>
        <p:spPr>
          <a:xfrm>
            <a:off x="911424" y="1736709"/>
            <a:ext cx="7560840" cy="3384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b="0" i="0" dirty="0">
                <a:solidFill>
                  <a:srgbClr val="00206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为疾病的诊断，治疗和护理提供科学依据。</a:t>
            </a:r>
            <a:endParaRPr lang="en-US" altLang="zh-CN" sz="2800" b="0" i="0" dirty="0">
              <a:solidFill>
                <a:srgbClr val="00206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b="0" i="0" dirty="0">
                <a:solidFill>
                  <a:srgbClr val="00206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有助于判断疾病的发展趋向和转归。</a:t>
            </a:r>
            <a:endParaRPr lang="en-US" altLang="zh-CN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b="0" i="0" dirty="0">
                <a:solidFill>
                  <a:srgbClr val="00206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及时了解治疗效果和用药反应。</a:t>
            </a:r>
            <a:endParaRPr lang="en-US" altLang="zh-CN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b="0" i="0" dirty="0">
                <a:solidFill>
                  <a:srgbClr val="00206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及时发现危重病人病情变化的征象。</a:t>
            </a:r>
            <a:endParaRPr lang="zh-CN" altLang="en-US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99C86A0-4DBC-4FFA-8392-D5CB23A3ABD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101986"/>
            <a:ext cx="4968552" cy="294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093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>
            <a:extLst>
              <a:ext uri="{FF2B5EF4-FFF2-40B4-BE49-F238E27FC236}">
                <a16:creationId xmlns:a16="http://schemas.microsoft.com/office/drawing/2014/main" id="{2CF4B916-29F4-498C-8E1F-CCB875E3B185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39416" y="1988840"/>
            <a:ext cx="10729912" cy="3456533"/>
          </a:xfrm>
        </p:spPr>
        <p:txBody>
          <a:bodyPr/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3.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操作时要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带氧插管、带氧拔管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: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使用氧气时，应先调节氧流量后应用。停用氧气时，应先拔出导管，再关闭氧气开关。中途要调节氧流量也应先分离鼻导管与湿化瓶连接处，调好流量再接上。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4.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每天更换鼻导管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: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持续用氧者，每天应更换鼻导管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2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次以上，双侧鼻孔交替插管，并及时清除鼻腔分泌物，防止导管阻塞面失去用氧作用。用鼻塞者也须每日更换。</a:t>
            </a:r>
          </a:p>
        </p:txBody>
      </p:sp>
      <p:sp>
        <p:nvSpPr>
          <p:cNvPr id="66563" name="灯片编号占位符 3">
            <a:extLst>
              <a:ext uri="{FF2B5EF4-FFF2-40B4-BE49-F238E27FC236}">
                <a16:creationId xmlns:a16="http://schemas.microsoft.com/office/drawing/2014/main" id="{384CB0A5-BC85-4447-A59B-F7A503FCF9EA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3155117758"/>
      </p:ext>
    </p:extLst>
  </p:cSld>
  <p:clrMapOvr>
    <a:masterClrMapping/>
  </p:clrMapOvr>
  <p:transition spd="slow"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>
            <a:extLst>
              <a:ext uri="{FF2B5EF4-FFF2-40B4-BE49-F238E27FC236}">
                <a16:creationId xmlns:a16="http://schemas.microsoft.com/office/drawing/2014/main" id="{2CF4B916-29F4-498C-8E1F-CCB875E3B185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39788" y="1844675"/>
            <a:ext cx="10729912" cy="3960589"/>
          </a:xfrm>
        </p:spPr>
        <p:txBody>
          <a:bodyPr/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5.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 氧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气筒内氧气不可用尽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: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压力表上指针降至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0.5MPa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时，即不可再用，以防止灰尘进人筒内，再次充气时引起爆炸。</a:t>
            </a:r>
            <a:endParaRPr lang="en-US" altLang="zh-CN" sz="2800" b="1" dirty="0">
              <a:solidFill>
                <a:schemeClr val="tx2"/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6.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急性肺水肿病人，使用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20%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～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30%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乙醇湿化氧气。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7.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氧气筒应有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“满”或“空”的标志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: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对未用或已用空的氧气筒，应分别悬挂“满”或“空”的标志，以便及时调换氧气筒，并避免急用时搬错而影响抢救速度。</a:t>
            </a:r>
          </a:p>
        </p:txBody>
      </p:sp>
      <p:sp>
        <p:nvSpPr>
          <p:cNvPr id="66563" name="灯片编号占位符 3">
            <a:extLst>
              <a:ext uri="{FF2B5EF4-FFF2-40B4-BE49-F238E27FC236}">
                <a16:creationId xmlns:a16="http://schemas.microsoft.com/office/drawing/2014/main" id="{384CB0A5-BC85-4447-A59B-F7A503FCF9EA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79F418-E2EE-4198-925C-215C6AE09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4727040"/>
            <a:ext cx="2084567" cy="10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78482"/>
      </p:ext>
    </p:extLst>
  </p:cSld>
  <p:clrMapOvr>
    <a:masterClrMapping/>
  </p:clrMapOvr>
  <p:transition spd="slow"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2E6CFC7B-9517-4DF1-A20C-5F3DD112A79D}"/>
              </a:ext>
            </a:extLst>
          </p:cNvPr>
          <p:cNvSpPr txBox="1"/>
          <p:nvPr/>
        </p:nvSpPr>
        <p:spPr>
          <a:xfrm>
            <a:off x="180676" y="2239690"/>
            <a:ext cx="2540000" cy="2022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氧疗副作用</a:t>
            </a:r>
            <a:endParaRPr lang="en-US" altLang="zh-CN" sz="32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浓度：＞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60%</a:t>
            </a: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时间：＞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24h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左大括号 6">
            <a:extLst>
              <a:ext uri="{FF2B5EF4-FFF2-40B4-BE49-F238E27FC236}">
                <a16:creationId xmlns:a16="http://schemas.microsoft.com/office/drawing/2014/main" id="{51DE5622-8636-4FCA-AE6E-0555FBEBC0CC}"/>
              </a:ext>
            </a:extLst>
          </p:cNvPr>
          <p:cNvSpPr/>
          <p:nvPr/>
        </p:nvSpPr>
        <p:spPr bwMode="auto">
          <a:xfrm>
            <a:off x="2548102" y="1310392"/>
            <a:ext cx="514978" cy="4715660"/>
          </a:xfrm>
          <a:prstGeom prst="leftBrac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24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24190EC-4EC1-4A45-A07C-F55A11476E66}"/>
              </a:ext>
            </a:extLst>
          </p:cNvPr>
          <p:cNvSpPr txBox="1"/>
          <p:nvPr/>
        </p:nvSpPr>
        <p:spPr>
          <a:xfrm>
            <a:off x="2970718" y="756340"/>
            <a:ext cx="4201871" cy="5269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氧中毒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肺不张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呼吸道分泌物干燥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 algn="ctr">
              <a:lnSpc>
                <a:spcPct val="2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晶状体后纤维组织增生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呼吸抑制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D5056C82-1C65-49C9-88F4-10183A56419B}"/>
              </a:ext>
            </a:extLst>
          </p:cNvPr>
          <p:cNvSpPr/>
          <p:nvPr/>
        </p:nvSpPr>
        <p:spPr bwMode="auto">
          <a:xfrm>
            <a:off x="6096000" y="1291839"/>
            <a:ext cx="5720080" cy="471424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氧中毒：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肺实质的改变。如肺淤血、水肿、充血、肺泡膜增厚。</a:t>
            </a:r>
            <a:r>
              <a:rPr lang="zh-CN" altLang="en-US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主要症状：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胸骨后疼痛、干咳、进行性呼吸困难</a:t>
            </a:r>
          </a:p>
          <a:p>
            <a:pPr marL="0" marR="0" indent="0" algn="l" defTabSz="9124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预防措施：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避免长时间高浓度吸氧，动态观察吸氧效果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9EEFEA-26D1-443B-9748-ED0C3325F4C9}"/>
              </a:ext>
            </a:extLst>
          </p:cNvPr>
          <p:cNvSpPr/>
          <p:nvPr/>
        </p:nvSpPr>
        <p:spPr bwMode="auto">
          <a:xfrm>
            <a:off x="4986243" y="1058144"/>
            <a:ext cx="7233920" cy="522015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肺不张：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患者吸入高浓度的氧后，肺泡内氮气被大量置换，氧气更易被吸收，形成吸收性的肺不张。</a:t>
            </a:r>
            <a:endParaRPr lang="en-US" altLang="zh-CN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主要表现：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烦躁、呼吸困难、发绀、昏迷。</a:t>
            </a:r>
            <a:endParaRPr lang="en-US" altLang="zh-CN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预防措施：</a:t>
            </a:r>
            <a:r>
              <a:rPr kumimoji="0" lang="zh-CN" altLang="en-US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鼓励病人做深呼吸、多咳嗽，变换卧位</a:t>
            </a:r>
            <a:endParaRPr kumimoji="0" lang="zh-CN" alt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2F7BC57-9A5E-477C-B341-EAA97EF3163C}"/>
              </a:ext>
            </a:extLst>
          </p:cNvPr>
          <p:cNvSpPr/>
          <p:nvPr/>
        </p:nvSpPr>
        <p:spPr bwMode="auto">
          <a:xfrm>
            <a:off x="5300484" y="1570715"/>
            <a:ext cx="6278880" cy="400695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呼吸道粘膜干燥：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支气管粘膜因干燥气体的直接刺激而产生损害，使分泌物粘稠干燥、结痂、不易咳出。</a:t>
            </a:r>
            <a:endParaRPr lang="en-US" altLang="zh-CN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预防：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加强吸入氧气的湿化，定期做雾化吸入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05E2D60D-A29A-4353-94B3-30FAEE5B89FD}"/>
              </a:ext>
            </a:extLst>
          </p:cNvPr>
          <p:cNvSpPr/>
          <p:nvPr/>
        </p:nvSpPr>
        <p:spPr bwMode="auto">
          <a:xfrm>
            <a:off x="5280625" y="1526165"/>
            <a:ext cx="6624320" cy="4006951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晶状体后纤维组织增生：仅见新生儿，尤其是早产儿。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长时间的吸氧，使视网膜血管收缩，严重时可造成不可逆地阻塞、纤维化。</a:t>
            </a:r>
            <a:endParaRPr lang="en-US" altLang="zh-CN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新生儿严格控制吸氧浓度和时间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8CC9769-FEA2-4C4B-9D39-A352F2327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90" y="21882"/>
            <a:ext cx="8169348" cy="865707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83C61909-F6D1-434D-B361-5E7C4F202DB3}"/>
              </a:ext>
            </a:extLst>
          </p:cNvPr>
          <p:cNvSpPr/>
          <p:nvPr/>
        </p:nvSpPr>
        <p:spPr bwMode="auto">
          <a:xfrm>
            <a:off x="4968232" y="1527601"/>
            <a:ext cx="7249105" cy="442311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呼吸抑制：</a:t>
            </a:r>
            <a:r>
              <a:rPr lang="en-US" altLang="zh-CN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Ⅱ</a:t>
            </a:r>
            <a:r>
              <a:rPr lang="zh-CN" altLang="en-US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型呼吸衰竭病人，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通气调节主要依靠缺氧的刺激来调节呼吸，吸入高浓度氧气，就解除了缺氧对化学感受器的刺激，使呼吸中枢受到抑制，甚至会出现呼吸停止。</a:t>
            </a:r>
            <a:endParaRPr lang="en-US" altLang="zh-CN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低浓度低流量持续吸氧（</a:t>
            </a:r>
            <a:r>
              <a:rPr lang="en-US" altLang="zh-CN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～</a:t>
            </a:r>
            <a:r>
              <a:rPr lang="en-US" altLang="zh-CN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2L/min</a:t>
            </a:r>
            <a:r>
              <a:rPr lang="zh-CN" altLang="en-US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74144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 animBg="1"/>
      <p:bldP spid="18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68CFF95-D33A-405A-80DC-4EB1A15927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9525"/>
            <a:ext cx="8010525" cy="749300"/>
          </a:xfrm>
        </p:spPr>
        <p:txBody>
          <a:bodyPr anchor="ctr" anchorCtr="0"/>
          <a:lstStyle/>
          <a:p>
            <a:pPr>
              <a:defRPr/>
            </a:pPr>
            <a:r>
              <a:rPr lang="zh-CN" altLang="en-US" sz="3200" dirty="0"/>
              <a:t>常用抢救技术</a:t>
            </a:r>
            <a:r>
              <a:rPr lang="en-US" altLang="zh-CN" sz="3200" dirty="0"/>
              <a:t>——</a:t>
            </a:r>
            <a:r>
              <a:rPr lang="zh-CN" altLang="en-US" sz="3200" dirty="0">
                <a:solidFill>
                  <a:srgbClr val="C00000"/>
                </a:solidFill>
              </a:rPr>
              <a:t>洗胃法</a:t>
            </a:r>
          </a:p>
        </p:txBody>
      </p:sp>
      <p:sp>
        <p:nvSpPr>
          <p:cNvPr id="59395" name="灯片编号占位符 3">
            <a:extLst>
              <a:ext uri="{FF2B5EF4-FFF2-40B4-BE49-F238E27FC236}">
                <a16:creationId xmlns:a16="http://schemas.microsoft.com/office/drawing/2014/main" id="{F52635C6-CB8B-49CA-8483-14EE10A9508F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9403" name="AutoShape 3">
            <a:extLst>
              <a:ext uri="{FF2B5EF4-FFF2-40B4-BE49-F238E27FC236}">
                <a16:creationId xmlns:a16="http://schemas.microsoft.com/office/drawing/2014/main" id="{549F3940-41E2-4596-92EF-0E08FDC24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25" y="1052736"/>
            <a:ext cx="2592487" cy="749300"/>
          </a:xfrm>
          <a:prstGeom prst="bevel">
            <a:avLst>
              <a:gd name="adj" fmla="val 12500"/>
            </a:avLst>
          </a:prstGeom>
          <a:solidFill>
            <a:srgbClr val="CCFFCC">
              <a:alpha val="6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dash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洗胃法</a:t>
            </a:r>
            <a:r>
              <a:rPr lang="zh-CN" altLang="en-US" sz="3000" dirty="0"/>
              <a:t> 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94D4F10-F849-47CC-9D7F-FD86B2DDD823}"/>
              </a:ext>
            </a:extLst>
          </p:cNvPr>
          <p:cNvSpPr txBox="1"/>
          <p:nvPr/>
        </p:nvSpPr>
        <p:spPr>
          <a:xfrm>
            <a:off x="767408" y="1988840"/>
            <a:ext cx="10441160" cy="165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将胃管经鼻腔或口腔插入胃内，反复注入和吸出一定量的溶液，以冲洗并排出胃内容物，减轻或避免吸收中毒物质的胃灌洗方法。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3257028-C284-4DD2-83DC-919C6386DD9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3104840"/>
            <a:ext cx="5514384" cy="323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29698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68CFF95-D33A-405A-80DC-4EB1A15927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9525"/>
            <a:ext cx="8010525" cy="749300"/>
          </a:xfrm>
        </p:spPr>
        <p:txBody>
          <a:bodyPr anchor="ctr" anchorCtr="0"/>
          <a:lstStyle/>
          <a:p>
            <a:pPr>
              <a:defRPr/>
            </a:pPr>
            <a:r>
              <a:rPr lang="zh-CN" altLang="en-US" sz="3200" dirty="0"/>
              <a:t>常用抢救技术</a:t>
            </a:r>
            <a:r>
              <a:rPr lang="en-US" altLang="zh-CN" sz="3200" dirty="0"/>
              <a:t>——</a:t>
            </a:r>
            <a:r>
              <a:rPr lang="zh-CN" altLang="en-US" sz="3200" dirty="0">
                <a:solidFill>
                  <a:srgbClr val="C00000"/>
                </a:solidFill>
              </a:rPr>
              <a:t>洗胃法</a:t>
            </a:r>
          </a:p>
        </p:txBody>
      </p:sp>
      <p:sp>
        <p:nvSpPr>
          <p:cNvPr id="59395" name="灯片编号占位符 3">
            <a:extLst>
              <a:ext uri="{FF2B5EF4-FFF2-40B4-BE49-F238E27FC236}">
                <a16:creationId xmlns:a16="http://schemas.microsoft.com/office/drawing/2014/main" id="{F52635C6-CB8B-49CA-8483-14EE10A9508F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9403" name="AutoShape 3">
            <a:extLst>
              <a:ext uri="{FF2B5EF4-FFF2-40B4-BE49-F238E27FC236}">
                <a16:creationId xmlns:a16="http://schemas.microsoft.com/office/drawing/2014/main" id="{549F3940-41E2-4596-92EF-0E08FDC24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25" y="1052736"/>
            <a:ext cx="2592487" cy="749300"/>
          </a:xfrm>
          <a:prstGeom prst="bevel">
            <a:avLst>
              <a:gd name="adj" fmla="val 12500"/>
            </a:avLst>
          </a:prstGeom>
          <a:solidFill>
            <a:srgbClr val="CCFFCC">
              <a:alpha val="6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dash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</a:t>
            </a:r>
            <a:r>
              <a:rPr lang="zh-CN" altLang="en-US" sz="3000" dirty="0"/>
              <a:t> 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94D4F10-F849-47CC-9D7F-FD86B2DDD823}"/>
              </a:ext>
            </a:extLst>
          </p:cNvPr>
          <p:cNvSpPr txBox="1"/>
          <p:nvPr/>
        </p:nvSpPr>
        <p:spPr>
          <a:xfrm>
            <a:off x="767408" y="1988840"/>
            <a:ext cx="10945216" cy="111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急性食物药物中毒的解毒   </a:t>
            </a: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清除胃内毒物或刺激物，减少毒物吸收，利用不同灌洗液中和解毒。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服毒后</a:t>
            </a:r>
            <a:r>
              <a:rPr lang="en-US" altLang="zh-CN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～</a:t>
            </a:r>
            <a:r>
              <a:rPr lang="en-US" altLang="zh-CN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6h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内洗胃最有效。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6EC85AD-8EEF-47C4-9917-2F7506872595}"/>
              </a:ext>
            </a:extLst>
          </p:cNvPr>
          <p:cNvSpPr txBox="1"/>
          <p:nvPr/>
        </p:nvSpPr>
        <p:spPr>
          <a:xfrm>
            <a:off x="767407" y="3501008"/>
            <a:ext cx="11116617" cy="111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减轻胃黏膜水肿   </a:t>
            </a: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幽门梗阻患者饭后食物出现滞留，通过洗胃减轻滞留食物对胃黏膜的刺激，减轻胃黏膜水肿和炎症。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E75A77B-B4CF-4FEB-BA2C-85B7104E2A58}"/>
              </a:ext>
            </a:extLst>
          </p:cNvPr>
          <p:cNvSpPr txBox="1"/>
          <p:nvPr/>
        </p:nvSpPr>
        <p:spPr>
          <a:xfrm>
            <a:off x="767407" y="4726078"/>
            <a:ext cx="5256585" cy="574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为某些手术或检查做准备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68922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68CFF95-D33A-405A-80DC-4EB1A15927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9525"/>
            <a:ext cx="8010525" cy="749300"/>
          </a:xfrm>
        </p:spPr>
        <p:txBody>
          <a:bodyPr anchor="ctr" anchorCtr="0"/>
          <a:lstStyle/>
          <a:p>
            <a:pPr>
              <a:defRPr/>
            </a:pPr>
            <a:r>
              <a:rPr lang="zh-CN" altLang="en-US" sz="3200" dirty="0"/>
              <a:t>常用抢救技术</a:t>
            </a:r>
            <a:r>
              <a:rPr lang="en-US" altLang="zh-CN" sz="3200" dirty="0"/>
              <a:t>——</a:t>
            </a:r>
            <a:r>
              <a:rPr lang="zh-CN" altLang="en-US" sz="3200" dirty="0">
                <a:solidFill>
                  <a:srgbClr val="C00000"/>
                </a:solidFill>
              </a:rPr>
              <a:t>洗胃法</a:t>
            </a:r>
          </a:p>
        </p:txBody>
      </p:sp>
      <p:sp>
        <p:nvSpPr>
          <p:cNvPr id="59395" name="灯片编号占位符 3">
            <a:extLst>
              <a:ext uri="{FF2B5EF4-FFF2-40B4-BE49-F238E27FC236}">
                <a16:creationId xmlns:a16="http://schemas.microsoft.com/office/drawing/2014/main" id="{F52635C6-CB8B-49CA-8483-14EE10A9508F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573D9968-58D0-4FC2-8539-B0DAA1E007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2504409"/>
              </p:ext>
            </p:extLst>
          </p:nvPr>
        </p:nvGraphicFramePr>
        <p:xfrm>
          <a:off x="335360" y="500825"/>
          <a:ext cx="11689538" cy="5856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4504235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24FC6B3-885C-4B9E-9AE7-9E27D08BD378}"/>
              </a:ext>
            </a:extLst>
          </p:cNvPr>
          <p:cNvSpPr/>
          <p:nvPr/>
        </p:nvSpPr>
        <p:spPr>
          <a:xfrm>
            <a:off x="551384" y="753867"/>
            <a:ext cx="6096000" cy="523989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lnSpc>
                <a:spcPct val="150000"/>
              </a:lnSpc>
              <a:buFontTx/>
              <a:buNone/>
            </a:pPr>
            <a:r>
              <a:rPr lang="zh-CN" altLang="en-US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禁忌症</a:t>
            </a:r>
          </a:p>
          <a:p>
            <a:pPr marL="1370013" lvl="2" indent="-4572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强腐蚀性毒物</a:t>
            </a:r>
          </a:p>
          <a:p>
            <a:pPr marL="1370013" lvl="2" indent="-4572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肝硬化伴食管静脉曲张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0013" lvl="2" indent="-4572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食管阻塞、胸主动脉瘤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0013" lvl="2" indent="-4572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上消化道溃疡和癌症等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0013" lvl="2" indent="-4572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近期有上消化道出血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0013" lvl="2" indent="-4572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胃穿孔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D22F9F4-B2A1-4E17-B157-3383E795D8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54" y="1085094"/>
            <a:ext cx="5207189" cy="50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D775B45B-A69D-4712-BCB2-F503C204A247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144CAFC-3D1F-459A-8BFA-9F2146A88548}"/>
              </a:ext>
            </a:extLst>
          </p:cNvPr>
          <p:cNvSpPr/>
          <p:nvPr/>
        </p:nvSpPr>
        <p:spPr>
          <a:xfrm>
            <a:off x="2135560" y="22077"/>
            <a:ext cx="80977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各种药物中毒的灌洗溶液</a:t>
            </a:r>
            <a:r>
              <a:rPr lang="zh-CN" alt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（解毒剂）</a:t>
            </a:r>
            <a:endParaRPr lang="zh-CN" alt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01A109A-CB3A-4D00-81AA-B8014494E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12200" r="650" b="6601"/>
          <a:stretch/>
        </p:blipFill>
        <p:spPr>
          <a:xfrm>
            <a:off x="771126" y="668408"/>
            <a:ext cx="10653466" cy="5664139"/>
          </a:xfrm>
          <a:prstGeom prst="rect">
            <a:avLst/>
          </a:prstGeom>
          <a:ln w="38100" cap="sq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65090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>
            <a:extLst>
              <a:ext uri="{FF2B5EF4-FFF2-40B4-BE49-F238E27FC236}">
                <a16:creationId xmlns:a16="http://schemas.microsoft.com/office/drawing/2014/main" id="{4586990B-8070-46CD-A271-D407CEC763F5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39416" y="1844824"/>
            <a:ext cx="10729912" cy="3671862"/>
          </a:xfrm>
        </p:spPr>
        <p:txBody>
          <a:bodyPr/>
          <a:lstStyle/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急性中毒病人应迅速催吐，必要时再洗胃，毒物不明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,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应留首次胃液送检，并用生理盐水或温开水洗胃。 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 吞服强酸强碱禁忌洗胃； 消化道溃疡、食道梗阻、食道静脉曲张、胃癌等禁忌洗胃；昏迷病人慎用。 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  幽门梗阻病人洗胃宜在空腹或饭后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4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－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6h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进行，并记录潴留量。 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 确认胃管处于胃内方可洗胃（三种方法）。 </a:t>
            </a:r>
          </a:p>
        </p:txBody>
      </p:sp>
      <p:sp>
        <p:nvSpPr>
          <p:cNvPr id="67587" name="灯片编号占位符 3">
            <a:extLst>
              <a:ext uri="{FF2B5EF4-FFF2-40B4-BE49-F238E27FC236}">
                <a16:creationId xmlns:a16="http://schemas.microsoft.com/office/drawing/2014/main" id="{AEB936C6-5F49-49FA-87B8-BD90D48FEDA6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</p:cSld>
  <p:clrMapOvr>
    <a:masterClrMapping/>
  </p:clrMapOvr>
  <p:transition spd="slow"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>
            <a:extLst>
              <a:ext uri="{FF2B5EF4-FFF2-40B4-BE49-F238E27FC236}">
                <a16:creationId xmlns:a16="http://schemas.microsoft.com/office/drawing/2014/main" id="{4586990B-8070-46CD-A271-D407CEC763F5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39416" y="1772816"/>
            <a:ext cx="10729912" cy="3960440"/>
          </a:xfrm>
        </p:spPr>
        <p:txBody>
          <a:bodyPr/>
          <a:lstStyle/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急性中毒的患者首先选择“口服催吐法”洗胃。减少毒物吸收，不论哪种方法洗胃，都应先吸后洗。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每次注入洗胃液宜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300-500ml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；小儿可按年龄决定， 每次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50-200ML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，不宜使用洗胃机，并注意注入量应大致等于吸出量。 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  洗胃液温度一般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25-38℃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，过热引起粘膜下血管扩张，加速毒物吸收；过凉可刺激肠蠕动，将毒物推向远端，如为老年病人或心脏病患还可诱发心绞痛。 </a:t>
            </a:r>
          </a:p>
        </p:txBody>
      </p:sp>
      <p:sp>
        <p:nvSpPr>
          <p:cNvPr id="67587" name="灯片编号占位符 3">
            <a:extLst>
              <a:ext uri="{FF2B5EF4-FFF2-40B4-BE49-F238E27FC236}">
                <a16:creationId xmlns:a16="http://schemas.microsoft.com/office/drawing/2014/main" id="{AEB936C6-5F49-49FA-87B8-BD90D48FEDA6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2191697215"/>
      </p:ext>
    </p:extLst>
  </p:cSld>
  <p:clrMapOvr>
    <a:masterClrMapping/>
  </p:clrMapOvr>
  <p:transition spd="slow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86952D-18A1-4EFF-A6D7-252134F947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416" y="0"/>
            <a:ext cx="9799901" cy="691637"/>
          </a:xfrm>
        </p:spPr>
        <p:txBody>
          <a:bodyPr anchor="ctr" anchorCtr="0"/>
          <a:lstStyle/>
          <a:p>
            <a:r>
              <a:rPr lang="zh-CN" altLang="en-US" sz="3200" dirty="0"/>
              <a:t>一、病情观察的方法</a:t>
            </a:r>
            <a:r>
              <a:rPr lang="en-US" altLang="zh-CN" sz="3200" dirty="0"/>
              <a:t>——</a:t>
            </a:r>
            <a:r>
              <a:rPr lang="zh-CN" altLang="en-US" sz="3200" dirty="0">
                <a:solidFill>
                  <a:srgbClr val="002060"/>
                </a:solidFill>
              </a:rPr>
              <a:t>直接</a:t>
            </a:r>
            <a:r>
              <a:rPr lang="zh-CN" altLang="en-US" sz="3200" dirty="0"/>
              <a:t>观察法</a:t>
            </a:r>
          </a:p>
        </p:txBody>
      </p:sp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4893E64-6CFD-4863-8F83-9FA13614DBB9}"/>
              </a:ext>
            </a:extLst>
          </p:cNvPr>
          <p:cNvSpPr txBox="1"/>
          <p:nvPr/>
        </p:nvSpPr>
        <p:spPr>
          <a:xfrm>
            <a:off x="623392" y="1052736"/>
            <a:ext cx="986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直接观察法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：利用感觉器官或借助医疗仪器对病人进行观察。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6ECE907-A421-445B-83FF-6AB8712BD1BC}"/>
              </a:ext>
            </a:extLst>
          </p:cNvPr>
          <p:cNvGrpSpPr/>
          <p:nvPr/>
        </p:nvGrpSpPr>
        <p:grpSpPr>
          <a:xfrm>
            <a:off x="551384" y="2430902"/>
            <a:ext cx="1539223" cy="2144333"/>
            <a:chOff x="551384" y="2430902"/>
            <a:chExt cx="1539223" cy="214433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D700A89-BC0D-47E3-A628-8C28818EB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0F2F8"/>
                </a:clrFrom>
                <a:clrTo>
                  <a:srgbClr val="E0F2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1384" y="2430902"/>
              <a:ext cx="1539223" cy="1414083"/>
            </a:xfrm>
            <a:prstGeom prst="rect">
              <a:avLst/>
            </a:prstGeom>
          </p:spPr>
        </p:pic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3288A90-4C96-4AAF-BF3D-6EBC4066925F}"/>
                </a:ext>
              </a:extLst>
            </p:cNvPr>
            <p:cNvSpPr/>
            <p:nvPr/>
          </p:nvSpPr>
          <p:spPr bwMode="auto">
            <a:xfrm>
              <a:off x="569557" y="3844985"/>
              <a:ext cx="1521050" cy="73025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3600" b="1" dirty="0">
                  <a:solidFill>
                    <a:srgbClr val="0000CC"/>
                  </a:solidFill>
                </a:rPr>
                <a:t>视诊</a:t>
              </a:r>
              <a:endParaRPr lang="zh-CN" altLang="en-US" sz="2800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011F7C93-01D3-406E-AFE8-8F4C2BD3118B}"/>
              </a:ext>
            </a:extLst>
          </p:cNvPr>
          <p:cNvGrpSpPr/>
          <p:nvPr/>
        </p:nvGrpSpPr>
        <p:grpSpPr>
          <a:xfrm>
            <a:off x="3059436" y="2512140"/>
            <a:ext cx="1605907" cy="2135418"/>
            <a:chOff x="3059436" y="2512140"/>
            <a:chExt cx="1605907" cy="213541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9F32994-3341-4FB7-97F6-58C2F93FF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436" y="2512140"/>
              <a:ext cx="1605907" cy="1405168"/>
            </a:xfrm>
            <a:prstGeom prst="rect">
              <a:avLst/>
            </a:prstGeom>
          </p:spPr>
        </p:pic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7BB10BA6-367C-4B4A-8ED7-06938F6590AB}"/>
                </a:ext>
              </a:extLst>
            </p:cNvPr>
            <p:cNvSpPr/>
            <p:nvPr/>
          </p:nvSpPr>
          <p:spPr bwMode="auto">
            <a:xfrm>
              <a:off x="3084034" y="3917308"/>
              <a:ext cx="1521049" cy="73025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触诊</a:t>
              </a:r>
              <a:endParaRPr lang="zh-CN" altLang="en-US" sz="28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2CB9BEA-44C7-47E2-A185-729B31C807F9}"/>
              </a:ext>
            </a:extLst>
          </p:cNvPr>
          <p:cNvGrpSpPr/>
          <p:nvPr/>
        </p:nvGrpSpPr>
        <p:grpSpPr>
          <a:xfrm>
            <a:off x="5568756" y="2440443"/>
            <a:ext cx="1521049" cy="2180036"/>
            <a:chOff x="5568756" y="2440443"/>
            <a:chExt cx="1521049" cy="2180036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7206A910-2310-4C5F-A2A5-6D561B07D73E}"/>
                </a:ext>
              </a:extLst>
            </p:cNvPr>
            <p:cNvGrpSpPr/>
            <p:nvPr/>
          </p:nvGrpSpPr>
          <p:grpSpPr>
            <a:xfrm>
              <a:off x="5568756" y="2440443"/>
              <a:ext cx="1335427" cy="1406418"/>
              <a:chOff x="5624669" y="2708921"/>
              <a:chExt cx="1540491" cy="1608086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3FA51945-0342-4EC9-89E9-F5004D303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366" y="3054419"/>
                <a:ext cx="1284040" cy="1035987"/>
              </a:xfrm>
              <a:prstGeom prst="rect">
                <a:avLst/>
              </a:prstGeom>
            </p:spPr>
          </p:pic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612BB478-8A3F-47C3-BDED-03DF2A15F162}"/>
                  </a:ext>
                </a:extLst>
              </p:cNvPr>
              <p:cNvSpPr/>
              <p:nvPr/>
            </p:nvSpPr>
            <p:spPr>
              <a:xfrm>
                <a:off x="5624669" y="2708921"/>
                <a:ext cx="1540491" cy="1608086"/>
              </a:xfrm>
              <a:prstGeom prst="ellipse">
                <a:avLst/>
              </a:prstGeom>
              <a:noFill/>
              <a:ln w="762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A1510AAA-F4E5-44EA-B248-37E7A5469C39}"/>
                </a:ext>
              </a:extLst>
            </p:cNvPr>
            <p:cNvSpPr/>
            <p:nvPr/>
          </p:nvSpPr>
          <p:spPr bwMode="auto">
            <a:xfrm>
              <a:off x="5568756" y="3890229"/>
              <a:ext cx="1521049" cy="73025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3600" b="1" dirty="0">
                  <a:solidFill>
                    <a:srgbClr val="0B237D"/>
                  </a:solidFill>
                </a:rPr>
                <a:t>叩诊</a:t>
              </a:r>
              <a:endParaRPr lang="zh-CN" altLang="en-US" sz="2800" dirty="0">
                <a:solidFill>
                  <a:srgbClr val="0B237D"/>
                </a:solidFill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C728A40-2F2C-4C11-854B-333414B85B8B}"/>
              </a:ext>
            </a:extLst>
          </p:cNvPr>
          <p:cNvGrpSpPr/>
          <p:nvPr/>
        </p:nvGrpSpPr>
        <p:grpSpPr>
          <a:xfrm>
            <a:off x="7873011" y="2385839"/>
            <a:ext cx="1527398" cy="2207215"/>
            <a:chOff x="7873011" y="2385839"/>
            <a:chExt cx="1527398" cy="220721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45259BA-7F62-424E-A6F3-A6FBBA310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DFE"/>
                </a:clrFrom>
                <a:clrTo>
                  <a:srgbClr val="FE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011" y="2385839"/>
              <a:ext cx="1467215" cy="1461023"/>
            </a:xfrm>
            <a:prstGeom prst="rect">
              <a:avLst/>
            </a:prstGeom>
          </p:spPr>
        </p:pic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70DC18D9-B122-4652-9152-81A327242FC0}"/>
                </a:ext>
              </a:extLst>
            </p:cNvPr>
            <p:cNvSpPr/>
            <p:nvPr/>
          </p:nvSpPr>
          <p:spPr bwMode="auto">
            <a:xfrm>
              <a:off x="7873011" y="3862804"/>
              <a:ext cx="1527398" cy="73025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3600" b="1" dirty="0">
                  <a:solidFill>
                    <a:srgbClr val="FFC000"/>
                  </a:solidFill>
                </a:rPr>
                <a:t>听诊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B8E8F169-1DC8-4566-9184-BEC67869A9C4}"/>
              </a:ext>
            </a:extLst>
          </p:cNvPr>
          <p:cNvGrpSpPr/>
          <p:nvPr/>
        </p:nvGrpSpPr>
        <p:grpSpPr>
          <a:xfrm>
            <a:off x="9903276" y="2456287"/>
            <a:ext cx="1595588" cy="2163915"/>
            <a:chOff x="9903276" y="2456287"/>
            <a:chExt cx="1595588" cy="216391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D1E2C49-83F8-4256-8681-4C7D1EFB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3276" y="2456287"/>
              <a:ext cx="1595588" cy="1461021"/>
            </a:xfrm>
            <a:prstGeom prst="rect">
              <a:avLst/>
            </a:prstGeom>
          </p:spPr>
        </p:pic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21E1AE56-DA3D-4BCE-BCC4-38D630D39439}"/>
                </a:ext>
              </a:extLst>
            </p:cNvPr>
            <p:cNvSpPr/>
            <p:nvPr/>
          </p:nvSpPr>
          <p:spPr bwMode="auto">
            <a:xfrm>
              <a:off x="9977814" y="3889952"/>
              <a:ext cx="1521050" cy="73025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3600" b="1" dirty="0">
                  <a:solidFill>
                    <a:srgbClr val="FF3399"/>
                  </a:solidFill>
                </a:rPr>
                <a:t>嗅诊</a:t>
              </a:r>
              <a:endParaRPr lang="zh-CN" altLang="en-US" sz="2800" dirty="0">
                <a:solidFill>
                  <a:srgbClr val="FF3399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68CFF95-D33A-405A-80DC-4EB1A15927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9525"/>
            <a:ext cx="8010525" cy="749300"/>
          </a:xfrm>
        </p:spPr>
        <p:txBody>
          <a:bodyPr anchor="ctr" anchorCtr="0"/>
          <a:lstStyle/>
          <a:p>
            <a:pPr>
              <a:defRPr/>
            </a:pPr>
            <a:r>
              <a:rPr lang="zh-CN" altLang="en-US" sz="3200" dirty="0"/>
              <a:t>常用抢救技术</a:t>
            </a:r>
            <a:r>
              <a:rPr lang="en-US" altLang="zh-CN" sz="3200" dirty="0"/>
              <a:t>——</a:t>
            </a:r>
            <a:r>
              <a:rPr lang="zh-CN" altLang="en-US" sz="3200" dirty="0">
                <a:solidFill>
                  <a:srgbClr val="C00000"/>
                </a:solidFill>
              </a:rPr>
              <a:t>吸痰法</a:t>
            </a:r>
          </a:p>
        </p:txBody>
      </p:sp>
      <p:sp>
        <p:nvSpPr>
          <p:cNvPr id="59395" name="灯片编号占位符 3">
            <a:extLst>
              <a:ext uri="{FF2B5EF4-FFF2-40B4-BE49-F238E27FC236}">
                <a16:creationId xmlns:a16="http://schemas.microsoft.com/office/drawing/2014/main" id="{F52635C6-CB8B-49CA-8483-14EE10A9508F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9403" name="AutoShape 3">
            <a:extLst>
              <a:ext uri="{FF2B5EF4-FFF2-40B4-BE49-F238E27FC236}">
                <a16:creationId xmlns:a16="http://schemas.microsoft.com/office/drawing/2014/main" id="{549F3940-41E2-4596-92EF-0E08FDC24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25" y="1052736"/>
            <a:ext cx="2592487" cy="749300"/>
          </a:xfrm>
          <a:prstGeom prst="bevel">
            <a:avLst>
              <a:gd name="adj" fmla="val 12500"/>
            </a:avLst>
          </a:prstGeom>
          <a:solidFill>
            <a:srgbClr val="CCFFCC">
              <a:alpha val="6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dash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吸痰法</a:t>
            </a:r>
            <a:r>
              <a:rPr lang="zh-CN" altLang="en-US" sz="3000" dirty="0"/>
              <a:t> 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94D4F10-F849-47CC-9D7F-FD86B2DDD823}"/>
              </a:ext>
            </a:extLst>
          </p:cNvPr>
          <p:cNvSpPr txBox="1"/>
          <p:nvPr/>
        </p:nvSpPr>
        <p:spPr>
          <a:xfrm>
            <a:off x="767408" y="1898446"/>
            <a:ext cx="10441160" cy="111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B237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经由口、鼻腔、人工气道将呼吸道分泌物吸出，以保持呼吸道通畅，预防吸入性肺炎、窒息等并发症的一种方法。</a:t>
            </a:r>
            <a:endParaRPr lang="zh-CN" altLang="en-US" sz="2800" dirty="0">
              <a:solidFill>
                <a:srgbClr val="0B237D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F1A86E-CAC0-4E5F-883B-7A411D263573}"/>
              </a:ext>
            </a:extLst>
          </p:cNvPr>
          <p:cNvSpPr txBox="1"/>
          <p:nvPr/>
        </p:nvSpPr>
        <p:spPr>
          <a:xfrm>
            <a:off x="1487488" y="3185703"/>
            <a:ext cx="6666370" cy="19303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清除呼吸道分泌物，保持呼吸道通畅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促进呼吸功能，改善肺通气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预防并发症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2B7DA25-0C53-44C0-AD50-30F7511CC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10013" r="11252" b="13542"/>
          <a:stretch/>
        </p:blipFill>
        <p:spPr>
          <a:xfrm>
            <a:off x="9253917" y="2636912"/>
            <a:ext cx="2826629" cy="37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19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示 6">
            <a:extLst>
              <a:ext uri="{FF2B5EF4-FFF2-40B4-BE49-F238E27FC236}">
                <a16:creationId xmlns:a16="http://schemas.microsoft.com/office/drawing/2014/main" id="{107B94C1-D82D-4B31-BF0C-B5924DD7AB4D}"/>
              </a:ext>
            </a:extLst>
          </p:cNvPr>
          <p:cNvGraphicFramePr/>
          <p:nvPr/>
        </p:nvGraphicFramePr>
        <p:xfrm>
          <a:off x="409953" y="863583"/>
          <a:ext cx="11689538" cy="5856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A3E02E68-60D1-46B6-A6F0-9F2E7FB1D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16" y="-2124"/>
            <a:ext cx="8169348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9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4BDFABC-6B68-4E9F-8E79-F03054BC9F05}"/>
              </a:ext>
            </a:extLst>
          </p:cNvPr>
          <p:cNvSpPr txBox="1"/>
          <p:nvPr/>
        </p:nvSpPr>
        <p:spPr>
          <a:xfrm>
            <a:off x="407368" y="1171170"/>
            <a:ext cx="11866880" cy="4515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严格无菌操作</a:t>
            </a:r>
            <a:endParaRPr lang="en-US" altLang="zh-CN" sz="28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吸痰导管每日更换，气管切开患者，每次气管抽吸一次更换一次导管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每次吸痰时间＜</a:t>
            </a:r>
            <a:r>
              <a:rPr lang="en-US" altLang="zh-CN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秒</a:t>
            </a:r>
            <a:endParaRPr lang="en-US" altLang="zh-CN" sz="28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选择粗细合适的吸痰管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动作轻稳，以免引起呼吸道黏膜损伤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痰液粘稠时配合雾化、拍背等护理措施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贮液瓶内液体及时处理，不能大于</a:t>
            </a:r>
            <a:r>
              <a:rPr lang="en-US" altLang="zh-CN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2/3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瓶底放少量消毒液，以便于清洗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2437637-FC73-4970-8CBD-09FFB30660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015" y="2976880"/>
            <a:ext cx="2147019" cy="19913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59D1F11-D8E3-47F8-9F3E-13C104A79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9726"/>
            <a:ext cx="8169348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7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03C976D7-76F0-45FA-AAE0-3F78A37A09F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C75DA20-DD54-459A-B348-86C0B1C0B5BB}"/>
              </a:ext>
            </a:extLst>
          </p:cNvPr>
          <p:cNvGrpSpPr/>
          <p:nvPr/>
        </p:nvGrpSpPr>
        <p:grpSpPr>
          <a:xfrm>
            <a:off x="767408" y="260648"/>
            <a:ext cx="10947448" cy="2144333"/>
            <a:chOff x="767408" y="260648"/>
            <a:chExt cx="10947448" cy="214433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D4DF386C-81F7-4D8E-A948-998A569521F0}"/>
                </a:ext>
              </a:extLst>
            </p:cNvPr>
            <p:cNvGrpSpPr/>
            <p:nvPr/>
          </p:nvGrpSpPr>
          <p:grpSpPr>
            <a:xfrm>
              <a:off x="767408" y="260648"/>
              <a:ext cx="1539223" cy="2144333"/>
              <a:chOff x="551384" y="2430902"/>
              <a:chExt cx="1539223" cy="2144333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8C81612-3416-48E2-ABEE-E7D1A0F77C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E0F2F8"/>
                  </a:clrFrom>
                  <a:clrTo>
                    <a:srgbClr val="E0F2F8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51384" y="2430902"/>
                <a:ext cx="1539223" cy="1414083"/>
              </a:xfrm>
              <a:prstGeom prst="rect">
                <a:avLst/>
              </a:prstGeom>
            </p:spPr>
          </p:pic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81513934-A2E8-42AF-B90E-9B9B19588695}"/>
                  </a:ext>
                </a:extLst>
              </p:cNvPr>
              <p:cNvSpPr/>
              <p:nvPr/>
            </p:nvSpPr>
            <p:spPr bwMode="auto">
              <a:xfrm>
                <a:off x="569557" y="3844985"/>
                <a:ext cx="1521050" cy="730250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3600" b="1" dirty="0">
                    <a:solidFill>
                      <a:srgbClr val="0000CC"/>
                    </a:solidFill>
                  </a:rPr>
                  <a:t>视诊</a:t>
                </a:r>
                <a:endParaRPr lang="zh-CN" altLang="en-US" sz="2800" dirty="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2FD731A-049F-44CC-8EBE-C6F00CC2E03B}"/>
                </a:ext>
              </a:extLst>
            </p:cNvPr>
            <p:cNvSpPr txBox="1"/>
            <p:nvPr/>
          </p:nvSpPr>
          <p:spPr>
            <a:xfrm>
              <a:off x="2495600" y="568501"/>
              <a:ext cx="92192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l"/>
              </a:pPr>
              <a:r>
                <a:rPr lang="zh-CN" altLang="en-US" sz="2800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用视觉来观察病人全身和局部状态的检查方法。</a:t>
              </a:r>
              <a:endPara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endParaRPr lang="en-US" altLang="zh-CN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457200" indent="-457200">
                <a:buFont typeface="Wingdings" panose="05000000000000000000" pitchFamily="2" charset="2"/>
                <a:buChar char="l"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通过医务人员的眼睛直接观察，特殊部位借助仪器进行</a:t>
              </a:r>
              <a:endParaRPr lang="en-US" altLang="zh-CN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endPara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457200" indent="-457200">
                <a:buFont typeface="Wingdings" panose="05000000000000000000" pitchFamily="2" charset="2"/>
                <a:buChar char="l"/>
              </a:pP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病人的外观、行为、意识、各系统的生理、病理变化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B935FC1F-B954-4A5A-9B25-71A9E89543CE}"/>
              </a:ext>
            </a:extLst>
          </p:cNvPr>
          <p:cNvGrpSpPr/>
          <p:nvPr/>
        </p:nvGrpSpPr>
        <p:grpSpPr>
          <a:xfrm>
            <a:off x="743152" y="3356992"/>
            <a:ext cx="11113487" cy="2135418"/>
            <a:chOff x="743152" y="3356992"/>
            <a:chExt cx="11113487" cy="2135418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EDABDCA0-1C66-45AF-B529-8E3157E56A3E}"/>
                </a:ext>
              </a:extLst>
            </p:cNvPr>
            <p:cNvGrpSpPr/>
            <p:nvPr/>
          </p:nvGrpSpPr>
          <p:grpSpPr>
            <a:xfrm>
              <a:off x="743152" y="3356992"/>
              <a:ext cx="1605907" cy="2135418"/>
              <a:chOff x="3059436" y="2512140"/>
              <a:chExt cx="1605907" cy="2135418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71286E61-80A2-4950-AEC2-30BB224084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9436" y="2512140"/>
                <a:ext cx="1605907" cy="1405168"/>
              </a:xfrm>
              <a:prstGeom prst="rect">
                <a:avLst/>
              </a:prstGeom>
            </p:spPr>
          </p:pic>
          <p:sp>
            <p:nvSpPr>
              <p:cNvPr id="22" name="矩形: 圆角 21">
                <a:extLst>
                  <a:ext uri="{FF2B5EF4-FFF2-40B4-BE49-F238E27FC236}">
                    <a16:creationId xmlns:a16="http://schemas.microsoft.com/office/drawing/2014/main" id="{8F0540C4-DB01-447E-B626-F0470DF973D3}"/>
                  </a:ext>
                </a:extLst>
              </p:cNvPr>
              <p:cNvSpPr/>
              <p:nvPr/>
            </p:nvSpPr>
            <p:spPr bwMode="auto">
              <a:xfrm>
                <a:off x="3084034" y="3917308"/>
                <a:ext cx="1521049" cy="730250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3600" b="1" dirty="0">
                    <a:solidFill>
                      <a:schemeClr val="accent1">
                        <a:lumMod val="50000"/>
                      </a:schemeClr>
                    </a:solidFill>
                  </a:rPr>
                  <a:t>触诊</a:t>
                </a:r>
                <a:endParaRPr lang="zh-CN" altLang="en-US" sz="28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D5E2CCF-B200-4387-AE6D-A786ACAC77A4}"/>
                </a:ext>
              </a:extLst>
            </p:cNvPr>
            <p:cNvSpPr txBox="1"/>
            <p:nvPr/>
          </p:nvSpPr>
          <p:spPr>
            <a:xfrm>
              <a:off x="2714800" y="3645024"/>
              <a:ext cx="914183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l"/>
              </a:pPr>
              <a:r>
                <a:rPr lang="zh-CN" altLang="en-US" sz="2800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通过手的感觉来感知病人身体某部位有无异常</a:t>
              </a:r>
              <a:endPara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endParaRPr lang="en-US" altLang="zh-CN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457200" indent="-457200">
                <a:buFont typeface="Wingdings" panose="05000000000000000000" pitchFamily="2" charset="2"/>
                <a:buChar char="l"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浅部触诊、深部出诊</a:t>
              </a:r>
              <a:endParaRPr lang="en-US" altLang="zh-CN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endPara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457200" indent="-457200">
                <a:buFont typeface="Wingdings" panose="05000000000000000000" pitchFamily="2" charset="2"/>
                <a:buChar char="l"/>
              </a:pP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温度、弹性、光滑度、脏器外形、软硬度、移动度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03C976D7-76F0-45FA-AAE0-3F78A37A09F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55DFEF0-4773-49D7-931D-1551AA29C3EA}"/>
              </a:ext>
            </a:extLst>
          </p:cNvPr>
          <p:cNvGrpSpPr/>
          <p:nvPr/>
        </p:nvGrpSpPr>
        <p:grpSpPr>
          <a:xfrm>
            <a:off x="767408" y="515936"/>
            <a:ext cx="11114451" cy="2356796"/>
            <a:chOff x="767408" y="515936"/>
            <a:chExt cx="11114451" cy="2356796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2FD731A-049F-44CC-8EBE-C6F00CC2E03B}"/>
                </a:ext>
              </a:extLst>
            </p:cNvPr>
            <p:cNvSpPr txBox="1"/>
            <p:nvPr/>
          </p:nvSpPr>
          <p:spPr>
            <a:xfrm>
              <a:off x="2714801" y="515936"/>
              <a:ext cx="916705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l"/>
              </a:pPr>
              <a:r>
                <a:rPr lang="zh-CN" altLang="en-US" sz="2800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用手指叩击身体表面某部，使之震动而产生音响，根据震动和音响来判断被检查部位脏器有无异常。</a:t>
              </a:r>
              <a:endPara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endParaRPr lang="en-US" altLang="zh-CN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457200" indent="-457200">
                <a:buFont typeface="Wingdings" panose="05000000000000000000" pitchFamily="2" charset="2"/>
                <a:buChar char="l"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间接叩诊、直接叩诊</a:t>
              </a:r>
              <a:endParaRPr lang="en-US" altLang="zh-CN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endParaRPr lang="en-US" altLang="zh-CN" sz="1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457200" indent="-457200">
                <a:buFont typeface="Wingdings" panose="05000000000000000000" pitchFamily="2" charset="2"/>
                <a:buChar char="l"/>
              </a:pP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常用于对胸腹部评估，如心界大小、腹腔积液等</a:t>
              </a: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EDB1184D-F9E9-487C-89F5-0E57B8FB8429}"/>
                </a:ext>
              </a:extLst>
            </p:cNvPr>
            <p:cNvGrpSpPr/>
            <p:nvPr/>
          </p:nvGrpSpPr>
          <p:grpSpPr>
            <a:xfrm>
              <a:off x="767408" y="692696"/>
              <a:ext cx="1521049" cy="2180036"/>
              <a:chOff x="5568756" y="2440443"/>
              <a:chExt cx="1521049" cy="2180036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8E38433A-71F7-4EF9-B675-BCFDFD7C36C6}"/>
                  </a:ext>
                </a:extLst>
              </p:cNvPr>
              <p:cNvGrpSpPr/>
              <p:nvPr/>
            </p:nvGrpSpPr>
            <p:grpSpPr>
              <a:xfrm>
                <a:off x="5568756" y="2440443"/>
                <a:ext cx="1335427" cy="1406418"/>
                <a:chOff x="5624669" y="2708921"/>
                <a:chExt cx="1540491" cy="1608086"/>
              </a:xfrm>
            </p:grpSpPr>
            <p:pic>
              <p:nvPicPr>
                <p:cNvPr id="15" name="图片 14">
                  <a:extLst>
                    <a:ext uri="{FF2B5EF4-FFF2-40B4-BE49-F238E27FC236}">
                      <a16:creationId xmlns:a16="http://schemas.microsoft.com/office/drawing/2014/main" id="{A095F643-74B5-4FA2-859F-DC00FF9A03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39366" y="3054419"/>
                  <a:ext cx="1284040" cy="1035987"/>
                </a:xfrm>
                <a:prstGeom prst="rect">
                  <a:avLst/>
                </a:prstGeom>
              </p:spPr>
            </p:pic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C4B1F54A-C2BC-4A54-BE45-2EF0AC461676}"/>
                    </a:ext>
                  </a:extLst>
                </p:cNvPr>
                <p:cNvSpPr/>
                <p:nvPr/>
              </p:nvSpPr>
              <p:spPr>
                <a:xfrm>
                  <a:off x="5624669" y="2708921"/>
                  <a:ext cx="1540491" cy="1608086"/>
                </a:xfrm>
                <a:prstGeom prst="ellipse">
                  <a:avLst/>
                </a:prstGeom>
                <a:noFill/>
                <a:ln w="762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36FD0940-988F-48B5-B440-F277FD2F9C71}"/>
                  </a:ext>
                </a:extLst>
              </p:cNvPr>
              <p:cNvSpPr/>
              <p:nvPr/>
            </p:nvSpPr>
            <p:spPr bwMode="auto">
              <a:xfrm>
                <a:off x="5568756" y="3890229"/>
                <a:ext cx="1521049" cy="730250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3600" b="1" dirty="0">
                    <a:solidFill>
                      <a:srgbClr val="0B237D"/>
                    </a:solidFill>
                  </a:rPr>
                  <a:t>叩诊</a:t>
                </a:r>
                <a:endParaRPr lang="zh-CN" altLang="en-US" sz="2800" dirty="0">
                  <a:solidFill>
                    <a:srgbClr val="0B237D"/>
                  </a:solidFill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2DA1A37B-356A-4611-8E71-67534B8A75B0}"/>
              </a:ext>
            </a:extLst>
          </p:cNvPr>
          <p:cNvGrpSpPr/>
          <p:nvPr/>
        </p:nvGrpSpPr>
        <p:grpSpPr>
          <a:xfrm>
            <a:off x="767408" y="3557078"/>
            <a:ext cx="11125877" cy="2207215"/>
            <a:chOff x="767408" y="3557078"/>
            <a:chExt cx="11125877" cy="220721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D5E2CCF-B200-4387-AE6D-A786ACAC77A4}"/>
                </a:ext>
              </a:extLst>
            </p:cNvPr>
            <p:cNvSpPr txBox="1"/>
            <p:nvPr/>
          </p:nvSpPr>
          <p:spPr>
            <a:xfrm>
              <a:off x="2726227" y="3948411"/>
              <a:ext cx="916705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l"/>
              </a:pPr>
              <a:r>
                <a:rPr lang="zh-CN" altLang="en-US" sz="2800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用听觉听取身体各部位发出的声音而判断正常与否</a:t>
              </a:r>
              <a:endPara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endParaRPr lang="en-US" altLang="zh-CN" sz="1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457200" indent="-457200">
                <a:buFont typeface="Wingdings" panose="05000000000000000000" pitchFamily="2" charset="2"/>
                <a:buChar char="l"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用耳朵或听诊器</a:t>
              </a:r>
              <a:endParaRPr lang="en-US" altLang="zh-CN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endPara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457200" indent="-457200">
                <a:buFont typeface="Wingdings" panose="05000000000000000000" pitchFamily="2" charset="2"/>
                <a:buChar char="l"/>
              </a:pP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语声、呼吸声、咳嗽、呃逆、嗳气、肠鸣音、骨擦音</a:t>
              </a: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A0E8F68F-1302-4D1F-9677-94E8AFA07670}"/>
                </a:ext>
              </a:extLst>
            </p:cNvPr>
            <p:cNvGrpSpPr/>
            <p:nvPr/>
          </p:nvGrpSpPr>
          <p:grpSpPr>
            <a:xfrm>
              <a:off x="767408" y="3557078"/>
              <a:ext cx="1527398" cy="2207215"/>
              <a:chOff x="7873011" y="2385839"/>
              <a:chExt cx="1527398" cy="2207215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808C8CB4-5147-42A1-A3B8-2A749E1EE3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EFDFE"/>
                  </a:clrFrom>
                  <a:clrTo>
                    <a:srgbClr val="FEFD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73011" y="2385839"/>
                <a:ext cx="1467215" cy="1461023"/>
              </a:xfrm>
              <a:prstGeom prst="rect">
                <a:avLst/>
              </a:prstGeom>
            </p:spPr>
          </p:pic>
          <p:sp>
            <p:nvSpPr>
              <p:cNvPr id="24" name="矩形: 圆角 23">
                <a:extLst>
                  <a:ext uri="{FF2B5EF4-FFF2-40B4-BE49-F238E27FC236}">
                    <a16:creationId xmlns:a16="http://schemas.microsoft.com/office/drawing/2014/main" id="{1800B7B2-ADC9-42DC-8364-98D7A659AC01}"/>
                  </a:ext>
                </a:extLst>
              </p:cNvPr>
              <p:cNvSpPr/>
              <p:nvPr/>
            </p:nvSpPr>
            <p:spPr bwMode="auto">
              <a:xfrm>
                <a:off x="7873011" y="3862804"/>
                <a:ext cx="1527398" cy="730250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3600" b="1" dirty="0">
                    <a:solidFill>
                      <a:srgbClr val="FFC000"/>
                    </a:solidFill>
                  </a:rPr>
                  <a:t>听诊</a:t>
                </a:r>
                <a:endParaRPr lang="zh-CN" altLang="en-US" sz="2800" dirty="0">
                  <a:solidFill>
                    <a:srgbClr val="FFC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633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7F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17106</TotalTime>
  <Pages>0</Pages>
  <Words>4232</Words>
  <Characters>0</Characters>
  <Application>Microsoft Office PowerPoint</Application>
  <DocSecurity>0</DocSecurity>
  <PresentationFormat>宽屏</PresentationFormat>
  <Lines>0</Lines>
  <Paragraphs>601</Paragraphs>
  <Slides>73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73</vt:i4>
      </vt:variant>
    </vt:vector>
  </HeadingPairs>
  <TitlesOfParts>
    <vt:vector size="85" baseType="lpstr">
      <vt:lpstr>FrutigerNext LT Regular</vt:lpstr>
      <vt:lpstr>等线</vt:lpstr>
      <vt:lpstr>等线 Light</vt:lpstr>
      <vt:lpstr>仿宋</vt:lpstr>
      <vt:lpstr>黑体</vt:lpstr>
      <vt:lpstr>华文行楷</vt:lpstr>
      <vt:lpstr>微软雅黑</vt:lpstr>
      <vt:lpstr>Arial</vt:lpstr>
      <vt:lpstr>Arial Black</vt:lpstr>
      <vt:lpstr>Calibri</vt:lpstr>
      <vt:lpstr>Wingdings</vt:lpstr>
      <vt:lpstr>Office 主题​​</vt:lpstr>
      <vt:lpstr>PowerPoint 演示文稿</vt:lpstr>
      <vt:lpstr>本章节框架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第十二章   病人的清洁卫生</dc:title>
  <dc:subject/>
  <dc:creator>aa</dc:creator>
  <cp:keywords/>
  <dc:description/>
  <cp:lastModifiedBy>C YJ</cp:lastModifiedBy>
  <cp:revision>989</cp:revision>
  <dcterms:created xsi:type="dcterms:W3CDTF">2004-08-22T02:09:39Z</dcterms:created>
  <dcterms:modified xsi:type="dcterms:W3CDTF">2022-08-22T14:04:59Z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2052-9.1.0.5218</vt:lpwstr>
  </property>
</Properties>
</file>