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2.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6" r:id="rId2"/>
    <p:sldId id="354" r:id="rId3"/>
    <p:sldId id="266" r:id="rId4"/>
    <p:sldId id="267" r:id="rId5"/>
    <p:sldId id="335" r:id="rId6"/>
    <p:sldId id="345" r:id="rId7"/>
    <p:sldId id="349" r:id="rId8"/>
    <p:sldId id="350" r:id="rId9"/>
    <p:sldId id="351" r:id="rId10"/>
    <p:sldId id="352" r:id="rId11"/>
    <p:sldId id="353" r:id="rId12"/>
    <p:sldId id="270" r:id="rId13"/>
    <p:sldId id="271" r:id="rId14"/>
    <p:sldId id="272" r:id="rId15"/>
    <p:sldId id="273" r:id="rId16"/>
    <p:sldId id="479" r:id="rId17"/>
    <p:sldId id="480" r:id="rId18"/>
    <p:sldId id="481" r:id="rId19"/>
    <p:sldId id="482" r:id="rId20"/>
    <p:sldId id="483" r:id="rId21"/>
    <p:sldId id="484" r:id="rId22"/>
    <p:sldId id="485" r:id="rId23"/>
    <p:sldId id="486" r:id="rId24"/>
    <p:sldId id="487" r:id="rId25"/>
    <p:sldId id="488" r:id="rId26"/>
    <p:sldId id="489" r:id="rId27"/>
    <p:sldId id="490" r:id="rId28"/>
    <p:sldId id="491" r:id="rId29"/>
    <p:sldId id="492" r:id="rId30"/>
    <p:sldId id="493" r:id="rId31"/>
    <p:sldId id="494" r:id="rId32"/>
    <p:sldId id="495" r:id="rId33"/>
    <p:sldId id="355" r:id="rId34"/>
    <p:sldId id="394" r:id="rId35"/>
    <p:sldId id="320" r:id="rId36"/>
    <p:sldId id="321" r:id="rId37"/>
    <p:sldId id="322" r:id="rId38"/>
    <p:sldId id="323" r:id="rId39"/>
    <p:sldId id="496" r:id="rId40"/>
    <p:sldId id="325" r:id="rId41"/>
    <p:sldId id="326" r:id="rId42"/>
    <p:sldId id="327" r:id="rId43"/>
    <p:sldId id="328" r:id="rId44"/>
    <p:sldId id="329" r:id="rId45"/>
    <p:sldId id="330" r:id="rId46"/>
    <p:sldId id="331" r:id="rId47"/>
    <p:sldId id="332" r:id="rId48"/>
    <p:sldId id="333" r:id="rId49"/>
    <p:sldId id="334" r:id="rId50"/>
    <p:sldId id="356" r:id="rId51"/>
    <p:sldId id="374" r:id="rId52"/>
    <p:sldId id="375" r:id="rId53"/>
    <p:sldId id="376" r:id="rId54"/>
    <p:sldId id="377" r:id="rId55"/>
    <p:sldId id="378" r:id="rId56"/>
    <p:sldId id="379" r:id="rId57"/>
    <p:sldId id="380" r:id="rId58"/>
    <p:sldId id="381" r:id="rId59"/>
    <p:sldId id="382" r:id="rId60"/>
    <p:sldId id="383" r:id="rId61"/>
    <p:sldId id="384" r:id="rId62"/>
    <p:sldId id="385" r:id="rId63"/>
    <p:sldId id="386" r:id="rId64"/>
    <p:sldId id="387" r:id="rId65"/>
    <p:sldId id="388" r:id="rId66"/>
    <p:sldId id="389" r:id="rId67"/>
    <p:sldId id="390" r:id="rId68"/>
    <p:sldId id="395" r:id="rId69"/>
  </p:sldIdLst>
  <p:sldSz cx="12192000" cy="6858000"/>
  <p:notesSz cx="6858000" cy="9144000"/>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3" userDrawn="1">
          <p15:clr>
            <a:srgbClr val="A4A3A4"/>
          </p15:clr>
        </p15:guide>
        <p15:guide id="2" pos="38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7" name="仝德志" initials="仝" lastIdx="1" clrIdx="0"/>
  <p:cmAuthor id="1" name="surface" initials="surface" lastIdx="1" clrIdx="0"/>
  <p:cmAuthor id="8" name="18556575112" initials="1" lastIdx="1" clrIdx="7"/>
  <p:cmAuthor id="2" name="作者" initials="A" lastIdx="0" clrIdx="1"/>
  <p:cmAuthor id="3" name="qiany" initials="q" lastIdx="0" clrIdx="0"/>
  <p:cmAuthor id="4" name="wei" initials="w" lastIdx="1" clrIdx="0"/>
  <p:cmAuthor id="5" name="Neno Loje" initials="N" lastIdx="1" clrIdx="2"/>
  <p:cmAuthor id="6" name="yangxiaochun" initials="y" lastIdx="1" clrIdx="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0" d="100"/>
          <a:sy n="110" d="100"/>
        </p:scale>
        <p:origin x="702" y="108"/>
      </p:cViewPr>
      <p:guideLst>
        <p:guide orient="horz" pos="2163"/>
        <p:guide pos="383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3_3#1">
  <dgm:title val=""/>
  <dgm:desc val=""/>
  <dgm:catLst>
    <dgm:cat type="accent3" pri="11300"/>
  </dgm:catLst>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068C167-2C01-4B0B-81C4-726248B418D0}" type="doc">
      <dgm:prSet loTypeId="urn:microsoft.com/office/officeart/2005/8/layout/radial4#2" loCatId="relationship" qsTypeId="urn:microsoft.com/office/officeart/2005/8/quickstyle/simple1#1" qsCatId="simple" csTypeId="urn:microsoft.com/office/officeart/2005/8/colors/accent3_3#1" csCatId="colorful" phldr="1"/>
      <dgm:spPr/>
      <dgm:t>
        <a:bodyPr/>
        <a:lstStyle/>
        <a:p>
          <a:endParaRPr lang="zh-CN" altLang="en-US"/>
        </a:p>
      </dgm:t>
    </dgm:pt>
    <dgm:pt modelId="{1D7F6E08-72A6-46CC-8870-C881D1493500}">
      <dgm:prSet phldrT="[文本]" phldr="0" custT="0"/>
      <dgm:spPr/>
      <dgm:t>
        <a:bodyPr vert="horz" wrap="square"/>
        <a:lstStyle/>
        <a:p>
          <a:pPr>
            <a:lnSpc>
              <a:spcPct val="100000"/>
            </a:lnSpc>
            <a:spcBef>
              <a:spcPct val="0"/>
            </a:spcBef>
            <a:spcAft>
              <a:spcPct val="35000"/>
            </a:spcAft>
          </a:pPr>
          <a:r>
            <a:rPr lang="zh-CN" altLang="en-US" b="1">
              <a:latin typeface="微软雅黑" panose="020B0503020204020204" charset="-122"/>
              <a:ea typeface="微软雅黑" panose="020B0503020204020204" charset="-122"/>
              <a:cs typeface="微软雅黑" panose="020B0503020204020204" charset="-122"/>
            </a:rPr>
            <a:t>万方</a:t>
          </a:r>
          <a:endParaRPr lang="en-US" altLang="zh-CN" b="1">
            <a:latin typeface="微软雅黑" panose="020B0503020204020204" charset="-122"/>
            <a:ea typeface="微软雅黑" panose="020B0503020204020204" charset="-122"/>
            <a:cs typeface="微软雅黑" panose="020B0503020204020204" charset="-122"/>
          </a:endParaRPr>
        </a:p>
        <a:p>
          <a:pPr>
            <a:lnSpc>
              <a:spcPct val="100000"/>
            </a:lnSpc>
            <a:spcBef>
              <a:spcPct val="0"/>
            </a:spcBef>
            <a:spcAft>
              <a:spcPct val="35000"/>
            </a:spcAft>
          </a:pPr>
          <a:r>
            <a:rPr lang="zh-CN" altLang="en-US" b="1">
              <a:latin typeface="微软雅黑" panose="020B0503020204020204" charset="-122"/>
              <a:ea typeface="微软雅黑" panose="020B0503020204020204" charset="-122"/>
              <a:cs typeface="微软雅黑" panose="020B0503020204020204" charset="-122"/>
            </a:rPr>
            <a:t>医学网 </a:t>
          </a:r>
        </a:p>
      </dgm:t>
    </dgm:pt>
    <dgm:pt modelId="{59A2FE02-4165-4339-BF9A-AEAE1424E52B}" type="parTrans" cxnId="{CE8B4B2C-4295-4B81-B2A0-F949D4386E44}">
      <dgm:prSet/>
      <dgm:spPr/>
      <dgm:t>
        <a:bodyPr/>
        <a:lstStyle/>
        <a:p>
          <a:endParaRPr lang="zh-CN" altLang="en-US"/>
        </a:p>
      </dgm:t>
    </dgm:pt>
    <dgm:pt modelId="{E44612D1-CAFE-4D30-B4AA-78C3474158AA}" type="sibTrans" cxnId="{CE8B4B2C-4295-4B81-B2A0-F949D4386E44}">
      <dgm:prSet/>
      <dgm:spPr/>
      <dgm:t>
        <a:bodyPr/>
        <a:lstStyle/>
        <a:p>
          <a:endParaRPr lang="zh-CN" altLang="en-US"/>
        </a:p>
      </dgm:t>
    </dgm:pt>
    <dgm:pt modelId="{613199E9-CE84-4297-8EF2-25E829A6E714}">
      <dgm:prSet phldrT="[文本]" phldr="0" custT="1"/>
      <dgm:spPr/>
      <dgm:t>
        <a:bodyPr vert="horz" wrap="square"/>
        <a:lstStyle/>
        <a:p>
          <a:pPr>
            <a:lnSpc>
              <a:spcPct val="100000"/>
            </a:lnSpc>
            <a:spcBef>
              <a:spcPct val="0"/>
            </a:spcBef>
            <a:spcAft>
              <a:spcPct val="35000"/>
            </a:spcAft>
          </a:pPr>
          <a:r>
            <a:rPr lang="zh-CN" altLang="en-US" sz="1100" b="1">
              <a:latin typeface="微软雅黑" panose="020B0503020204020204" charset="-122"/>
              <a:ea typeface="微软雅黑" panose="020B0503020204020204" charset="-122"/>
            </a:rPr>
            <a:t>中文期刊</a:t>
          </a:r>
        </a:p>
      </dgm:t>
    </dgm:pt>
    <dgm:pt modelId="{6F489FF5-A298-4F60-9D40-51FC5CB282CC}" type="parTrans" cxnId="{2D08C33F-97A4-4148-BB65-34F8BBFF2CC1}">
      <dgm:prSet/>
      <dgm:spPr/>
      <dgm:t>
        <a:bodyPr/>
        <a:lstStyle/>
        <a:p>
          <a:endParaRPr lang="zh-CN" altLang="en-US"/>
        </a:p>
      </dgm:t>
    </dgm:pt>
    <dgm:pt modelId="{734E526A-E50E-4A1B-A819-141B9463AE9E}" type="sibTrans" cxnId="{2D08C33F-97A4-4148-BB65-34F8BBFF2CC1}">
      <dgm:prSet/>
      <dgm:spPr/>
      <dgm:t>
        <a:bodyPr/>
        <a:lstStyle/>
        <a:p>
          <a:endParaRPr lang="zh-CN" altLang="en-US"/>
        </a:p>
      </dgm:t>
    </dgm:pt>
    <dgm:pt modelId="{4A62986A-641F-41C3-A0C1-C6600EB8FCFC}">
      <dgm:prSet phldrT="[文本]" phldr="0" custT="1"/>
      <dgm:spPr/>
      <dgm:t>
        <a:bodyPr vert="horz" wrap="square"/>
        <a:lstStyle/>
        <a:p>
          <a:pPr>
            <a:lnSpc>
              <a:spcPct val="100000"/>
            </a:lnSpc>
            <a:spcBef>
              <a:spcPct val="0"/>
            </a:spcBef>
            <a:spcAft>
              <a:spcPct val="35000"/>
            </a:spcAft>
          </a:pPr>
          <a:r>
            <a:rPr lang="zh-CN" altLang="en-US" sz="1100" b="1">
              <a:latin typeface="微软雅黑" panose="020B0503020204020204" charset="-122"/>
              <a:ea typeface="微软雅黑" panose="020B0503020204020204" charset="-122"/>
            </a:rPr>
            <a:t>外文期刊</a:t>
          </a:r>
        </a:p>
      </dgm:t>
    </dgm:pt>
    <dgm:pt modelId="{92685034-1CE1-4885-9492-5F602FFA0F9E}" type="parTrans" cxnId="{D23ACEF4-071A-4D9D-9507-5CD4B9A33FDD}">
      <dgm:prSet/>
      <dgm:spPr/>
      <dgm:t>
        <a:bodyPr/>
        <a:lstStyle/>
        <a:p>
          <a:endParaRPr lang="zh-CN" altLang="en-US"/>
        </a:p>
      </dgm:t>
    </dgm:pt>
    <dgm:pt modelId="{36BD119E-4429-4F03-B2FA-F99D4FCF4B26}" type="sibTrans" cxnId="{D23ACEF4-071A-4D9D-9507-5CD4B9A33FDD}">
      <dgm:prSet/>
      <dgm:spPr/>
      <dgm:t>
        <a:bodyPr/>
        <a:lstStyle/>
        <a:p>
          <a:endParaRPr lang="zh-CN" altLang="en-US"/>
        </a:p>
      </dgm:t>
    </dgm:pt>
    <dgm:pt modelId="{8839206D-4ED0-4C8E-AF3F-31EF368D489F}">
      <dgm:prSet phldrT="[文本]" phldr="0" custT="1"/>
      <dgm:spPr/>
      <dgm:t>
        <a:bodyPr vert="horz" wrap="square"/>
        <a:lstStyle/>
        <a:p>
          <a:pPr>
            <a:lnSpc>
              <a:spcPct val="100000"/>
            </a:lnSpc>
            <a:spcBef>
              <a:spcPct val="0"/>
            </a:spcBef>
            <a:spcAft>
              <a:spcPct val="35000"/>
            </a:spcAft>
          </a:pPr>
          <a:r>
            <a:rPr lang="zh-CN" altLang="en-US" sz="1100" b="1">
              <a:latin typeface="微软雅黑" panose="020B0503020204020204" charset="-122"/>
              <a:ea typeface="微软雅黑" panose="020B0503020204020204" charset="-122"/>
            </a:rPr>
            <a:t>会议论文</a:t>
          </a:r>
        </a:p>
      </dgm:t>
    </dgm:pt>
    <dgm:pt modelId="{0CF3175B-D1C9-4008-BE61-AC954D8950E2}" type="parTrans" cxnId="{77DAD622-ECD7-42C2-B41D-406CB6352288}">
      <dgm:prSet/>
      <dgm:spPr/>
      <dgm:t>
        <a:bodyPr/>
        <a:lstStyle/>
        <a:p>
          <a:endParaRPr lang="zh-CN" altLang="en-US"/>
        </a:p>
      </dgm:t>
    </dgm:pt>
    <dgm:pt modelId="{99F7C13C-4E81-423E-82C8-1B392330BE0A}" type="sibTrans" cxnId="{77DAD622-ECD7-42C2-B41D-406CB6352288}">
      <dgm:prSet/>
      <dgm:spPr/>
      <dgm:t>
        <a:bodyPr/>
        <a:lstStyle/>
        <a:p>
          <a:endParaRPr lang="zh-CN" altLang="en-US"/>
        </a:p>
      </dgm:t>
    </dgm:pt>
    <dgm:pt modelId="{25BEC36C-9032-4922-8D66-27FFC846DBFB}">
      <dgm:prSet phldrT="[文本]" phldr="0" custT="1"/>
      <dgm:spPr/>
      <dgm:t>
        <a:bodyPr vert="horz" wrap="square"/>
        <a:lstStyle/>
        <a:p>
          <a:pPr>
            <a:lnSpc>
              <a:spcPct val="100000"/>
            </a:lnSpc>
            <a:spcBef>
              <a:spcPct val="0"/>
            </a:spcBef>
            <a:spcAft>
              <a:spcPct val="35000"/>
            </a:spcAft>
          </a:pPr>
          <a:r>
            <a:rPr lang="zh-CN" altLang="en-US" sz="1100" b="1">
              <a:latin typeface="微软雅黑" panose="020B0503020204020204" charset="-122"/>
              <a:ea typeface="微软雅黑" panose="020B0503020204020204" charset="-122"/>
            </a:rPr>
            <a:t>学位论文</a:t>
          </a:r>
        </a:p>
      </dgm:t>
    </dgm:pt>
    <dgm:pt modelId="{90525522-8984-4159-9D1B-BA523189D4E7}" type="parTrans" cxnId="{E9937599-8630-40C4-A4CD-8D60950D658F}">
      <dgm:prSet/>
      <dgm:spPr/>
      <dgm:t>
        <a:bodyPr/>
        <a:lstStyle/>
        <a:p>
          <a:endParaRPr lang="zh-CN" altLang="en-US"/>
        </a:p>
      </dgm:t>
    </dgm:pt>
    <dgm:pt modelId="{6681AF45-1977-421D-8998-786023CA14AF}" type="sibTrans" cxnId="{E9937599-8630-40C4-A4CD-8D60950D658F}">
      <dgm:prSet/>
      <dgm:spPr/>
      <dgm:t>
        <a:bodyPr/>
        <a:lstStyle/>
        <a:p>
          <a:endParaRPr lang="zh-CN" altLang="en-US"/>
        </a:p>
      </dgm:t>
    </dgm:pt>
    <dgm:pt modelId="{FBBE65F8-18DF-42B7-9AF0-62540361B951}">
      <dgm:prSet phldrT="[文本]" phldr="0" custT="1"/>
      <dgm:spPr/>
      <dgm:t>
        <a:bodyPr vert="horz" wrap="square"/>
        <a:lstStyle/>
        <a:p>
          <a:pPr>
            <a:lnSpc>
              <a:spcPct val="100000"/>
            </a:lnSpc>
            <a:spcBef>
              <a:spcPct val="0"/>
            </a:spcBef>
            <a:spcAft>
              <a:spcPct val="35000"/>
            </a:spcAft>
          </a:pPr>
          <a:r>
            <a:rPr lang="zh-CN" altLang="en-US" sz="1100" b="1">
              <a:latin typeface="微软雅黑" panose="020B0503020204020204" charset="-122"/>
              <a:ea typeface="微软雅黑" panose="020B0503020204020204" charset="-122"/>
            </a:rPr>
            <a:t>专利文献</a:t>
          </a:r>
        </a:p>
      </dgm:t>
    </dgm:pt>
    <dgm:pt modelId="{5A400BD3-05D4-4609-8785-EB0B7D46A3D2}" type="parTrans" cxnId="{5ADFFF28-0A83-457F-9D82-0833A67E60F6}">
      <dgm:prSet/>
      <dgm:spPr/>
      <dgm:t>
        <a:bodyPr/>
        <a:lstStyle/>
        <a:p>
          <a:endParaRPr lang="zh-CN" altLang="en-US"/>
        </a:p>
      </dgm:t>
    </dgm:pt>
    <dgm:pt modelId="{9EEB4D30-AA85-4F8B-8F7E-5E36FE0FE47D}" type="sibTrans" cxnId="{5ADFFF28-0A83-457F-9D82-0833A67E60F6}">
      <dgm:prSet/>
      <dgm:spPr/>
      <dgm:t>
        <a:bodyPr/>
        <a:lstStyle/>
        <a:p>
          <a:endParaRPr lang="zh-CN" altLang="en-US"/>
        </a:p>
      </dgm:t>
    </dgm:pt>
    <dgm:pt modelId="{9B5304C3-F334-457A-B4A0-4D116E1B3732}">
      <dgm:prSet phldrT="[文本]" phldr="0" custT="1"/>
      <dgm:spPr/>
      <dgm:t>
        <a:bodyPr vert="horz" wrap="square"/>
        <a:lstStyle/>
        <a:p>
          <a:pPr>
            <a:lnSpc>
              <a:spcPct val="100000"/>
            </a:lnSpc>
            <a:spcBef>
              <a:spcPct val="0"/>
            </a:spcBef>
            <a:spcAft>
              <a:spcPct val="35000"/>
            </a:spcAft>
          </a:pPr>
          <a:r>
            <a:rPr lang="zh-CN" altLang="en-US" sz="1100" b="1">
              <a:latin typeface="微软雅黑" panose="020B0503020204020204" charset="-122"/>
              <a:ea typeface="微软雅黑" panose="020B0503020204020204" charset="-122"/>
            </a:rPr>
            <a:t>科技成果</a:t>
          </a:r>
        </a:p>
      </dgm:t>
    </dgm:pt>
    <dgm:pt modelId="{D4BD5E04-6CF9-4879-A91D-09349AFBA94C}" type="parTrans" cxnId="{697B1726-FFFC-4D41-A2AB-CB9E6D83CB86}">
      <dgm:prSet/>
      <dgm:spPr/>
      <dgm:t>
        <a:bodyPr/>
        <a:lstStyle/>
        <a:p>
          <a:endParaRPr lang="zh-CN" altLang="en-US"/>
        </a:p>
      </dgm:t>
    </dgm:pt>
    <dgm:pt modelId="{CE599272-D3F1-4F89-9D0B-36CC54FFA9A6}" type="sibTrans" cxnId="{697B1726-FFFC-4D41-A2AB-CB9E6D83CB86}">
      <dgm:prSet/>
      <dgm:spPr/>
      <dgm:t>
        <a:bodyPr/>
        <a:lstStyle/>
        <a:p>
          <a:endParaRPr lang="zh-CN" altLang="en-US"/>
        </a:p>
      </dgm:t>
    </dgm:pt>
    <dgm:pt modelId="{94B687BF-C61D-44E2-8B0A-62C672E46A80}">
      <dgm:prSet phldrT="[文本]" phldr="0" custT="1"/>
      <dgm:spPr/>
      <dgm:t>
        <a:bodyPr vert="horz" wrap="square"/>
        <a:lstStyle/>
        <a:p>
          <a:pPr>
            <a:lnSpc>
              <a:spcPct val="100000"/>
            </a:lnSpc>
            <a:spcBef>
              <a:spcPct val="0"/>
            </a:spcBef>
            <a:spcAft>
              <a:spcPct val="35000"/>
            </a:spcAft>
          </a:pPr>
          <a:r>
            <a:rPr lang="zh-CN" altLang="en-US" sz="1100" b="1">
              <a:latin typeface="微软雅黑" panose="020B0503020204020204" charset="-122"/>
              <a:ea typeface="微软雅黑" panose="020B0503020204020204" charset="-122"/>
            </a:rPr>
            <a:t>法律法规</a:t>
          </a:r>
        </a:p>
      </dgm:t>
    </dgm:pt>
    <dgm:pt modelId="{FC2C36D9-F8CC-4DDB-AD0C-C6F21648D0A6}" type="parTrans" cxnId="{C521E2F4-070D-4CB1-B708-FD178F745159}">
      <dgm:prSet/>
      <dgm:spPr/>
      <dgm:t>
        <a:bodyPr/>
        <a:lstStyle/>
        <a:p>
          <a:endParaRPr lang="zh-CN" altLang="en-US"/>
        </a:p>
      </dgm:t>
    </dgm:pt>
    <dgm:pt modelId="{4D856FCC-2BEF-4C80-B13F-26B8AFF0406E}" type="sibTrans" cxnId="{C521E2F4-070D-4CB1-B708-FD178F745159}">
      <dgm:prSet/>
      <dgm:spPr/>
      <dgm:t>
        <a:bodyPr/>
        <a:lstStyle/>
        <a:p>
          <a:endParaRPr lang="zh-CN" altLang="en-US"/>
        </a:p>
      </dgm:t>
    </dgm:pt>
    <dgm:pt modelId="{6F54D9CB-76A6-4245-852F-A4AADB2E342B}">
      <dgm:prSet phldrT="[文本]" phldr="0" custT="1"/>
      <dgm:spPr/>
      <dgm:t>
        <a:bodyPr vert="horz" wrap="square"/>
        <a:lstStyle/>
        <a:p>
          <a:pPr>
            <a:lnSpc>
              <a:spcPct val="100000"/>
            </a:lnSpc>
            <a:spcBef>
              <a:spcPct val="0"/>
            </a:spcBef>
            <a:spcAft>
              <a:spcPct val="35000"/>
            </a:spcAft>
          </a:pPr>
          <a:r>
            <a:rPr lang="zh-CN" altLang="en-US" sz="1100" b="1">
              <a:latin typeface="微软雅黑" panose="020B0503020204020204" charset="-122"/>
              <a:ea typeface="微软雅黑" panose="020B0503020204020204" charset="-122"/>
            </a:rPr>
            <a:t>医药标准</a:t>
          </a:r>
        </a:p>
      </dgm:t>
    </dgm:pt>
    <dgm:pt modelId="{C58B78C0-64B5-484F-B74F-1372F0C21E6B}" type="parTrans" cxnId="{800651FF-DAB4-4A0B-9678-6032136DEA9D}">
      <dgm:prSet/>
      <dgm:spPr/>
      <dgm:t>
        <a:bodyPr/>
        <a:lstStyle/>
        <a:p>
          <a:endParaRPr lang="zh-CN" altLang="en-US"/>
        </a:p>
      </dgm:t>
    </dgm:pt>
    <dgm:pt modelId="{6FFD60F3-28EA-49EC-A525-659802298025}" type="sibTrans" cxnId="{800651FF-DAB4-4A0B-9678-6032136DEA9D}">
      <dgm:prSet/>
      <dgm:spPr/>
      <dgm:t>
        <a:bodyPr/>
        <a:lstStyle/>
        <a:p>
          <a:endParaRPr lang="zh-CN" altLang="en-US"/>
        </a:p>
      </dgm:t>
    </dgm:pt>
    <dgm:pt modelId="{CF42B0CB-CDDD-42A1-B3A1-FBB34F262C63}" type="pres">
      <dgm:prSet presAssocID="{6068C167-2C01-4B0B-81C4-726248B418D0}" presName="cycle" presStyleCnt="0">
        <dgm:presLayoutVars>
          <dgm:chMax val="1"/>
          <dgm:dir/>
          <dgm:animLvl val="ctr"/>
          <dgm:resizeHandles val="exact"/>
        </dgm:presLayoutVars>
      </dgm:prSet>
      <dgm:spPr/>
    </dgm:pt>
    <dgm:pt modelId="{B52502C2-594A-4A13-A5FF-5CD5841BD847}" type="pres">
      <dgm:prSet presAssocID="{1D7F6E08-72A6-46CC-8870-C881D1493500}" presName="centerShape" presStyleLbl="node0" presStyleIdx="0" presStyleCnt="1"/>
      <dgm:spPr/>
    </dgm:pt>
    <dgm:pt modelId="{0F2365EB-07EF-4CE3-B5BB-FAD7227999F1}" type="pres">
      <dgm:prSet presAssocID="{6F489FF5-A298-4F60-9D40-51FC5CB282CC}" presName="parTrans" presStyleLbl="bgSibTrans2D1" presStyleIdx="0" presStyleCnt="8"/>
      <dgm:spPr/>
    </dgm:pt>
    <dgm:pt modelId="{F69EC75B-D0B8-4154-81DD-A0E43084E935}" type="pres">
      <dgm:prSet presAssocID="{613199E9-CE84-4297-8EF2-25E829A6E714}" presName="node" presStyleLbl="node1" presStyleIdx="0" presStyleCnt="8">
        <dgm:presLayoutVars>
          <dgm:bulletEnabled val="1"/>
        </dgm:presLayoutVars>
      </dgm:prSet>
      <dgm:spPr/>
    </dgm:pt>
    <dgm:pt modelId="{BD5421F6-64F7-48C1-9230-D550705D452F}" type="pres">
      <dgm:prSet presAssocID="{92685034-1CE1-4885-9492-5F602FFA0F9E}" presName="parTrans" presStyleLbl="bgSibTrans2D1" presStyleIdx="1" presStyleCnt="8"/>
      <dgm:spPr/>
    </dgm:pt>
    <dgm:pt modelId="{1EA35F7D-00A8-4D12-8CD0-89CCC10DB2AC}" type="pres">
      <dgm:prSet presAssocID="{4A62986A-641F-41C3-A0C1-C6600EB8FCFC}" presName="node" presStyleLbl="node1" presStyleIdx="1" presStyleCnt="8">
        <dgm:presLayoutVars>
          <dgm:bulletEnabled val="1"/>
        </dgm:presLayoutVars>
      </dgm:prSet>
      <dgm:spPr/>
    </dgm:pt>
    <dgm:pt modelId="{BDD73FA6-48E4-460D-85AF-18C922842C42}" type="pres">
      <dgm:prSet presAssocID="{0CF3175B-D1C9-4008-BE61-AC954D8950E2}" presName="parTrans" presStyleLbl="bgSibTrans2D1" presStyleIdx="2" presStyleCnt="8"/>
      <dgm:spPr/>
    </dgm:pt>
    <dgm:pt modelId="{6911DC00-EFD7-4638-9DF9-DE014B5A3ABF}" type="pres">
      <dgm:prSet presAssocID="{8839206D-4ED0-4C8E-AF3F-31EF368D489F}" presName="node" presStyleLbl="node1" presStyleIdx="2" presStyleCnt="8">
        <dgm:presLayoutVars>
          <dgm:bulletEnabled val="1"/>
        </dgm:presLayoutVars>
      </dgm:prSet>
      <dgm:spPr/>
    </dgm:pt>
    <dgm:pt modelId="{21B4EB23-8428-4B8F-B0AB-926922C2516B}" type="pres">
      <dgm:prSet presAssocID="{90525522-8984-4159-9D1B-BA523189D4E7}" presName="parTrans" presStyleLbl="bgSibTrans2D1" presStyleIdx="3" presStyleCnt="8"/>
      <dgm:spPr/>
    </dgm:pt>
    <dgm:pt modelId="{45567A3F-EE8E-4F15-A88D-9E3384F186C5}" type="pres">
      <dgm:prSet presAssocID="{25BEC36C-9032-4922-8D66-27FFC846DBFB}" presName="node" presStyleLbl="node1" presStyleIdx="3" presStyleCnt="8">
        <dgm:presLayoutVars>
          <dgm:bulletEnabled val="1"/>
        </dgm:presLayoutVars>
      </dgm:prSet>
      <dgm:spPr/>
    </dgm:pt>
    <dgm:pt modelId="{048963D5-C34B-49A4-A3C4-A57762877C7C}" type="pres">
      <dgm:prSet presAssocID="{5A400BD3-05D4-4609-8785-EB0B7D46A3D2}" presName="parTrans" presStyleLbl="bgSibTrans2D1" presStyleIdx="4" presStyleCnt="8"/>
      <dgm:spPr/>
    </dgm:pt>
    <dgm:pt modelId="{04FB4C89-E09B-4BFB-BE02-BE812CF47BD3}" type="pres">
      <dgm:prSet presAssocID="{FBBE65F8-18DF-42B7-9AF0-62540361B951}" presName="node" presStyleLbl="node1" presStyleIdx="4" presStyleCnt="8">
        <dgm:presLayoutVars>
          <dgm:bulletEnabled val="1"/>
        </dgm:presLayoutVars>
      </dgm:prSet>
      <dgm:spPr/>
    </dgm:pt>
    <dgm:pt modelId="{C67DD38A-23F0-4105-ABEF-AC4F99268A8D}" type="pres">
      <dgm:prSet presAssocID="{D4BD5E04-6CF9-4879-A91D-09349AFBA94C}" presName="parTrans" presStyleLbl="bgSibTrans2D1" presStyleIdx="5" presStyleCnt="8"/>
      <dgm:spPr/>
    </dgm:pt>
    <dgm:pt modelId="{E3885A61-66B0-40A8-83B2-893E70A637BA}" type="pres">
      <dgm:prSet presAssocID="{9B5304C3-F334-457A-B4A0-4D116E1B3732}" presName="node" presStyleLbl="node1" presStyleIdx="5" presStyleCnt="8">
        <dgm:presLayoutVars>
          <dgm:bulletEnabled val="1"/>
        </dgm:presLayoutVars>
      </dgm:prSet>
      <dgm:spPr/>
    </dgm:pt>
    <dgm:pt modelId="{7D6E0358-CFCE-41E2-875D-A3C0D9194DA0}" type="pres">
      <dgm:prSet presAssocID="{FC2C36D9-F8CC-4DDB-AD0C-C6F21648D0A6}" presName="parTrans" presStyleLbl="bgSibTrans2D1" presStyleIdx="6" presStyleCnt="8"/>
      <dgm:spPr/>
    </dgm:pt>
    <dgm:pt modelId="{41A16BB3-96D9-462E-8FF8-C3B6DBDD1A2D}" type="pres">
      <dgm:prSet presAssocID="{94B687BF-C61D-44E2-8B0A-62C672E46A80}" presName="node" presStyleLbl="node1" presStyleIdx="6" presStyleCnt="8">
        <dgm:presLayoutVars>
          <dgm:bulletEnabled val="1"/>
        </dgm:presLayoutVars>
      </dgm:prSet>
      <dgm:spPr/>
    </dgm:pt>
    <dgm:pt modelId="{5DDBA2AA-4301-4BC1-8563-22EF221EB901}" type="pres">
      <dgm:prSet presAssocID="{C58B78C0-64B5-484F-B74F-1372F0C21E6B}" presName="parTrans" presStyleLbl="bgSibTrans2D1" presStyleIdx="7" presStyleCnt="8"/>
      <dgm:spPr/>
    </dgm:pt>
    <dgm:pt modelId="{809589E6-C3E6-4089-9946-D6E8CC59329A}" type="pres">
      <dgm:prSet presAssocID="{6F54D9CB-76A6-4245-852F-A4AADB2E342B}" presName="node" presStyleLbl="node1" presStyleIdx="7" presStyleCnt="8">
        <dgm:presLayoutVars>
          <dgm:bulletEnabled val="1"/>
        </dgm:presLayoutVars>
      </dgm:prSet>
      <dgm:spPr/>
    </dgm:pt>
  </dgm:ptLst>
  <dgm:cxnLst>
    <dgm:cxn modelId="{8B15A502-61C3-46C2-84AB-FEB97001008C}" type="presOf" srcId="{92685034-1CE1-4885-9492-5F602FFA0F9E}" destId="{BD5421F6-64F7-48C1-9230-D550705D452F}" srcOrd="0" destOrd="0" presId="urn:microsoft.com/office/officeart/2005/8/layout/radial4#2"/>
    <dgm:cxn modelId="{77DAD622-ECD7-42C2-B41D-406CB6352288}" srcId="{1D7F6E08-72A6-46CC-8870-C881D1493500}" destId="{8839206D-4ED0-4C8E-AF3F-31EF368D489F}" srcOrd="2" destOrd="0" parTransId="{0CF3175B-D1C9-4008-BE61-AC954D8950E2}" sibTransId="{99F7C13C-4E81-423E-82C8-1B392330BE0A}"/>
    <dgm:cxn modelId="{697B1726-FFFC-4D41-A2AB-CB9E6D83CB86}" srcId="{1D7F6E08-72A6-46CC-8870-C881D1493500}" destId="{9B5304C3-F334-457A-B4A0-4D116E1B3732}" srcOrd="5" destOrd="0" parTransId="{D4BD5E04-6CF9-4879-A91D-09349AFBA94C}" sibTransId="{CE599272-D3F1-4F89-9D0B-36CC54FFA9A6}"/>
    <dgm:cxn modelId="{5ADFFF28-0A83-457F-9D82-0833A67E60F6}" srcId="{1D7F6E08-72A6-46CC-8870-C881D1493500}" destId="{FBBE65F8-18DF-42B7-9AF0-62540361B951}" srcOrd="4" destOrd="0" parTransId="{5A400BD3-05D4-4609-8785-EB0B7D46A3D2}" sibTransId="{9EEB4D30-AA85-4F8B-8F7E-5E36FE0FE47D}"/>
    <dgm:cxn modelId="{CE8B4B2C-4295-4B81-B2A0-F949D4386E44}" srcId="{6068C167-2C01-4B0B-81C4-726248B418D0}" destId="{1D7F6E08-72A6-46CC-8870-C881D1493500}" srcOrd="0" destOrd="0" parTransId="{59A2FE02-4165-4339-BF9A-AEAE1424E52B}" sibTransId="{E44612D1-CAFE-4D30-B4AA-78C3474158AA}"/>
    <dgm:cxn modelId="{2D08C33F-97A4-4148-BB65-34F8BBFF2CC1}" srcId="{1D7F6E08-72A6-46CC-8870-C881D1493500}" destId="{613199E9-CE84-4297-8EF2-25E829A6E714}" srcOrd="0" destOrd="0" parTransId="{6F489FF5-A298-4F60-9D40-51FC5CB282CC}" sibTransId="{734E526A-E50E-4A1B-A819-141B9463AE9E}"/>
    <dgm:cxn modelId="{CC039540-06B3-443E-8F60-71F7DAE1C926}" type="presOf" srcId="{8839206D-4ED0-4C8E-AF3F-31EF368D489F}" destId="{6911DC00-EFD7-4638-9DF9-DE014B5A3ABF}" srcOrd="0" destOrd="0" presId="urn:microsoft.com/office/officeart/2005/8/layout/radial4#2"/>
    <dgm:cxn modelId="{5CC99D48-EA27-46AD-B9C5-5A4EEA68C348}" type="presOf" srcId="{C58B78C0-64B5-484F-B74F-1372F0C21E6B}" destId="{5DDBA2AA-4301-4BC1-8563-22EF221EB901}" srcOrd="0" destOrd="0" presId="urn:microsoft.com/office/officeart/2005/8/layout/radial4#2"/>
    <dgm:cxn modelId="{6EC1F86A-BD7A-4DAA-9ED8-91DC9048B618}" type="presOf" srcId="{613199E9-CE84-4297-8EF2-25E829A6E714}" destId="{F69EC75B-D0B8-4154-81DD-A0E43084E935}" srcOrd="0" destOrd="0" presId="urn:microsoft.com/office/officeart/2005/8/layout/radial4#2"/>
    <dgm:cxn modelId="{8F0FA76C-D0A2-4293-BC70-1EBD835FD2C0}" type="presOf" srcId="{6068C167-2C01-4B0B-81C4-726248B418D0}" destId="{CF42B0CB-CDDD-42A1-B3A1-FBB34F262C63}" srcOrd="0" destOrd="0" presId="urn:microsoft.com/office/officeart/2005/8/layout/radial4#2"/>
    <dgm:cxn modelId="{6A230E74-8A4A-4AC7-AE28-9D59C8ECFD9D}" type="presOf" srcId="{1D7F6E08-72A6-46CC-8870-C881D1493500}" destId="{B52502C2-594A-4A13-A5FF-5CD5841BD847}" srcOrd="0" destOrd="0" presId="urn:microsoft.com/office/officeart/2005/8/layout/radial4#2"/>
    <dgm:cxn modelId="{6B46367A-FDCA-4325-AF2F-06C25C9E7F18}" type="presOf" srcId="{FBBE65F8-18DF-42B7-9AF0-62540361B951}" destId="{04FB4C89-E09B-4BFB-BE02-BE812CF47BD3}" srcOrd="0" destOrd="0" presId="urn:microsoft.com/office/officeart/2005/8/layout/radial4#2"/>
    <dgm:cxn modelId="{5A9CCF84-C387-43C9-BAB8-3C9D37A1C76D}" type="presOf" srcId="{0CF3175B-D1C9-4008-BE61-AC954D8950E2}" destId="{BDD73FA6-48E4-460D-85AF-18C922842C42}" srcOrd="0" destOrd="0" presId="urn:microsoft.com/office/officeart/2005/8/layout/radial4#2"/>
    <dgm:cxn modelId="{E9E2DC8E-5070-4226-BA70-7331E22601A1}" type="presOf" srcId="{9B5304C3-F334-457A-B4A0-4D116E1B3732}" destId="{E3885A61-66B0-40A8-83B2-893E70A637BA}" srcOrd="0" destOrd="0" presId="urn:microsoft.com/office/officeart/2005/8/layout/radial4#2"/>
    <dgm:cxn modelId="{A0B6C491-6D50-46AD-AB20-397C9ADBBB1C}" type="presOf" srcId="{D4BD5E04-6CF9-4879-A91D-09349AFBA94C}" destId="{C67DD38A-23F0-4105-ABEF-AC4F99268A8D}" srcOrd="0" destOrd="0" presId="urn:microsoft.com/office/officeart/2005/8/layout/radial4#2"/>
    <dgm:cxn modelId="{E9937599-8630-40C4-A4CD-8D60950D658F}" srcId="{1D7F6E08-72A6-46CC-8870-C881D1493500}" destId="{25BEC36C-9032-4922-8D66-27FFC846DBFB}" srcOrd="3" destOrd="0" parTransId="{90525522-8984-4159-9D1B-BA523189D4E7}" sibTransId="{6681AF45-1977-421D-8998-786023CA14AF}"/>
    <dgm:cxn modelId="{5E81A09E-E4EE-4FCD-A657-306609F16E76}" type="presOf" srcId="{25BEC36C-9032-4922-8D66-27FFC846DBFB}" destId="{45567A3F-EE8E-4F15-A88D-9E3384F186C5}" srcOrd="0" destOrd="0" presId="urn:microsoft.com/office/officeart/2005/8/layout/radial4#2"/>
    <dgm:cxn modelId="{2CB10BB2-6589-4EC2-BBA3-EE3A8FC84230}" type="presOf" srcId="{FC2C36D9-F8CC-4DDB-AD0C-C6F21648D0A6}" destId="{7D6E0358-CFCE-41E2-875D-A3C0D9194DA0}" srcOrd="0" destOrd="0" presId="urn:microsoft.com/office/officeart/2005/8/layout/radial4#2"/>
    <dgm:cxn modelId="{D6B073C4-5D86-4500-9AF5-DDD1A5381B4E}" type="presOf" srcId="{4A62986A-641F-41C3-A0C1-C6600EB8FCFC}" destId="{1EA35F7D-00A8-4D12-8CD0-89CCC10DB2AC}" srcOrd="0" destOrd="0" presId="urn:microsoft.com/office/officeart/2005/8/layout/radial4#2"/>
    <dgm:cxn modelId="{CA0C1DD5-24E4-474F-AE8E-54FBCC5892CC}" type="presOf" srcId="{5A400BD3-05D4-4609-8785-EB0B7D46A3D2}" destId="{048963D5-C34B-49A4-A3C4-A57762877C7C}" srcOrd="0" destOrd="0" presId="urn:microsoft.com/office/officeart/2005/8/layout/radial4#2"/>
    <dgm:cxn modelId="{1192ADE7-B061-4FA0-A7F9-81280A819ED3}" type="presOf" srcId="{94B687BF-C61D-44E2-8B0A-62C672E46A80}" destId="{41A16BB3-96D9-462E-8FF8-C3B6DBDD1A2D}" srcOrd="0" destOrd="0" presId="urn:microsoft.com/office/officeart/2005/8/layout/radial4#2"/>
    <dgm:cxn modelId="{95B766F1-7B8C-4D68-BE4F-0EBBBF122689}" type="presOf" srcId="{6F489FF5-A298-4F60-9D40-51FC5CB282CC}" destId="{0F2365EB-07EF-4CE3-B5BB-FAD7227999F1}" srcOrd="0" destOrd="0" presId="urn:microsoft.com/office/officeart/2005/8/layout/radial4#2"/>
    <dgm:cxn modelId="{D23ACEF4-071A-4D9D-9507-5CD4B9A33FDD}" srcId="{1D7F6E08-72A6-46CC-8870-C881D1493500}" destId="{4A62986A-641F-41C3-A0C1-C6600EB8FCFC}" srcOrd="1" destOrd="0" parTransId="{92685034-1CE1-4885-9492-5F602FFA0F9E}" sibTransId="{36BD119E-4429-4F03-B2FA-F99D4FCF4B26}"/>
    <dgm:cxn modelId="{C521E2F4-070D-4CB1-B708-FD178F745159}" srcId="{1D7F6E08-72A6-46CC-8870-C881D1493500}" destId="{94B687BF-C61D-44E2-8B0A-62C672E46A80}" srcOrd="6" destOrd="0" parTransId="{FC2C36D9-F8CC-4DDB-AD0C-C6F21648D0A6}" sibTransId="{4D856FCC-2BEF-4C80-B13F-26B8AFF0406E}"/>
    <dgm:cxn modelId="{EE9FCFF5-9D6D-416B-B389-3B38D47A2BD5}" type="presOf" srcId="{6F54D9CB-76A6-4245-852F-A4AADB2E342B}" destId="{809589E6-C3E6-4089-9946-D6E8CC59329A}" srcOrd="0" destOrd="0" presId="urn:microsoft.com/office/officeart/2005/8/layout/radial4#2"/>
    <dgm:cxn modelId="{A61E2FFE-3397-4495-B3EF-302B89A97DCE}" type="presOf" srcId="{90525522-8984-4159-9D1B-BA523189D4E7}" destId="{21B4EB23-8428-4B8F-B0AB-926922C2516B}" srcOrd="0" destOrd="0" presId="urn:microsoft.com/office/officeart/2005/8/layout/radial4#2"/>
    <dgm:cxn modelId="{800651FF-DAB4-4A0B-9678-6032136DEA9D}" srcId="{1D7F6E08-72A6-46CC-8870-C881D1493500}" destId="{6F54D9CB-76A6-4245-852F-A4AADB2E342B}" srcOrd="7" destOrd="0" parTransId="{C58B78C0-64B5-484F-B74F-1372F0C21E6B}" sibTransId="{6FFD60F3-28EA-49EC-A525-659802298025}"/>
    <dgm:cxn modelId="{624C7106-4866-4FEA-AD31-573A8F6E2FE4}" type="presParOf" srcId="{CF42B0CB-CDDD-42A1-B3A1-FBB34F262C63}" destId="{B52502C2-594A-4A13-A5FF-5CD5841BD847}" srcOrd="0" destOrd="0" presId="urn:microsoft.com/office/officeart/2005/8/layout/radial4#2"/>
    <dgm:cxn modelId="{8B5FD000-5DA1-40EC-B0CD-AD2F679D8FF0}" type="presParOf" srcId="{CF42B0CB-CDDD-42A1-B3A1-FBB34F262C63}" destId="{0F2365EB-07EF-4CE3-B5BB-FAD7227999F1}" srcOrd="1" destOrd="0" presId="urn:microsoft.com/office/officeart/2005/8/layout/radial4#2"/>
    <dgm:cxn modelId="{8DD08814-0089-499A-8D70-C2711D322BA4}" type="presParOf" srcId="{CF42B0CB-CDDD-42A1-B3A1-FBB34F262C63}" destId="{F69EC75B-D0B8-4154-81DD-A0E43084E935}" srcOrd="2" destOrd="0" presId="urn:microsoft.com/office/officeart/2005/8/layout/radial4#2"/>
    <dgm:cxn modelId="{7D369988-068F-4D28-B891-8D28D94FC410}" type="presParOf" srcId="{CF42B0CB-CDDD-42A1-B3A1-FBB34F262C63}" destId="{BD5421F6-64F7-48C1-9230-D550705D452F}" srcOrd="3" destOrd="0" presId="urn:microsoft.com/office/officeart/2005/8/layout/radial4#2"/>
    <dgm:cxn modelId="{D88C1862-9516-4B81-9B79-2DF1A26C8CE3}" type="presParOf" srcId="{CF42B0CB-CDDD-42A1-B3A1-FBB34F262C63}" destId="{1EA35F7D-00A8-4D12-8CD0-89CCC10DB2AC}" srcOrd="4" destOrd="0" presId="urn:microsoft.com/office/officeart/2005/8/layout/radial4#2"/>
    <dgm:cxn modelId="{A9F0A238-03F5-46BF-AC6E-EB6015A1DDAC}" type="presParOf" srcId="{CF42B0CB-CDDD-42A1-B3A1-FBB34F262C63}" destId="{BDD73FA6-48E4-460D-85AF-18C922842C42}" srcOrd="5" destOrd="0" presId="urn:microsoft.com/office/officeart/2005/8/layout/radial4#2"/>
    <dgm:cxn modelId="{95C694B1-1871-496C-A379-210A882513A9}" type="presParOf" srcId="{CF42B0CB-CDDD-42A1-B3A1-FBB34F262C63}" destId="{6911DC00-EFD7-4638-9DF9-DE014B5A3ABF}" srcOrd="6" destOrd="0" presId="urn:microsoft.com/office/officeart/2005/8/layout/radial4#2"/>
    <dgm:cxn modelId="{3BF7A05C-3306-421A-94B6-EC96B1EEAA0A}" type="presParOf" srcId="{CF42B0CB-CDDD-42A1-B3A1-FBB34F262C63}" destId="{21B4EB23-8428-4B8F-B0AB-926922C2516B}" srcOrd="7" destOrd="0" presId="urn:microsoft.com/office/officeart/2005/8/layout/radial4#2"/>
    <dgm:cxn modelId="{CF21A88C-CA66-46F9-95C5-2686DBB8D3A8}" type="presParOf" srcId="{CF42B0CB-CDDD-42A1-B3A1-FBB34F262C63}" destId="{45567A3F-EE8E-4F15-A88D-9E3384F186C5}" srcOrd="8" destOrd="0" presId="urn:microsoft.com/office/officeart/2005/8/layout/radial4#2"/>
    <dgm:cxn modelId="{FCF8FAB9-8C78-4F9A-8BF5-A3EEA3D6BC6A}" type="presParOf" srcId="{CF42B0CB-CDDD-42A1-B3A1-FBB34F262C63}" destId="{048963D5-C34B-49A4-A3C4-A57762877C7C}" srcOrd="9" destOrd="0" presId="urn:microsoft.com/office/officeart/2005/8/layout/radial4#2"/>
    <dgm:cxn modelId="{878FDC40-9255-4E2B-ABE7-114F36F42907}" type="presParOf" srcId="{CF42B0CB-CDDD-42A1-B3A1-FBB34F262C63}" destId="{04FB4C89-E09B-4BFB-BE02-BE812CF47BD3}" srcOrd="10" destOrd="0" presId="urn:microsoft.com/office/officeart/2005/8/layout/radial4#2"/>
    <dgm:cxn modelId="{7E7C2DC6-2797-4230-A597-7CA183F5F386}" type="presParOf" srcId="{CF42B0CB-CDDD-42A1-B3A1-FBB34F262C63}" destId="{C67DD38A-23F0-4105-ABEF-AC4F99268A8D}" srcOrd="11" destOrd="0" presId="urn:microsoft.com/office/officeart/2005/8/layout/radial4#2"/>
    <dgm:cxn modelId="{98AEA27C-DFF2-4582-A4A3-EE8A67BA6C35}" type="presParOf" srcId="{CF42B0CB-CDDD-42A1-B3A1-FBB34F262C63}" destId="{E3885A61-66B0-40A8-83B2-893E70A637BA}" srcOrd="12" destOrd="0" presId="urn:microsoft.com/office/officeart/2005/8/layout/radial4#2"/>
    <dgm:cxn modelId="{3A7912FD-47EF-4051-A358-93B6EB0074CC}" type="presParOf" srcId="{CF42B0CB-CDDD-42A1-B3A1-FBB34F262C63}" destId="{7D6E0358-CFCE-41E2-875D-A3C0D9194DA0}" srcOrd="13" destOrd="0" presId="urn:microsoft.com/office/officeart/2005/8/layout/radial4#2"/>
    <dgm:cxn modelId="{C85FFF16-AB38-44FA-BDF0-E00284CEFF16}" type="presParOf" srcId="{CF42B0CB-CDDD-42A1-B3A1-FBB34F262C63}" destId="{41A16BB3-96D9-462E-8FF8-C3B6DBDD1A2D}" srcOrd="14" destOrd="0" presId="urn:microsoft.com/office/officeart/2005/8/layout/radial4#2"/>
    <dgm:cxn modelId="{3594C11D-ED19-46C7-8E6C-9734C3420D78}" type="presParOf" srcId="{CF42B0CB-CDDD-42A1-B3A1-FBB34F262C63}" destId="{5DDBA2AA-4301-4BC1-8563-22EF221EB901}" srcOrd="15" destOrd="0" presId="urn:microsoft.com/office/officeart/2005/8/layout/radial4#2"/>
    <dgm:cxn modelId="{1FEC221B-8D61-46A0-91D8-D517603169C8}" type="presParOf" srcId="{CF42B0CB-CDDD-42A1-B3A1-FBB34F262C63}" destId="{809589E6-C3E6-4089-9946-D6E8CC59329A}" srcOrd="16" destOrd="0" presId="urn:microsoft.com/office/officeart/2005/8/layout/radial4#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502C2-594A-4A13-A5FF-5CD5841BD847}">
      <dsp:nvSpPr>
        <dsp:cNvPr id="0" name=""/>
        <dsp:cNvSpPr/>
      </dsp:nvSpPr>
      <dsp:spPr bwMode="white">
        <a:xfrm>
          <a:off x="2056669" y="2268300"/>
          <a:ext cx="804101" cy="804101"/>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schemeClr>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1600200">
            <a:lnSpc>
              <a:spcPct val="100000"/>
            </a:lnSpc>
            <a:spcBef>
              <a:spcPct val="0"/>
            </a:spcBef>
            <a:spcAft>
              <a:spcPct val="35000"/>
            </a:spcAft>
            <a:buNone/>
          </a:pPr>
          <a:r>
            <a:rPr lang="zh-CN" altLang="en-US" sz="3600" b="1" kern="1200">
              <a:latin typeface="微软雅黑" panose="020B0503020204020204" charset="-122"/>
              <a:ea typeface="微软雅黑" panose="020B0503020204020204" charset="-122"/>
              <a:cs typeface="微软雅黑" panose="020B0503020204020204" charset="-122"/>
            </a:rPr>
            <a:t>万方</a:t>
          </a:r>
          <a:endParaRPr lang="en-US" altLang="zh-CN" sz="3600" b="1" kern="1200">
            <a:latin typeface="微软雅黑" panose="020B0503020204020204" charset="-122"/>
            <a:ea typeface="微软雅黑" panose="020B0503020204020204" charset="-122"/>
            <a:cs typeface="微软雅黑" panose="020B0503020204020204" charset="-122"/>
          </a:endParaRPr>
        </a:p>
        <a:p>
          <a:pPr marL="0" lvl="0" indent="0" algn="ctr" defTabSz="1600200">
            <a:lnSpc>
              <a:spcPct val="100000"/>
            </a:lnSpc>
            <a:spcBef>
              <a:spcPct val="0"/>
            </a:spcBef>
            <a:spcAft>
              <a:spcPct val="35000"/>
            </a:spcAft>
            <a:buNone/>
          </a:pPr>
          <a:r>
            <a:rPr lang="zh-CN" altLang="en-US" sz="3600" b="1" kern="1200">
              <a:latin typeface="微软雅黑" panose="020B0503020204020204" charset="-122"/>
              <a:ea typeface="微软雅黑" panose="020B0503020204020204" charset="-122"/>
              <a:cs typeface="微软雅黑" panose="020B0503020204020204" charset="-122"/>
            </a:rPr>
            <a:t>医学网 </a:t>
          </a:r>
        </a:p>
      </dsp:txBody>
      <dsp:txXfrm>
        <a:off x="2056669" y="2268300"/>
        <a:ext cx="804101" cy="804101"/>
      </dsp:txXfrm>
    </dsp:sp>
    <dsp:sp modelId="{0F2365EB-07EF-4CE3-B5BB-FAD7227999F1}">
      <dsp:nvSpPr>
        <dsp:cNvPr id="0" name=""/>
        <dsp:cNvSpPr/>
      </dsp:nvSpPr>
      <dsp:spPr bwMode="white">
        <a:xfrm rot="10799999">
          <a:off x="428003" y="2555766"/>
          <a:ext cx="1582612" cy="229169"/>
        </a:xfrm>
        <a:prstGeom prst="leftArrow">
          <a:avLst>
            <a:gd name="adj1" fmla="val 60000"/>
            <a:gd name="adj2" fmla="val 50000"/>
          </a:avLst>
        </a:prstGeom>
        <a:solidFill>
          <a:schemeClr val="accent3">
            <a:shade val="90000"/>
            <a:hueOff val="0"/>
            <a:satOff val="0"/>
            <a:lumOff val="0"/>
            <a:alphaOff val="0"/>
          </a:schemeClr>
        </a:solidFill>
        <a:ln>
          <a:noFill/>
        </a:ln>
        <a:effectLst/>
      </dsp:spPr>
      <dsp:style>
        <a:lnRef idx="0">
          <a:schemeClr val="accent3">
            <a:shade val="90000"/>
            <a:hueOff val="0"/>
            <a:satOff val="0"/>
            <a:lumOff val="0"/>
            <a:alpha val="100000"/>
          </a:schemeClr>
        </a:lnRef>
        <a:fillRef idx="1">
          <a:schemeClr val="accent3">
            <a:shade val="90000"/>
            <a:hueOff val="0"/>
            <a:satOff val="0"/>
            <a:lumOff val="0"/>
            <a:alpha val="100000"/>
          </a:schemeClr>
        </a:fillRef>
        <a:effectRef idx="0">
          <a:scrgbClr r="0" g="0" b="0"/>
        </a:effectRef>
        <a:fontRef idx="minor">
          <a:schemeClr val="lt1"/>
        </a:fontRef>
      </dsp:style>
    </dsp:sp>
    <dsp:sp modelId="{F69EC75B-D0B8-4154-81DD-A0E43084E935}">
      <dsp:nvSpPr>
        <dsp:cNvPr id="0" name=""/>
        <dsp:cNvSpPr/>
      </dsp:nvSpPr>
      <dsp:spPr bwMode="white">
        <a:xfrm>
          <a:off x="0" y="2364792"/>
          <a:ext cx="763896" cy="611117"/>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hueOff val="0"/>
            <a:satOff val="0"/>
            <a:lumOff val="0"/>
            <a:alpha val="100000"/>
          </a:schemeClr>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100000"/>
            </a:lnSpc>
            <a:spcBef>
              <a:spcPct val="0"/>
            </a:spcBef>
            <a:spcAft>
              <a:spcPct val="35000"/>
            </a:spcAft>
            <a:buNone/>
          </a:pPr>
          <a:r>
            <a:rPr lang="zh-CN" altLang="en-US" sz="1100" b="1" kern="1200">
              <a:latin typeface="微软雅黑" panose="020B0503020204020204" charset="-122"/>
              <a:ea typeface="微软雅黑" panose="020B0503020204020204" charset="-122"/>
            </a:rPr>
            <a:t>中文期刊</a:t>
          </a:r>
        </a:p>
      </dsp:txBody>
      <dsp:txXfrm>
        <a:off x="0" y="2364792"/>
        <a:ext cx="763896" cy="611117"/>
      </dsp:txXfrm>
    </dsp:sp>
    <dsp:sp modelId="{BD5421F6-64F7-48C1-9230-D550705D452F}">
      <dsp:nvSpPr>
        <dsp:cNvPr id="0" name=""/>
        <dsp:cNvSpPr/>
      </dsp:nvSpPr>
      <dsp:spPr bwMode="white">
        <a:xfrm rot="12342857">
          <a:off x="550743" y="2018006"/>
          <a:ext cx="1582612" cy="229169"/>
        </a:xfrm>
        <a:prstGeom prst="leftArrow">
          <a:avLst>
            <a:gd name="adj1" fmla="val 60000"/>
            <a:gd name="adj2" fmla="val 50000"/>
          </a:avLst>
        </a:prstGeom>
        <a:solidFill>
          <a:schemeClr val="accent3">
            <a:shade val="90000"/>
            <a:hueOff val="-40103"/>
            <a:satOff val="-357"/>
            <a:lumOff val="3026"/>
            <a:alphaOff val="0"/>
          </a:schemeClr>
        </a:solidFill>
        <a:ln>
          <a:noFill/>
        </a:ln>
        <a:effectLst/>
      </dsp:spPr>
      <dsp:style>
        <a:lnRef idx="0">
          <a:schemeClr val="accent3">
            <a:shade val="90000"/>
            <a:hueOff val="-42857"/>
            <a:satOff val="-335"/>
            <a:lumOff val="3025"/>
            <a:alpha val="100000"/>
          </a:schemeClr>
        </a:lnRef>
        <a:fillRef idx="1">
          <a:schemeClr val="accent3">
            <a:shade val="90000"/>
            <a:hueOff val="-42857"/>
            <a:satOff val="-335"/>
            <a:lumOff val="3025"/>
            <a:alpha val="100000"/>
          </a:schemeClr>
        </a:fillRef>
        <a:effectRef idx="0">
          <a:scrgbClr r="0" g="0" b="0"/>
        </a:effectRef>
        <a:fontRef idx="minor">
          <a:schemeClr val="lt1"/>
        </a:fontRef>
      </dsp:style>
    </dsp:sp>
    <dsp:sp modelId="{1EA35F7D-00A8-4D12-8CD0-89CCC10DB2AC}">
      <dsp:nvSpPr>
        <dsp:cNvPr id="0" name=""/>
        <dsp:cNvSpPr/>
      </dsp:nvSpPr>
      <dsp:spPr bwMode="white">
        <a:xfrm>
          <a:off x="205665" y="1463714"/>
          <a:ext cx="763896" cy="611117"/>
        </a:xfrm>
        <a:prstGeom prst="roundRect">
          <a:avLst>
            <a:gd name="adj" fmla="val 10000"/>
          </a:avLst>
        </a:prstGeom>
        <a:solidFill>
          <a:schemeClr val="accent3">
            <a:shade val="80000"/>
            <a:hueOff val="-40088"/>
            <a:satOff val="337"/>
            <a:lumOff val="3432"/>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hueOff val="-42857"/>
            <a:satOff val="336"/>
            <a:lumOff val="3473"/>
            <a:alpha val="100000"/>
          </a:schemeClr>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100000"/>
            </a:lnSpc>
            <a:spcBef>
              <a:spcPct val="0"/>
            </a:spcBef>
            <a:spcAft>
              <a:spcPct val="35000"/>
            </a:spcAft>
            <a:buNone/>
          </a:pPr>
          <a:r>
            <a:rPr lang="zh-CN" altLang="en-US" sz="1100" b="1" kern="1200">
              <a:latin typeface="微软雅黑" panose="020B0503020204020204" charset="-122"/>
              <a:ea typeface="微软雅黑" panose="020B0503020204020204" charset="-122"/>
            </a:rPr>
            <a:t>外文期刊</a:t>
          </a:r>
        </a:p>
      </dsp:txBody>
      <dsp:txXfrm>
        <a:off x="205665" y="1463714"/>
        <a:ext cx="763896" cy="611117"/>
      </dsp:txXfrm>
    </dsp:sp>
    <dsp:sp modelId="{BDD73FA6-48E4-460D-85AF-18C922842C42}">
      <dsp:nvSpPr>
        <dsp:cNvPr id="0" name=""/>
        <dsp:cNvSpPr/>
      </dsp:nvSpPr>
      <dsp:spPr bwMode="white">
        <a:xfrm rot="13885714">
          <a:off x="894654" y="1586755"/>
          <a:ext cx="1582612" cy="229169"/>
        </a:xfrm>
        <a:prstGeom prst="leftArrow">
          <a:avLst>
            <a:gd name="adj1" fmla="val 60000"/>
            <a:gd name="adj2" fmla="val 50000"/>
          </a:avLst>
        </a:prstGeom>
        <a:solidFill>
          <a:schemeClr val="accent3">
            <a:shade val="90000"/>
            <a:hueOff val="-80205"/>
            <a:satOff val="-714"/>
            <a:lumOff val="6053"/>
            <a:alphaOff val="0"/>
          </a:schemeClr>
        </a:solidFill>
        <a:ln>
          <a:noFill/>
        </a:ln>
        <a:effectLst/>
      </dsp:spPr>
      <dsp:style>
        <a:lnRef idx="0">
          <a:schemeClr val="accent3">
            <a:shade val="90000"/>
            <a:hueOff val="-85714"/>
            <a:satOff val="-671"/>
            <a:lumOff val="6050"/>
            <a:alpha val="100000"/>
          </a:schemeClr>
        </a:lnRef>
        <a:fillRef idx="1">
          <a:schemeClr val="accent3">
            <a:shade val="90000"/>
            <a:hueOff val="-85714"/>
            <a:satOff val="-671"/>
            <a:lumOff val="6050"/>
            <a:alpha val="100000"/>
          </a:schemeClr>
        </a:fillRef>
        <a:effectRef idx="0">
          <a:scrgbClr r="0" g="0" b="0"/>
        </a:effectRef>
        <a:fontRef idx="minor">
          <a:schemeClr val="lt1"/>
        </a:fontRef>
      </dsp:style>
    </dsp:sp>
    <dsp:sp modelId="{6911DC00-EFD7-4638-9DF9-DE014B5A3ABF}">
      <dsp:nvSpPr>
        <dsp:cNvPr id="0" name=""/>
        <dsp:cNvSpPr/>
      </dsp:nvSpPr>
      <dsp:spPr bwMode="white">
        <a:xfrm>
          <a:off x="781926" y="741106"/>
          <a:ext cx="763896" cy="611117"/>
        </a:xfrm>
        <a:prstGeom prst="roundRect">
          <a:avLst>
            <a:gd name="adj" fmla="val 10000"/>
          </a:avLst>
        </a:prstGeom>
        <a:solidFill>
          <a:schemeClr val="accent3">
            <a:shade val="80000"/>
            <a:hueOff val="-80177"/>
            <a:satOff val="674"/>
            <a:lumOff val="6864"/>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hueOff val="-85714"/>
            <a:satOff val="672"/>
            <a:lumOff val="6947"/>
            <a:alpha val="100000"/>
          </a:schemeClr>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100000"/>
            </a:lnSpc>
            <a:spcBef>
              <a:spcPct val="0"/>
            </a:spcBef>
            <a:spcAft>
              <a:spcPct val="35000"/>
            </a:spcAft>
            <a:buNone/>
          </a:pPr>
          <a:r>
            <a:rPr lang="zh-CN" altLang="en-US" sz="1100" b="1" kern="1200">
              <a:latin typeface="微软雅黑" panose="020B0503020204020204" charset="-122"/>
              <a:ea typeface="微软雅黑" panose="020B0503020204020204" charset="-122"/>
            </a:rPr>
            <a:t>会议论文</a:t>
          </a:r>
        </a:p>
      </dsp:txBody>
      <dsp:txXfrm>
        <a:off x="781926" y="741106"/>
        <a:ext cx="763896" cy="611117"/>
      </dsp:txXfrm>
    </dsp:sp>
    <dsp:sp modelId="{21B4EB23-8428-4B8F-B0AB-926922C2516B}">
      <dsp:nvSpPr>
        <dsp:cNvPr id="0" name=""/>
        <dsp:cNvSpPr/>
      </dsp:nvSpPr>
      <dsp:spPr bwMode="white">
        <a:xfrm rot="15428571">
          <a:off x="1391619" y="1347429"/>
          <a:ext cx="1582612" cy="229169"/>
        </a:xfrm>
        <a:prstGeom prst="leftArrow">
          <a:avLst>
            <a:gd name="adj1" fmla="val 60000"/>
            <a:gd name="adj2" fmla="val 50000"/>
          </a:avLst>
        </a:prstGeom>
        <a:solidFill>
          <a:schemeClr val="accent3">
            <a:shade val="90000"/>
            <a:hueOff val="-120308"/>
            <a:satOff val="-1071"/>
            <a:lumOff val="9079"/>
            <a:alphaOff val="0"/>
          </a:schemeClr>
        </a:solidFill>
        <a:ln>
          <a:noFill/>
        </a:ln>
        <a:effectLst/>
      </dsp:spPr>
      <dsp:style>
        <a:lnRef idx="0">
          <a:schemeClr val="accent3">
            <a:shade val="90000"/>
            <a:hueOff val="-128571"/>
            <a:satOff val="-1007"/>
            <a:lumOff val="9076"/>
            <a:alpha val="100000"/>
          </a:schemeClr>
        </a:lnRef>
        <a:fillRef idx="1">
          <a:schemeClr val="accent3">
            <a:shade val="90000"/>
            <a:hueOff val="-128571"/>
            <a:satOff val="-1007"/>
            <a:lumOff val="9076"/>
            <a:alpha val="100000"/>
          </a:schemeClr>
        </a:fillRef>
        <a:effectRef idx="0">
          <a:scrgbClr r="0" g="0" b="0"/>
        </a:effectRef>
        <a:fontRef idx="minor">
          <a:schemeClr val="lt1"/>
        </a:fontRef>
      </dsp:style>
    </dsp:sp>
    <dsp:sp modelId="{45567A3F-EE8E-4F15-A88D-9E3384F186C5}">
      <dsp:nvSpPr>
        <dsp:cNvPr id="0" name=""/>
        <dsp:cNvSpPr/>
      </dsp:nvSpPr>
      <dsp:spPr bwMode="white">
        <a:xfrm>
          <a:off x="1614647" y="340089"/>
          <a:ext cx="763896" cy="611117"/>
        </a:xfrm>
        <a:prstGeom prst="roundRect">
          <a:avLst>
            <a:gd name="adj" fmla="val 10000"/>
          </a:avLst>
        </a:prstGeom>
        <a:solidFill>
          <a:schemeClr val="accent3">
            <a:shade val="80000"/>
            <a:hueOff val="-120265"/>
            <a:satOff val="1011"/>
            <a:lumOff val="10296"/>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hueOff val="-128571"/>
            <a:satOff val="1008"/>
            <a:lumOff val="10420"/>
            <a:alpha val="100000"/>
          </a:schemeClr>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100000"/>
            </a:lnSpc>
            <a:spcBef>
              <a:spcPct val="0"/>
            </a:spcBef>
            <a:spcAft>
              <a:spcPct val="35000"/>
            </a:spcAft>
            <a:buNone/>
          </a:pPr>
          <a:r>
            <a:rPr lang="zh-CN" altLang="en-US" sz="1100" b="1" kern="1200">
              <a:latin typeface="微软雅黑" panose="020B0503020204020204" charset="-122"/>
              <a:ea typeface="微软雅黑" panose="020B0503020204020204" charset="-122"/>
            </a:rPr>
            <a:t>学位论文</a:t>
          </a:r>
        </a:p>
      </dsp:txBody>
      <dsp:txXfrm>
        <a:off x="1614647" y="340089"/>
        <a:ext cx="763896" cy="611117"/>
      </dsp:txXfrm>
    </dsp:sp>
    <dsp:sp modelId="{048963D5-C34B-49A4-A3C4-A57762877C7C}">
      <dsp:nvSpPr>
        <dsp:cNvPr id="0" name=""/>
        <dsp:cNvSpPr/>
      </dsp:nvSpPr>
      <dsp:spPr bwMode="white">
        <a:xfrm rot="-4628571">
          <a:off x="1943209" y="1347429"/>
          <a:ext cx="1582612" cy="229169"/>
        </a:xfrm>
        <a:prstGeom prst="leftArrow">
          <a:avLst>
            <a:gd name="adj1" fmla="val 60000"/>
            <a:gd name="adj2" fmla="val 50000"/>
          </a:avLst>
        </a:prstGeom>
        <a:solidFill>
          <a:schemeClr val="accent3">
            <a:shade val="90000"/>
            <a:hueOff val="-160411"/>
            <a:satOff val="-1428"/>
            <a:lumOff val="12106"/>
            <a:alphaOff val="0"/>
          </a:schemeClr>
        </a:solidFill>
        <a:ln>
          <a:noFill/>
        </a:ln>
        <a:effectLst/>
      </dsp:spPr>
      <dsp:style>
        <a:lnRef idx="0">
          <a:schemeClr val="accent3">
            <a:shade val="90000"/>
            <a:hueOff val="-171428"/>
            <a:satOff val="-1344"/>
            <a:lumOff val="12101"/>
            <a:alpha val="100000"/>
          </a:schemeClr>
        </a:lnRef>
        <a:fillRef idx="1">
          <a:schemeClr val="accent3">
            <a:shade val="90000"/>
            <a:hueOff val="-171428"/>
            <a:satOff val="-1344"/>
            <a:lumOff val="12101"/>
            <a:alpha val="100000"/>
          </a:schemeClr>
        </a:fillRef>
        <a:effectRef idx="0">
          <a:scrgbClr r="0" g="0" b="0"/>
        </a:effectRef>
        <a:fontRef idx="minor">
          <a:schemeClr val="lt1"/>
        </a:fontRef>
      </dsp:style>
    </dsp:sp>
    <dsp:sp modelId="{04FB4C89-E09B-4BFB-BE02-BE812CF47BD3}">
      <dsp:nvSpPr>
        <dsp:cNvPr id="0" name=""/>
        <dsp:cNvSpPr/>
      </dsp:nvSpPr>
      <dsp:spPr bwMode="white">
        <a:xfrm>
          <a:off x="2538897" y="340089"/>
          <a:ext cx="763896" cy="611117"/>
        </a:xfrm>
        <a:prstGeom prst="roundRect">
          <a:avLst>
            <a:gd name="adj" fmla="val 10000"/>
          </a:avLst>
        </a:prstGeom>
        <a:solidFill>
          <a:schemeClr val="accent3">
            <a:shade val="80000"/>
            <a:hueOff val="-160354"/>
            <a:satOff val="1347"/>
            <a:lumOff val="13729"/>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hueOff val="-171428"/>
            <a:satOff val="1345"/>
            <a:lumOff val="13894"/>
            <a:alpha val="100000"/>
          </a:schemeClr>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100000"/>
            </a:lnSpc>
            <a:spcBef>
              <a:spcPct val="0"/>
            </a:spcBef>
            <a:spcAft>
              <a:spcPct val="35000"/>
            </a:spcAft>
            <a:buNone/>
          </a:pPr>
          <a:r>
            <a:rPr lang="zh-CN" altLang="en-US" sz="1100" b="1" kern="1200">
              <a:latin typeface="微软雅黑" panose="020B0503020204020204" charset="-122"/>
              <a:ea typeface="微软雅黑" panose="020B0503020204020204" charset="-122"/>
            </a:rPr>
            <a:t>专利文献</a:t>
          </a:r>
        </a:p>
      </dsp:txBody>
      <dsp:txXfrm>
        <a:off x="2538897" y="340089"/>
        <a:ext cx="763896" cy="611117"/>
      </dsp:txXfrm>
    </dsp:sp>
    <dsp:sp modelId="{C67DD38A-23F0-4105-ABEF-AC4F99268A8D}">
      <dsp:nvSpPr>
        <dsp:cNvPr id="0" name=""/>
        <dsp:cNvSpPr/>
      </dsp:nvSpPr>
      <dsp:spPr bwMode="white">
        <a:xfrm rot="-3085714">
          <a:off x="2440174" y="1586755"/>
          <a:ext cx="1582612" cy="229169"/>
        </a:xfrm>
        <a:prstGeom prst="leftArrow">
          <a:avLst>
            <a:gd name="adj1" fmla="val 60000"/>
            <a:gd name="adj2" fmla="val 50000"/>
          </a:avLst>
        </a:prstGeom>
        <a:solidFill>
          <a:schemeClr val="accent3">
            <a:shade val="90000"/>
            <a:hueOff val="-200514"/>
            <a:satOff val="-1785"/>
            <a:lumOff val="15132"/>
            <a:alphaOff val="0"/>
          </a:schemeClr>
        </a:solidFill>
        <a:ln>
          <a:noFill/>
        </a:ln>
        <a:effectLst/>
      </dsp:spPr>
      <dsp:style>
        <a:lnRef idx="0">
          <a:schemeClr val="accent3">
            <a:shade val="90000"/>
            <a:hueOff val="-214285"/>
            <a:satOff val="-1680"/>
            <a:lumOff val="15126"/>
            <a:alpha val="100000"/>
          </a:schemeClr>
        </a:lnRef>
        <a:fillRef idx="1">
          <a:schemeClr val="accent3">
            <a:shade val="90000"/>
            <a:hueOff val="-214285"/>
            <a:satOff val="-1680"/>
            <a:lumOff val="15126"/>
            <a:alpha val="100000"/>
          </a:schemeClr>
        </a:fillRef>
        <a:effectRef idx="0">
          <a:scrgbClr r="0" g="0" b="0"/>
        </a:effectRef>
        <a:fontRef idx="minor">
          <a:schemeClr val="lt1"/>
        </a:fontRef>
      </dsp:style>
    </dsp:sp>
    <dsp:sp modelId="{E3885A61-66B0-40A8-83B2-893E70A637BA}">
      <dsp:nvSpPr>
        <dsp:cNvPr id="0" name=""/>
        <dsp:cNvSpPr/>
      </dsp:nvSpPr>
      <dsp:spPr bwMode="white">
        <a:xfrm>
          <a:off x="3371618" y="741106"/>
          <a:ext cx="763896" cy="611117"/>
        </a:xfrm>
        <a:prstGeom prst="roundRect">
          <a:avLst>
            <a:gd name="adj" fmla="val 10000"/>
          </a:avLst>
        </a:prstGeom>
        <a:solidFill>
          <a:schemeClr val="accent3">
            <a:shade val="80000"/>
            <a:hueOff val="-200442"/>
            <a:satOff val="1684"/>
            <a:lumOff val="17161"/>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hueOff val="-214285"/>
            <a:satOff val="1681"/>
            <a:lumOff val="17367"/>
            <a:alpha val="100000"/>
          </a:schemeClr>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100000"/>
            </a:lnSpc>
            <a:spcBef>
              <a:spcPct val="0"/>
            </a:spcBef>
            <a:spcAft>
              <a:spcPct val="35000"/>
            </a:spcAft>
            <a:buNone/>
          </a:pPr>
          <a:r>
            <a:rPr lang="zh-CN" altLang="en-US" sz="1100" b="1" kern="1200">
              <a:latin typeface="微软雅黑" panose="020B0503020204020204" charset="-122"/>
              <a:ea typeface="微软雅黑" panose="020B0503020204020204" charset="-122"/>
            </a:rPr>
            <a:t>科技成果</a:t>
          </a:r>
        </a:p>
      </dsp:txBody>
      <dsp:txXfrm>
        <a:off x="3371618" y="741106"/>
        <a:ext cx="763896" cy="611117"/>
      </dsp:txXfrm>
    </dsp:sp>
    <dsp:sp modelId="{7D6E0358-CFCE-41E2-875D-A3C0D9194DA0}">
      <dsp:nvSpPr>
        <dsp:cNvPr id="0" name=""/>
        <dsp:cNvSpPr/>
      </dsp:nvSpPr>
      <dsp:spPr bwMode="white">
        <a:xfrm rot="-1542857">
          <a:off x="2784085" y="2018006"/>
          <a:ext cx="1582612" cy="229169"/>
        </a:xfrm>
        <a:prstGeom prst="leftArrow">
          <a:avLst>
            <a:gd name="adj1" fmla="val 60000"/>
            <a:gd name="adj2" fmla="val 50000"/>
          </a:avLst>
        </a:prstGeom>
        <a:solidFill>
          <a:schemeClr val="accent3">
            <a:shade val="90000"/>
            <a:hueOff val="-240616"/>
            <a:satOff val="-2142"/>
            <a:lumOff val="18159"/>
            <a:alphaOff val="0"/>
          </a:schemeClr>
        </a:solidFill>
        <a:ln>
          <a:noFill/>
        </a:ln>
        <a:effectLst/>
      </dsp:spPr>
      <dsp:style>
        <a:lnRef idx="0">
          <a:schemeClr val="accent3">
            <a:shade val="90000"/>
            <a:hueOff val="-257142"/>
            <a:satOff val="-2016"/>
            <a:lumOff val="18151"/>
            <a:alpha val="100000"/>
          </a:schemeClr>
        </a:lnRef>
        <a:fillRef idx="1">
          <a:schemeClr val="accent3">
            <a:shade val="90000"/>
            <a:hueOff val="-257142"/>
            <a:satOff val="-2016"/>
            <a:lumOff val="18151"/>
            <a:alpha val="100000"/>
          </a:schemeClr>
        </a:fillRef>
        <a:effectRef idx="0">
          <a:scrgbClr r="0" g="0" b="0"/>
        </a:effectRef>
        <a:fontRef idx="minor">
          <a:schemeClr val="lt1"/>
        </a:fontRef>
      </dsp:style>
    </dsp:sp>
    <dsp:sp modelId="{41A16BB3-96D9-462E-8FF8-C3B6DBDD1A2D}">
      <dsp:nvSpPr>
        <dsp:cNvPr id="0" name=""/>
        <dsp:cNvSpPr/>
      </dsp:nvSpPr>
      <dsp:spPr bwMode="white">
        <a:xfrm>
          <a:off x="3947879" y="1463714"/>
          <a:ext cx="763896" cy="611117"/>
        </a:xfrm>
        <a:prstGeom prst="roundRect">
          <a:avLst>
            <a:gd name="adj" fmla="val 10000"/>
          </a:avLst>
        </a:prstGeom>
        <a:solidFill>
          <a:schemeClr val="accent3">
            <a:shade val="80000"/>
            <a:hueOff val="-240531"/>
            <a:satOff val="2021"/>
            <a:lumOff val="20593"/>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hueOff val="-257142"/>
            <a:satOff val="2017"/>
            <a:lumOff val="20840"/>
            <a:alpha val="100000"/>
          </a:schemeClr>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100000"/>
            </a:lnSpc>
            <a:spcBef>
              <a:spcPct val="0"/>
            </a:spcBef>
            <a:spcAft>
              <a:spcPct val="35000"/>
            </a:spcAft>
            <a:buNone/>
          </a:pPr>
          <a:r>
            <a:rPr lang="zh-CN" altLang="en-US" sz="1100" b="1" kern="1200">
              <a:latin typeface="微软雅黑" panose="020B0503020204020204" charset="-122"/>
              <a:ea typeface="微软雅黑" panose="020B0503020204020204" charset="-122"/>
            </a:rPr>
            <a:t>法律法规</a:t>
          </a:r>
        </a:p>
      </dsp:txBody>
      <dsp:txXfrm>
        <a:off x="3947879" y="1463714"/>
        <a:ext cx="763896" cy="611117"/>
      </dsp:txXfrm>
    </dsp:sp>
    <dsp:sp modelId="{5DDBA2AA-4301-4BC1-8563-22EF221EB901}">
      <dsp:nvSpPr>
        <dsp:cNvPr id="0" name=""/>
        <dsp:cNvSpPr/>
      </dsp:nvSpPr>
      <dsp:spPr bwMode="white">
        <a:xfrm>
          <a:off x="2906825" y="2555766"/>
          <a:ext cx="1582612" cy="229169"/>
        </a:xfrm>
        <a:prstGeom prst="leftArrow">
          <a:avLst>
            <a:gd name="adj1" fmla="val 60000"/>
            <a:gd name="adj2" fmla="val 50000"/>
          </a:avLst>
        </a:prstGeom>
        <a:solidFill>
          <a:schemeClr val="accent3">
            <a:shade val="90000"/>
            <a:hueOff val="-280719"/>
            <a:satOff val="-2499"/>
            <a:lumOff val="21185"/>
            <a:alphaOff val="0"/>
          </a:schemeClr>
        </a:solidFill>
        <a:ln>
          <a:noFill/>
        </a:ln>
        <a:effectLst/>
      </dsp:spPr>
      <dsp:style>
        <a:lnRef idx="0">
          <a:schemeClr val="accent3">
            <a:shade val="90000"/>
            <a:hueOff val="-300000"/>
            <a:satOff val="-2352"/>
            <a:lumOff val="21176"/>
            <a:alpha val="100000"/>
          </a:schemeClr>
        </a:lnRef>
        <a:fillRef idx="1">
          <a:schemeClr val="accent3">
            <a:shade val="90000"/>
            <a:hueOff val="-300000"/>
            <a:satOff val="-2352"/>
            <a:lumOff val="21176"/>
            <a:alpha val="100000"/>
          </a:schemeClr>
        </a:fillRef>
        <a:effectRef idx="0">
          <a:scrgbClr r="0" g="0" b="0"/>
        </a:effectRef>
        <a:fontRef idx="minor">
          <a:schemeClr val="lt1"/>
        </a:fontRef>
      </dsp:style>
    </dsp:sp>
    <dsp:sp modelId="{809589E6-C3E6-4089-9946-D6E8CC59329A}">
      <dsp:nvSpPr>
        <dsp:cNvPr id="0" name=""/>
        <dsp:cNvSpPr/>
      </dsp:nvSpPr>
      <dsp:spPr bwMode="white">
        <a:xfrm>
          <a:off x="4153544" y="2364792"/>
          <a:ext cx="763896" cy="611117"/>
        </a:xfrm>
        <a:prstGeom prst="roundRect">
          <a:avLst>
            <a:gd name="adj" fmla="val 10000"/>
          </a:avLst>
        </a:prstGeom>
        <a:solidFill>
          <a:schemeClr val="accent3">
            <a:shade val="80000"/>
            <a:hueOff val="-280619"/>
            <a:satOff val="2358"/>
            <a:lumOff val="24025"/>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3">
            <a:shade val="80000"/>
            <a:hueOff val="-300000"/>
            <a:satOff val="2353"/>
            <a:lumOff val="24314"/>
            <a:alpha val="100000"/>
          </a:schemeClr>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100000"/>
            </a:lnSpc>
            <a:spcBef>
              <a:spcPct val="0"/>
            </a:spcBef>
            <a:spcAft>
              <a:spcPct val="35000"/>
            </a:spcAft>
            <a:buNone/>
          </a:pPr>
          <a:r>
            <a:rPr lang="zh-CN" altLang="en-US" sz="1100" b="1" kern="1200">
              <a:latin typeface="微软雅黑" panose="020B0503020204020204" charset="-122"/>
              <a:ea typeface="微软雅黑" panose="020B0503020204020204" charset="-122"/>
            </a:rPr>
            <a:t>医药标准</a:t>
          </a:r>
        </a:p>
      </dsp:txBody>
      <dsp:txXfrm>
        <a:off x="4153544" y="2364792"/>
        <a:ext cx="763896" cy="611117"/>
      </dsp:txXfrm>
    </dsp:sp>
  </dsp:spTree>
</dsp:drawing>
</file>

<file path=ppt/diagrams/layout1.xml><?xml version="1.0" encoding="utf-8"?>
<dgm:layoutDef xmlns:dgm="http://schemas.openxmlformats.org/drawingml/2006/diagram" xmlns:a="http://schemas.openxmlformats.org/drawingml/2006/main" uniqueId="urn:microsoft.com/office/officeart/2005/8/layout/radial4#2">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7FAD2A-570F-4262-9037-2AC025A11710}" type="slidenum">
              <a:rPr lang="zh-CN" altLang="en-US" smtClean="0"/>
              <a:t>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7FAD2A-570F-4262-9037-2AC025A11710}" type="slidenum">
              <a:rPr lang="zh-CN" altLang="en-US" smtClean="0"/>
              <a:t>53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7FAD2A-570F-4262-9037-2AC025A11710}" type="slidenum">
              <a:rPr lang="zh-CN" altLang="en-US" smtClean="0"/>
              <a:t>58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7FAD2A-570F-4262-9037-2AC025A11710}" type="slidenum">
              <a:rPr lang="zh-CN" altLang="en-US" smtClean="0"/>
              <a:t>59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2023/4/20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2023/4/20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2023/4/20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2023/4/20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2023/4/20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2023/4/20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2023/4/20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3" Type="http://schemas.openxmlformats.org/officeDocument/2006/relationships/tags" Target="../tags/tag130.xml"/><Relationship Id="rId18" Type="http://schemas.openxmlformats.org/officeDocument/2006/relationships/tags" Target="../tags/tag135.xml"/><Relationship Id="rId26" Type="http://schemas.openxmlformats.org/officeDocument/2006/relationships/tags" Target="../tags/tag143.xml"/><Relationship Id="rId39" Type="http://schemas.openxmlformats.org/officeDocument/2006/relationships/image" Target="../media/image33.svg"/><Relationship Id="rId21" Type="http://schemas.openxmlformats.org/officeDocument/2006/relationships/tags" Target="../tags/tag138.xml"/><Relationship Id="rId34" Type="http://schemas.openxmlformats.org/officeDocument/2006/relationships/image" Target="../media/image28.png"/><Relationship Id="rId42" Type="http://schemas.openxmlformats.org/officeDocument/2006/relationships/image" Target="../media/image36.png"/><Relationship Id="rId7" Type="http://schemas.openxmlformats.org/officeDocument/2006/relationships/tags" Target="../tags/tag124.xml"/><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tags" Target="../tags/tag137.xml"/><Relationship Id="rId29" Type="http://schemas.openxmlformats.org/officeDocument/2006/relationships/image" Target="../media/image23.png"/><Relationship Id="rId41" Type="http://schemas.openxmlformats.org/officeDocument/2006/relationships/image" Target="../media/image35.sv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tags" Target="../tags/tag141.xml"/><Relationship Id="rId32" Type="http://schemas.openxmlformats.org/officeDocument/2006/relationships/image" Target="../media/image26.png"/><Relationship Id="rId37" Type="http://schemas.openxmlformats.org/officeDocument/2006/relationships/image" Target="../media/image31.svg"/><Relationship Id="rId40" Type="http://schemas.openxmlformats.org/officeDocument/2006/relationships/image" Target="../media/image34.png"/><Relationship Id="rId5" Type="http://schemas.openxmlformats.org/officeDocument/2006/relationships/tags" Target="../tags/tag122.xml"/><Relationship Id="rId15" Type="http://schemas.openxmlformats.org/officeDocument/2006/relationships/tags" Target="../tags/tag132.xml"/><Relationship Id="rId23" Type="http://schemas.openxmlformats.org/officeDocument/2006/relationships/tags" Target="../tags/tag140.xml"/><Relationship Id="rId28" Type="http://schemas.openxmlformats.org/officeDocument/2006/relationships/image" Target="../media/image2.jpeg"/><Relationship Id="rId36" Type="http://schemas.openxmlformats.org/officeDocument/2006/relationships/image" Target="../media/image30.png"/><Relationship Id="rId10" Type="http://schemas.openxmlformats.org/officeDocument/2006/relationships/tags" Target="../tags/tag127.xml"/><Relationship Id="rId19" Type="http://schemas.openxmlformats.org/officeDocument/2006/relationships/tags" Target="../tags/tag136.xml"/><Relationship Id="rId31" Type="http://schemas.openxmlformats.org/officeDocument/2006/relationships/image" Target="../media/image25.sv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tags" Target="../tags/tag139.xml"/><Relationship Id="rId27" Type="http://schemas.openxmlformats.org/officeDocument/2006/relationships/slideLayout" Target="../slideLayouts/slideLayout2.xml"/><Relationship Id="rId30" Type="http://schemas.openxmlformats.org/officeDocument/2006/relationships/image" Target="../media/image24.png"/><Relationship Id="rId35" Type="http://schemas.openxmlformats.org/officeDocument/2006/relationships/image" Target="../media/image29.svg"/><Relationship Id="rId43" Type="http://schemas.openxmlformats.org/officeDocument/2006/relationships/image" Target="../media/image37.svg"/><Relationship Id="rId8" Type="http://schemas.openxmlformats.org/officeDocument/2006/relationships/tags" Target="../tags/tag125.xml"/><Relationship Id="rId3" Type="http://schemas.openxmlformats.org/officeDocument/2006/relationships/tags" Target="../tags/tag120.xml"/><Relationship Id="rId12" Type="http://schemas.openxmlformats.org/officeDocument/2006/relationships/tags" Target="../tags/tag129.xml"/><Relationship Id="rId17" Type="http://schemas.openxmlformats.org/officeDocument/2006/relationships/tags" Target="../tags/tag134.xml"/><Relationship Id="rId25" Type="http://schemas.openxmlformats.org/officeDocument/2006/relationships/tags" Target="../tags/tag142.xml"/><Relationship Id="rId33" Type="http://schemas.openxmlformats.org/officeDocument/2006/relationships/image" Target="../media/image27.svg"/><Relationship Id="rId38"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46.xml"/><Relationship Id="rId7" Type="http://schemas.openxmlformats.org/officeDocument/2006/relationships/image" Target="../media/image2.jpe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Layout" Target="../slideLayouts/slideLayout2.xml"/><Relationship Id="rId5" Type="http://schemas.openxmlformats.org/officeDocument/2006/relationships/tags" Target="../tags/tag148.xml"/><Relationship Id="rId4" Type="http://schemas.openxmlformats.org/officeDocument/2006/relationships/tags" Target="../tags/tag147.xml"/><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image" Target="../media/image2.jpeg"/><Relationship Id="rId3" Type="http://schemas.openxmlformats.org/officeDocument/2006/relationships/tags" Target="../tags/tag151.xml"/><Relationship Id="rId7" Type="http://schemas.openxmlformats.org/officeDocument/2006/relationships/tags" Target="../tags/tag155.xml"/><Relationship Id="rId12" Type="http://schemas.openxmlformats.org/officeDocument/2006/relationships/slideLayout" Target="../slideLayouts/slideLayout2.xml"/><Relationship Id="rId2" Type="http://schemas.openxmlformats.org/officeDocument/2006/relationships/tags" Target="../tags/tag150.xml"/><Relationship Id="rId16" Type="http://schemas.openxmlformats.org/officeDocument/2006/relationships/image" Target="../media/image42.png"/><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tags" Target="../tags/tag159.xml"/><Relationship Id="rId5" Type="http://schemas.openxmlformats.org/officeDocument/2006/relationships/tags" Target="../tags/tag153.xml"/><Relationship Id="rId15" Type="http://schemas.openxmlformats.org/officeDocument/2006/relationships/image" Target="../media/image41.png"/><Relationship Id="rId10" Type="http://schemas.openxmlformats.org/officeDocument/2006/relationships/tags" Target="../tags/tag158.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image" Target="../media/image2.jpeg"/><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5" Type="http://schemas.openxmlformats.org/officeDocument/2006/relationships/tags" Target="../tags/tag164.xml"/><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73.xml"/><Relationship Id="rId7" Type="http://schemas.openxmlformats.org/officeDocument/2006/relationships/image" Target="../media/image2.jpe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Layout" Target="../slideLayouts/slideLayout2.xml"/><Relationship Id="rId5" Type="http://schemas.openxmlformats.org/officeDocument/2006/relationships/tags" Target="../tags/tag175.xml"/><Relationship Id="rId4" Type="http://schemas.openxmlformats.org/officeDocument/2006/relationships/tags" Target="../tags/tag174.xml"/></Relationships>
</file>

<file path=ppt/slides/_rels/slide17.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image" Target="../media/image46.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45.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81.xml"/><Relationship Id="rId7" Type="http://schemas.openxmlformats.org/officeDocument/2006/relationships/slideLayout" Target="../slideLayouts/slideLayout2.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5" Type="http://schemas.openxmlformats.org/officeDocument/2006/relationships/tags" Target="../tags/tag183.xml"/><Relationship Id="rId10" Type="http://schemas.openxmlformats.org/officeDocument/2006/relationships/image" Target="../media/image48.png"/><Relationship Id="rId4" Type="http://schemas.openxmlformats.org/officeDocument/2006/relationships/tags" Target="../tags/tag182.xml"/><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image" Target="../media/image51.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image" Target="../media/image50.png"/><Relationship Id="rId5" Type="http://schemas.openxmlformats.org/officeDocument/2006/relationships/tags" Target="../tags/tag189.xml"/><Relationship Id="rId10" Type="http://schemas.openxmlformats.org/officeDocument/2006/relationships/image" Target="../media/image49.png"/><Relationship Id="rId4" Type="http://schemas.openxmlformats.org/officeDocument/2006/relationships/tags" Target="../tags/tag188.xml"/><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tags" Target="../tags/tag77.xml"/><Relationship Id="rId2" Type="http://schemas.openxmlformats.org/officeDocument/2006/relationships/tags" Target="../tags/tag67.xml"/><Relationship Id="rId16" Type="http://schemas.openxmlformats.org/officeDocument/2006/relationships/image" Target="../media/image2.jpeg"/><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slideLayout" Target="../slideLayouts/slideLayout2.xm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94.xml"/><Relationship Id="rId7" Type="http://schemas.openxmlformats.org/officeDocument/2006/relationships/image" Target="../media/image2.jpe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slideLayout" Target="../slideLayouts/slideLayout2.xml"/><Relationship Id="rId5" Type="http://schemas.openxmlformats.org/officeDocument/2006/relationships/tags" Target="../tags/tag196.xml"/><Relationship Id="rId4" Type="http://schemas.openxmlformats.org/officeDocument/2006/relationships/tags" Target="../tags/tag195.xml"/><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tags" Target="../tags/tag204.xml"/><Relationship Id="rId3" Type="http://schemas.openxmlformats.org/officeDocument/2006/relationships/tags" Target="../tags/tag199.xml"/><Relationship Id="rId7" Type="http://schemas.openxmlformats.org/officeDocument/2006/relationships/tags" Target="../tags/tag203.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image" Target="../media/image54.png"/><Relationship Id="rId5" Type="http://schemas.openxmlformats.org/officeDocument/2006/relationships/tags" Target="../tags/tag201.xml"/><Relationship Id="rId10" Type="http://schemas.openxmlformats.org/officeDocument/2006/relationships/image" Target="../media/image2.jpeg"/><Relationship Id="rId4" Type="http://schemas.openxmlformats.org/officeDocument/2006/relationships/tags" Target="../tags/tag200.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tags" Target="../tags/tag207.xml"/><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2.jpe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slideLayout" Target="../slideLayouts/slideLayout2.xml"/><Relationship Id="rId9" Type="http://schemas.openxmlformats.org/officeDocument/2006/relationships/image" Target="../media/image58.pn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210.xml"/><Relationship Id="rId7" Type="http://schemas.openxmlformats.org/officeDocument/2006/relationships/image" Target="../media/image66.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65.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2.png"/><Relationship Id="rId3" Type="http://schemas.openxmlformats.org/officeDocument/2006/relationships/tags" Target="../tags/tag213.xml"/><Relationship Id="rId7" Type="http://schemas.openxmlformats.org/officeDocument/2006/relationships/slideLayout" Target="../slideLayouts/slideLayout2.xml"/><Relationship Id="rId12" Type="http://schemas.openxmlformats.org/officeDocument/2006/relationships/image" Target="../media/image71.pn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image" Target="../media/image70.png"/><Relationship Id="rId5" Type="http://schemas.openxmlformats.org/officeDocument/2006/relationships/tags" Target="../tags/tag215.xml"/><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tags" Target="../tags/tag214.xml"/><Relationship Id="rId9" Type="http://schemas.openxmlformats.org/officeDocument/2006/relationships/image" Target="../media/image68.pn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219.xml"/><Relationship Id="rId7" Type="http://schemas.openxmlformats.org/officeDocument/2006/relationships/image" Target="../media/image2.jpe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slideLayout" Target="../slideLayouts/slideLayout2.xml"/><Relationship Id="rId5" Type="http://schemas.openxmlformats.org/officeDocument/2006/relationships/tags" Target="../tags/tag221.xml"/><Relationship Id="rId10" Type="http://schemas.openxmlformats.org/officeDocument/2006/relationships/image" Target="../media/image77.png"/><Relationship Id="rId4" Type="http://schemas.openxmlformats.org/officeDocument/2006/relationships/tags" Target="../tags/tag220.xml"/><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224.xml"/><Relationship Id="rId7" Type="http://schemas.openxmlformats.org/officeDocument/2006/relationships/image" Target="../media/image2.jpe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slideLayout" Target="../slideLayouts/slideLayout2.xml"/><Relationship Id="rId11" Type="http://schemas.openxmlformats.org/officeDocument/2006/relationships/image" Target="../media/image81.svg"/><Relationship Id="rId5" Type="http://schemas.openxmlformats.org/officeDocument/2006/relationships/tags" Target="../tags/tag226.xml"/><Relationship Id="rId10" Type="http://schemas.openxmlformats.org/officeDocument/2006/relationships/image" Target="../media/image80.png"/><Relationship Id="rId4" Type="http://schemas.openxmlformats.org/officeDocument/2006/relationships/tags" Target="../tags/tag225.xml"/><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image" Target="../media/image81.svg"/><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image" Target="../media/image80.png"/><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image" Target="../media/image82.png"/><Relationship Id="rId5" Type="http://schemas.openxmlformats.org/officeDocument/2006/relationships/tags" Target="../tags/tag231.xml"/><Relationship Id="rId15" Type="http://schemas.openxmlformats.org/officeDocument/2006/relationships/image" Target="../media/image84.png"/><Relationship Id="rId10" Type="http://schemas.openxmlformats.org/officeDocument/2006/relationships/image" Target="../media/image2.jpeg"/><Relationship Id="rId4" Type="http://schemas.openxmlformats.org/officeDocument/2006/relationships/tags" Target="../tags/tag230.xml"/><Relationship Id="rId9" Type="http://schemas.openxmlformats.org/officeDocument/2006/relationships/slideLayout" Target="../slideLayouts/slideLayout2.xml"/><Relationship Id="rId1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237.xml"/><Relationship Id="rId7" Type="http://schemas.openxmlformats.org/officeDocument/2006/relationships/image" Target="../media/image2.jpeg"/><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2.xml"/><Relationship Id="rId5" Type="http://schemas.openxmlformats.org/officeDocument/2006/relationships/tags" Target="../tags/tag239.xml"/><Relationship Id="rId4" Type="http://schemas.openxmlformats.org/officeDocument/2006/relationships/tags" Target="../tags/tag238.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42.xml"/><Relationship Id="rId7" Type="http://schemas.openxmlformats.org/officeDocument/2006/relationships/tags" Target="../tags/tag246.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image" Target="../media/image87.png"/><Relationship Id="rId5" Type="http://schemas.openxmlformats.org/officeDocument/2006/relationships/tags" Target="../tags/tag244.xml"/><Relationship Id="rId10" Type="http://schemas.openxmlformats.org/officeDocument/2006/relationships/image" Target="../media/image86.png"/><Relationship Id="rId4" Type="http://schemas.openxmlformats.org/officeDocument/2006/relationships/tags" Target="../tags/tag243.xml"/><Relationship Id="rId9"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image" Target="../media/image2.jpeg"/><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slideLayout" Target="../slideLayouts/slideLayout2.xml"/><Relationship Id="rId2" Type="http://schemas.openxmlformats.org/officeDocument/2006/relationships/tags" Target="../tags/tag81.xml"/><Relationship Id="rId16" Type="http://schemas.openxmlformats.org/officeDocument/2006/relationships/tags" Target="../tags/tag95.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5" Type="http://schemas.openxmlformats.org/officeDocument/2006/relationships/tags" Target="../tags/tag94.xml"/><Relationship Id="rId10" Type="http://schemas.openxmlformats.org/officeDocument/2006/relationships/tags" Target="../tags/tag89.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249.xml"/><Relationship Id="rId7" Type="http://schemas.openxmlformats.org/officeDocument/2006/relationships/image" Target="../media/image88.pn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2.jpeg"/><Relationship Id="rId5" Type="http://schemas.openxmlformats.org/officeDocument/2006/relationships/slideLayout" Target="../slideLayouts/slideLayout2.xml"/><Relationship Id="rId10" Type="http://schemas.openxmlformats.org/officeDocument/2006/relationships/image" Target="../media/image81.svg"/><Relationship Id="rId4" Type="http://schemas.openxmlformats.org/officeDocument/2006/relationships/tags" Target="../tags/tag250.xml"/><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tags" Target="../tags/tag253.xml"/><Relationship Id="rId7" Type="http://schemas.openxmlformats.org/officeDocument/2006/relationships/image" Target="../media/image90.pn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tags" Target="../tags/tag254.xml"/></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257.xml"/><Relationship Id="rId7" Type="http://schemas.openxmlformats.org/officeDocument/2006/relationships/image" Target="../media/image2.jpeg"/><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slideLayout" Target="../slideLayouts/slideLayout2.xml"/><Relationship Id="rId5" Type="http://schemas.openxmlformats.org/officeDocument/2006/relationships/tags" Target="../tags/tag259.xml"/><Relationship Id="rId10" Type="http://schemas.openxmlformats.org/officeDocument/2006/relationships/image" Target="../media/image93.png"/><Relationship Id="rId4" Type="http://schemas.openxmlformats.org/officeDocument/2006/relationships/tags" Target="../tags/tag258.xml"/><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2" Type="http://schemas.openxmlformats.org/officeDocument/2006/relationships/tags" Target="../tags/tag261.xml"/><Relationship Id="rId16" Type="http://schemas.openxmlformats.org/officeDocument/2006/relationships/image" Target="../media/image2.jpeg"/><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slideLayout" Target="../slideLayouts/slideLayout2.xml"/><Relationship Id="rId10" Type="http://schemas.openxmlformats.org/officeDocument/2006/relationships/tags" Target="../tags/tag269.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tags" Target="../tags/tag276.xml"/><Relationship Id="rId7" Type="http://schemas.openxmlformats.org/officeDocument/2006/relationships/image" Target="../media/image2.jpeg"/><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slideLayout" Target="../slideLayouts/slideLayout2.xml"/><Relationship Id="rId11" Type="http://schemas.openxmlformats.org/officeDocument/2006/relationships/image" Target="../media/image97.png"/><Relationship Id="rId5" Type="http://schemas.openxmlformats.org/officeDocument/2006/relationships/tags" Target="../tags/tag278.xml"/><Relationship Id="rId10" Type="http://schemas.openxmlformats.org/officeDocument/2006/relationships/image" Target="../media/image96.png"/><Relationship Id="rId4" Type="http://schemas.openxmlformats.org/officeDocument/2006/relationships/tags" Target="../tags/tag277.xml"/><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81.svg"/><Relationship Id="rId3" Type="http://schemas.openxmlformats.org/officeDocument/2006/relationships/tags" Target="../tags/tag281.xml"/><Relationship Id="rId7" Type="http://schemas.openxmlformats.org/officeDocument/2006/relationships/slideLayout" Target="../slideLayouts/slideLayout2.xml"/><Relationship Id="rId12" Type="http://schemas.openxmlformats.org/officeDocument/2006/relationships/image" Target="../media/image80.png"/><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tags" Target="../tags/tag284.xml"/><Relationship Id="rId11" Type="http://schemas.openxmlformats.org/officeDocument/2006/relationships/image" Target="../media/image100.png"/><Relationship Id="rId5" Type="http://schemas.openxmlformats.org/officeDocument/2006/relationships/tags" Target="../tags/tag283.xml"/><Relationship Id="rId10" Type="http://schemas.openxmlformats.org/officeDocument/2006/relationships/image" Target="../media/image99.png"/><Relationship Id="rId4" Type="http://schemas.openxmlformats.org/officeDocument/2006/relationships/tags" Target="../tags/tag282.xml"/><Relationship Id="rId9" Type="http://schemas.openxmlformats.org/officeDocument/2006/relationships/image" Target="../media/image98.pn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tags" Target="../tags/tag287.xml"/><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image" Target="../media/image2.jpeg"/><Relationship Id="rId11" Type="http://schemas.openxmlformats.org/officeDocument/2006/relationships/image" Target="../media/image105.png"/><Relationship Id="rId5" Type="http://schemas.openxmlformats.org/officeDocument/2006/relationships/slideLayout" Target="../slideLayouts/slideLayout2.xml"/><Relationship Id="rId10" Type="http://schemas.openxmlformats.org/officeDocument/2006/relationships/image" Target="../media/image104.png"/><Relationship Id="rId4" Type="http://schemas.openxmlformats.org/officeDocument/2006/relationships/tags" Target="../tags/tag288.xml"/><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tags" Target="../tags/tag291.xml"/><Relationship Id="rId7" Type="http://schemas.openxmlformats.org/officeDocument/2006/relationships/image" Target="../media/image108.png"/><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image" Target="../media/image107.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image" Target="../media/image111.png"/><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image" Target="../media/image110.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image" Target="../media/image109.png"/><Relationship Id="rId5" Type="http://schemas.openxmlformats.org/officeDocument/2006/relationships/tags" Target="../tags/tag296.xml"/><Relationship Id="rId10" Type="http://schemas.openxmlformats.org/officeDocument/2006/relationships/image" Target="../media/image2.jpeg"/><Relationship Id="rId4" Type="http://schemas.openxmlformats.org/officeDocument/2006/relationships/tags" Target="../tags/tag295.xml"/><Relationship Id="rId9"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tags" Target="../tags/tag302.xml"/><Relationship Id="rId7" Type="http://schemas.openxmlformats.org/officeDocument/2006/relationships/image" Target="../media/image2.jpe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slideLayout" Target="../slideLayouts/slideLayout2.xml"/><Relationship Id="rId5" Type="http://schemas.openxmlformats.org/officeDocument/2006/relationships/tags" Target="../tags/tag304.xml"/><Relationship Id="rId10" Type="http://schemas.openxmlformats.org/officeDocument/2006/relationships/image" Target="../media/image112.png"/><Relationship Id="rId4" Type="http://schemas.openxmlformats.org/officeDocument/2006/relationships/tags" Target="../tags/tag303.xml"/><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diagramColors" Target="../diagrams/colors1.xml"/><Relationship Id="rId3" Type="http://schemas.openxmlformats.org/officeDocument/2006/relationships/tags" Target="../tags/tag98.xml"/><Relationship Id="rId7" Type="http://schemas.openxmlformats.org/officeDocument/2006/relationships/slideLayout" Target="../slideLayouts/slideLayout2.xml"/><Relationship Id="rId12" Type="http://schemas.openxmlformats.org/officeDocument/2006/relationships/diagramQuickStyle" Target="../diagrams/quickStyle1.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diagramLayout" Target="../diagrams/layout1.xml"/><Relationship Id="rId5" Type="http://schemas.openxmlformats.org/officeDocument/2006/relationships/tags" Target="../tags/tag100.xml"/><Relationship Id="rId10" Type="http://schemas.openxmlformats.org/officeDocument/2006/relationships/diagramData" Target="../diagrams/data1.xml"/><Relationship Id="rId4" Type="http://schemas.openxmlformats.org/officeDocument/2006/relationships/tags" Target="../tags/tag99.xml"/><Relationship Id="rId9" Type="http://schemas.openxmlformats.org/officeDocument/2006/relationships/image" Target="../media/image3.png"/><Relationship Id="rId14" Type="http://schemas.microsoft.com/office/2007/relationships/diagramDrawing" Target="../diagrams/drawing1.xml"/></Relationships>
</file>

<file path=ppt/slides/_rels/slide4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tags" Target="../tags/tag307.xml"/><Relationship Id="rId7" Type="http://schemas.openxmlformats.org/officeDocument/2006/relationships/image" Target="../media/image2.jpeg"/><Relationship Id="rId12" Type="http://schemas.openxmlformats.org/officeDocument/2006/relationships/image" Target="../media/image117.png"/><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Layout" Target="../slideLayouts/slideLayout2.xml"/><Relationship Id="rId11" Type="http://schemas.openxmlformats.org/officeDocument/2006/relationships/image" Target="../media/image116.png"/><Relationship Id="rId5" Type="http://schemas.openxmlformats.org/officeDocument/2006/relationships/tags" Target="../tags/tag309.xml"/><Relationship Id="rId10" Type="http://schemas.openxmlformats.org/officeDocument/2006/relationships/image" Target="../media/image115.png"/><Relationship Id="rId4" Type="http://schemas.openxmlformats.org/officeDocument/2006/relationships/tags" Target="../tags/tag308.xml"/><Relationship Id="rId9" Type="http://schemas.openxmlformats.org/officeDocument/2006/relationships/image" Target="../media/image114.png"/></Relationships>
</file>

<file path=ppt/slides/_rels/slide4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tags" Target="../tags/tag312.xml"/><Relationship Id="rId7" Type="http://schemas.openxmlformats.org/officeDocument/2006/relationships/image" Target="../media/image2.jpeg"/><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slideLayout" Target="../slideLayouts/slideLayout2.xml"/><Relationship Id="rId5" Type="http://schemas.openxmlformats.org/officeDocument/2006/relationships/tags" Target="../tags/tag314.xml"/><Relationship Id="rId10" Type="http://schemas.openxmlformats.org/officeDocument/2006/relationships/image" Target="../media/image120.png"/><Relationship Id="rId4" Type="http://schemas.openxmlformats.org/officeDocument/2006/relationships/tags" Target="../tags/tag313.xml"/><Relationship Id="rId9" Type="http://schemas.openxmlformats.org/officeDocument/2006/relationships/image" Target="../media/image119.png"/></Relationships>
</file>

<file path=ppt/slides/_rels/slide4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17.xml"/><Relationship Id="rId7" Type="http://schemas.openxmlformats.org/officeDocument/2006/relationships/slideLayout" Target="../slideLayouts/slideLayout2.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5" Type="http://schemas.openxmlformats.org/officeDocument/2006/relationships/tags" Target="../tags/tag319.xml"/><Relationship Id="rId10" Type="http://schemas.openxmlformats.org/officeDocument/2006/relationships/image" Target="../media/image122.png"/><Relationship Id="rId4" Type="http://schemas.openxmlformats.org/officeDocument/2006/relationships/tags" Target="../tags/tag318.xml"/><Relationship Id="rId9"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image" Target="../media/image124.png"/><Relationship Id="rId3" Type="http://schemas.openxmlformats.org/officeDocument/2006/relationships/tags" Target="../tags/tag323.xml"/><Relationship Id="rId7" Type="http://schemas.openxmlformats.org/officeDocument/2006/relationships/tags" Target="../tags/tag327.xml"/><Relationship Id="rId12" Type="http://schemas.openxmlformats.org/officeDocument/2006/relationships/image" Target="../media/image123.png"/><Relationship Id="rId17" Type="http://schemas.openxmlformats.org/officeDocument/2006/relationships/image" Target="../media/image126.png"/><Relationship Id="rId2" Type="http://schemas.openxmlformats.org/officeDocument/2006/relationships/tags" Target="../tags/tag322.xml"/><Relationship Id="rId16" Type="http://schemas.openxmlformats.org/officeDocument/2006/relationships/image" Target="../media/image125.png"/><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image" Target="../media/image2.jpeg"/><Relationship Id="rId5" Type="http://schemas.openxmlformats.org/officeDocument/2006/relationships/tags" Target="../tags/tag325.xml"/><Relationship Id="rId15" Type="http://schemas.openxmlformats.org/officeDocument/2006/relationships/image" Target="../media/image81.svg"/><Relationship Id="rId10" Type="http://schemas.openxmlformats.org/officeDocument/2006/relationships/slideLayout" Target="../slideLayouts/slideLayout2.xml"/><Relationship Id="rId4" Type="http://schemas.openxmlformats.org/officeDocument/2006/relationships/tags" Target="../tags/tag324.xml"/><Relationship Id="rId9" Type="http://schemas.openxmlformats.org/officeDocument/2006/relationships/tags" Target="../tags/tag329.xml"/><Relationship Id="rId14" Type="http://schemas.openxmlformats.org/officeDocument/2006/relationships/image" Target="../media/image80.png"/></Relationships>
</file>

<file path=ppt/slides/_rels/slide4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tags" Target="../tags/tag332.xml"/><Relationship Id="rId7" Type="http://schemas.openxmlformats.org/officeDocument/2006/relationships/image" Target="../media/image2.jpeg"/><Relationship Id="rId12" Type="http://schemas.openxmlformats.org/officeDocument/2006/relationships/image" Target="../media/image131.png"/><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2.xml"/><Relationship Id="rId11" Type="http://schemas.openxmlformats.org/officeDocument/2006/relationships/image" Target="../media/image130.png"/><Relationship Id="rId5" Type="http://schemas.openxmlformats.org/officeDocument/2006/relationships/tags" Target="../tags/tag334.xml"/><Relationship Id="rId10" Type="http://schemas.openxmlformats.org/officeDocument/2006/relationships/image" Target="../media/image129.png"/><Relationship Id="rId4" Type="http://schemas.openxmlformats.org/officeDocument/2006/relationships/tags" Target="../tags/tag333.xml"/><Relationship Id="rId9"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image" Target="../media/image132.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tags" Target="../tags/tag340.xml"/><Relationship Id="rId7" Type="http://schemas.openxmlformats.org/officeDocument/2006/relationships/image" Target="../media/image2.jpeg"/><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slideLayout" Target="../slideLayouts/slideLayout2.xml"/><Relationship Id="rId5" Type="http://schemas.openxmlformats.org/officeDocument/2006/relationships/tags" Target="../tags/tag342.xml"/><Relationship Id="rId10" Type="http://schemas.openxmlformats.org/officeDocument/2006/relationships/image" Target="../media/image135.png"/><Relationship Id="rId4" Type="http://schemas.openxmlformats.org/officeDocument/2006/relationships/tags" Target="../tags/tag341.xml"/><Relationship Id="rId9" Type="http://schemas.openxmlformats.org/officeDocument/2006/relationships/image" Target="../media/image134.png"/></Relationships>
</file>

<file path=ppt/slides/_rels/slide4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tags" Target="../tags/tag345.xml"/><Relationship Id="rId7" Type="http://schemas.openxmlformats.org/officeDocument/2006/relationships/image" Target="../media/image2.jpe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slideLayout" Target="../slideLayouts/slideLayout2.xml"/><Relationship Id="rId11" Type="http://schemas.openxmlformats.org/officeDocument/2006/relationships/image" Target="../media/image81.svg"/><Relationship Id="rId5" Type="http://schemas.openxmlformats.org/officeDocument/2006/relationships/tags" Target="../tags/tag347.xml"/><Relationship Id="rId10" Type="http://schemas.openxmlformats.org/officeDocument/2006/relationships/image" Target="../media/image80.png"/><Relationship Id="rId4" Type="http://schemas.openxmlformats.org/officeDocument/2006/relationships/tags" Target="../tags/tag346.xml"/><Relationship Id="rId9" Type="http://schemas.openxmlformats.org/officeDocument/2006/relationships/image" Target="../media/image137.png"/></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41.png"/><Relationship Id="rId3" Type="http://schemas.openxmlformats.org/officeDocument/2006/relationships/tags" Target="../tags/tag350.xml"/><Relationship Id="rId7" Type="http://schemas.openxmlformats.org/officeDocument/2006/relationships/tags" Target="../tags/tag354.xml"/><Relationship Id="rId12" Type="http://schemas.openxmlformats.org/officeDocument/2006/relationships/image" Target="../media/image140.png"/><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image" Target="../media/image139.png"/><Relationship Id="rId5" Type="http://schemas.openxmlformats.org/officeDocument/2006/relationships/tags" Target="../tags/tag352.xml"/><Relationship Id="rId10" Type="http://schemas.openxmlformats.org/officeDocument/2006/relationships/image" Target="../media/image138.png"/><Relationship Id="rId4" Type="http://schemas.openxmlformats.org/officeDocument/2006/relationships/tags" Target="../tags/tag351.xml"/><Relationship Id="rId9" Type="http://schemas.openxmlformats.org/officeDocument/2006/relationships/image" Target="../media/image2.jpeg"/><Relationship Id="rId14" Type="http://schemas.openxmlformats.org/officeDocument/2006/relationships/image" Target="../media/image142.png"/></Relationships>
</file>

<file path=ppt/slides/_rels/slide4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tags" Target="../tags/tag357.xml"/><Relationship Id="rId7" Type="http://schemas.openxmlformats.org/officeDocument/2006/relationships/image" Target="../media/image143.png"/><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image" Target="../media/image2.jpeg"/><Relationship Id="rId5" Type="http://schemas.openxmlformats.org/officeDocument/2006/relationships/slideLayout" Target="../slideLayouts/slideLayout2.xml"/><Relationship Id="rId10" Type="http://schemas.openxmlformats.org/officeDocument/2006/relationships/image" Target="../media/image146.png"/><Relationship Id="rId4" Type="http://schemas.openxmlformats.org/officeDocument/2006/relationships/tags" Target="../tags/tag358.xml"/><Relationship Id="rId9" Type="http://schemas.openxmlformats.org/officeDocument/2006/relationships/image" Target="../media/image145.png"/></Relationships>
</file>

<file path=ppt/slides/_rels/slide5.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tags" Target="../tags/tag113.xml"/><Relationship Id="rId2" Type="http://schemas.openxmlformats.org/officeDocument/2006/relationships/tags" Target="../tags/tag103.xml"/><Relationship Id="rId16" Type="http://schemas.openxmlformats.org/officeDocument/2006/relationships/image" Target="../media/image2.jpe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5" Type="http://schemas.openxmlformats.org/officeDocument/2006/relationships/slideLayout" Target="../slideLayouts/slideLayout2.xml"/><Relationship Id="rId10" Type="http://schemas.openxmlformats.org/officeDocument/2006/relationships/tags" Target="../tags/tag111.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s>
</file>

<file path=ppt/slides/_rels/slide50.xml.rels><?xml version="1.0" encoding="UTF-8" standalone="yes"?>
<Relationships xmlns="http://schemas.openxmlformats.org/package/2006/relationships"><Relationship Id="rId8" Type="http://schemas.openxmlformats.org/officeDocument/2006/relationships/tags" Target="../tags/tag366.xml"/><Relationship Id="rId13" Type="http://schemas.openxmlformats.org/officeDocument/2006/relationships/tags" Target="../tags/tag371.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tags" Target="../tags/tag370.xml"/><Relationship Id="rId2" Type="http://schemas.openxmlformats.org/officeDocument/2006/relationships/tags" Target="../tags/tag360.xml"/><Relationship Id="rId16" Type="http://schemas.openxmlformats.org/officeDocument/2006/relationships/image" Target="../media/image2.jpeg"/><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tags" Target="../tags/tag369.xml"/><Relationship Id="rId5" Type="http://schemas.openxmlformats.org/officeDocument/2006/relationships/tags" Target="../tags/tag363.xml"/><Relationship Id="rId15" Type="http://schemas.openxmlformats.org/officeDocument/2006/relationships/slideLayout" Target="../slideLayouts/slideLayout2.xml"/><Relationship Id="rId10" Type="http://schemas.openxmlformats.org/officeDocument/2006/relationships/tags" Target="../tags/tag368.xml"/><Relationship Id="rId4" Type="http://schemas.openxmlformats.org/officeDocument/2006/relationships/tags" Target="../tags/tag362.xml"/><Relationship Id="rId9" Type="http://schemas.openxmlformats.org/officeDocument/2006/relationships/tags" Target="../tags/tag367.xml"/><Relationship Id="rId14" Type="http://schemas.openxmlformats.org/officeDocument/2006/relationships/tags" Target="../tags/tag37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73.xml"/><Relationship Id="rId4" Type="http://schemas.openxmlformats.org/officeDocument/2006/relationships/image" Target="../media/image153.png"/></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6.png"/><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image" Target="../media/image155.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76.xml"/><Relationship Id="rId4" Type="http://schemas.openxmlformats.org/officeDocument/2006/relationships/image" Target="../media/image164.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79.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875030" y="1680845"/>
            <a:ext cx="9799320" cy="3331210"/>
          </a:xfrm>
        </p:spPr>
        <p:txBody>
          <a:bodyPr>
            <a:normAutofit fontScale="90000"/>
          </a:bodyPr>
          <a:lstStyle/>
          <a:p>
            <a:pPr>
              <a:lnSpc>
                <a:spcPct val="150000"/>
              </a:lnSpc>
            </a:pPr>
            <a:r>
              <a:rPr lang="zh-CN" altLang="en-US" sz="5400" dirty="0">
                <a:latin typeface="汉仪粗仿宋简" panose="02010600000101010101" charset="-122"/>
                <a:ea typeface="汉仪粗仿宋简" panose="02010600000101010101" charset="-122"/>
                <a:sym typeface="+mn-ea"/>
              </a:rPr>
              <a:t>如何利用万方医学网</a:t>
            </a:r>
            <a:br>
              <a:rPr lang="zh-CN" altLang="en-US" sz="5400" dirty="0">
                <a:latin typeface="汉仪粗仿宋简" panose="02010600000101010101" charset="-122"/>
                <a:ea typeface="汉仪粗仿宋简" panose="02010600000101010101" charset="-122"/>
                <a:sym typeface="+mn-ea"/>
              </a:rPr>
            </a:br>
            <a:r>
              <a:rPr lang="zh-CN" altLang="en-US" sz="5400" dirty="0">
                <a:latin typeface="汉仪粗仿宋简" panose="02010600000101010101" charset="-122"/>
                <a:ea typeface="汉仪粗仿宋简" panose="02010600000101010101" charset="-122"/>
                <a:sym typeface="+mn-ea"/>
              </a:rPr>
              <a:t>实现医学文献的查全查准</a:t>
            </a:r>
            <a:br>
              <a:rPr lang="zh-CN" altLang="en-US" b="1" dirty="0">
                <a:latin typeface="汉仪粗仿宋简" panose="02010600000101010101" charset="-122"/>
                <a:ea typeface="汉仪粗仿宋简" panose="02010600000101010101" charset="-122"/>
              </a:rPr>
            </a:br>
            <a:br>
              <a:rPr lang="en-US" altLang="zh-CN" sz="3600" dirty="0">
                <a:latin typeface="汉仪粗仿宋简" panose="02010600000101010101" charset="-122"/>
                <a:ea typeface="汉仪粗仿宋简" panose="02010600000101010101" charset="-122"/>
              </a:rPr>
            </a:br>
            <a:r>
              <a:rPr lang="zh-CN" altLang="en-US" sz="2000" dirty="0">
                <a:latin typeface="汉仪粗仿宋简" panose="02010600000101010101" charset="-122"/>
                <a:ea typeface="汉仪粗仿宋简" panose="02010600000101010101" charset="-122"/>
                <a:sym typeface="+mn-ea"/>
              </a:rPr>
              <a:t>北京万方医学信息科技有限公司</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文本框 10"/>
          <p:cNvSpPr txBox="1"/>
          <p:nvPr/>
        </p:nvSpPr>
        <p:spPr>
          <a:xfrm>
            <a:off x="2822575" y="97155"/>
            <a:ext cx="3025140" cy="521970"/>
          </a:xfrm>
          <a:prstGeom prst="rect">
            <a:avLst/>
          </a:prstGeom>
          <a:noFill/>
        </p:spPr>
        <p:txBody>
          <a:bodyPr wrap="square" rtlCol="0">
            <a:spAutoFit/>
          </a:bodyPr>
          <a:lstStyle/>
          <a:p>
            <a:r>
              <a:rPr lang="zh-CN" altLang="en-US" sz="2800" dirty="0">
                <a:latin typeface="华文楷体" panose="02010600040101010101" charset="-122"/>
                <a:ea typeface="华文楷体" panose="02010600040101010101" charset="-122"/>
              </a:rPr>
              <a:t>手机微信端使用</a:t>
            </a:r>
          </a:p>
        </p:txBody>
      </p:sp>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760" y="1054100"/>
            <a:ext cx="2675255" cy="5624195"/>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6900" y="485140"/>
            <a:ext cx="2906395" cy="6141720"/>
          </a:xfrm>
          <a:prstGeom prst="rect">
            <a:avLst/>
          </a:prstGeom>
        </p:spPr>
      </p:pic>
      <p:sp>
        <p:nvSpPr>
          <p:cNvPr id="9" name="圆角矩形 8"/>
          <p:cNvSpPr/>
          <p:nvPr/>
        </p:nvSpPr>
        <p:spPr>
          <a:xfrm>
            <a:off x="4864735" y="2033905"/>
            <a:ext cx="982980" cy="241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88935" y="905510"/>
            <a:ext cx="2776220" cy="5850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文本框 10"/>
          <p:cNvSpPr txBox="1"/>
          <p:nvPr/>
        </p:nvSpPr>
        <p:spPr>
          <a:xfrm>
            <a:off x="2730500" y="70485"/>
            <a:ext cx="3079115" cy="521970"/>
          </a:xfrm>
          <a:prstGeom prst="rect">
            <a:avLst/>
          </a:prstGeom>
          <a:noFill/>
        </p:spPr>
        <p:txBody>
          <a:bodyPr wrap="square" rtlCol="0">
            <a:spAutoFit/>
          </a:bodyPr>
          <a:lstStyle/>
          <a:p>
            <a:r>
              <a:rPr lang="zh-CN" altLang="en-US" sz="2800" dirty="0">
                <a:latin typeface="华文楷体" panose="02010600040101010101" charset="-122"/>
                <a:ea typeface="华文楷体" panose="02010600040101010101" charset="-122"/>
              </a:rPr>
              <a:t>手机微信端使用</a:t>
            </a:r>
          </a:p>
        </p:txBody>
      </p:sp>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040" y="1059815"/>
            <a:ext cx="2698115" cy="5695315"/>
          </a:xfrm>
          <a:prstGeom prst="rect">
            <a:avLst/>
          </a:prstGeom>
        </p:spPr>
      </p:pic>
      <p:sp>
        <p:nvSpPr>
          <p:cNvPr id="9" name="圆角矩形 8"/>
          <p:cNvSpPr/>
          <p:nvPr/>
        </p:nvSpPr>
        <p:spPr>
          <a:xfrm>
            <a:off x="2072640" y="4824730"/>
            <a:ext cx="1199515" cy="241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4680" y="502920"/>
            <a:ext cx="2675890" cy="5657215"/>
          </a:xfrm>
          <a:prstGeom prst="rect">
            <a:avLst/>
          </a:prstGeom>
        </p:spPr>
      </p:pic>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7850" y="1059815"/>
            <a:ext cx="2674620" cy="5628005"/>
          </a:xfrm>
          <a:prstGeom prst="rect">
            <a:avLst/>
          </a:prstGeom>
        </p:spPr>
      </p:pic>
      <p:sp>
        <p:nvSpPr>
          <p:cNvPr id="6" name="圆角矩形 5"/>
          <p:cNvSpPr/>
          <p:nvPr/>
        </p:nvSpPr>
        <p:spPr>
          <a:xfrm>
            <a:off x="8197850" y="1410335"/>
            <a:ext cx="422275" cy="241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8197850" y="2546985"/>
            <a:ext cx="1395095" cy="213550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descr="343631313432373b31393935373333333bd3d2c9cfbcfdcdb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2061499" flipH="1" flipV="1">
            <a:off x="3129915" y="3954145"/>
            <a:ext cx="1047750" cy="1047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amond(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6" grpId="0" bldLvl="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8"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422650" y="80645"/>
            <a:ext cx="5156200" cy="578485"/>
          </a:xfrm>
        </p:spPr>
        <p:txBody>
          <a:bodyPr>
            <a:normAutofit fontScale="90000"/>
          </a:bodyPr>
          <a:lstStyle/>
          <a:p>
            <a:r>
              <a:rPr lang="zh-CN" altLang="en-US" dirty="0">
                <a:sym typeface="+mn-ea"/>
              </a:rPr>
              <a:t>万方医学网检索途径</a:t>
            </a:r>
          </a:p>
        </p:txBody>
      </p:sp>
      <p:pic>
        <p:nvPicPr>
          <p:cNvPr id="7" name="图片 6"/>
          <p:cNvPicPr>
            <a:picLocks noChangeAspect="1"/>
          </p:cNvPicPr>
          <p:nvPr>
            <p:custDataLst>
              <p:tags r:id="rId2"/>
            </p:custDataLst>
          </p:nvPr>
        </p:nvPicPr>
        <p:blipFill>
          <a:blip r:embed="rId29" cstate="email">
            <a:extLst>
              <a:ext uri="{28A0092B-C50C-407E-A947-70E740481C1C}">
                <a14:useLocalDpi xmlns:a14="http://schemas.microsoft.com/office/drawing/2010/main"/>
              </a:ext>
            </a:extLst>
          </a:blip>
          <a:stretch>
            <a:fillRect/>
          </a:stretch>
        </p:blipFill>
        <p:spPr>
          <a:xfrm>
            <a:off x="613410" y="1668780"/>
            <a:ext cx="3870325" cy="793115"/>
          </a:xfrm>
          <a:prstGeom prst="rect">
            <a:avLst/>
          </a:prstGeom>
        </p:spPr>
      </p:pic>
      <p:sp>
        <p:nvSpPr>
          <p:cNvPr id="20" name="文本框 10"/>
          <p:cNvSpPr txBox="1"/>
          <p:nvPr>
            <p:custDataLst>
              <p:tags r:id="rId3"/>
            </p:custDataLst>
          </p:nvPr>
        </p:nvSpPr>
        <p:spPr>
          <a:xfrm flipH="1">
            <a:off x="6009928" y="2058940"/>
            <a:ext cx="1623925" cy="342272"/>
          </a:xfrm>
          <a:prstGeom prst="rect">
            <a:avLst/>
          </a:prstGeom>
          <a:noFill/>
        </p:spPr>
        <p:txBody>
          <a:bodyPr wrap="square" bIns="0" rtlCol="0">
            <a:scene3d>
              <a:camera prst="orthographicFront"/>
              <a:lightRig rig="threePt" dir="t"/>
            </a:scene3d>
          </a:bodyPr>
          <a:lstStyle/>
          <a:p>
            <a:pPr algn="ctr"/>
            <a:r>
              <a:rPr lang="zh-CN" altLang="en-US" spc="300">
                <a:solidFill>
                  <a:schemeClr val="accent1"/>
                </a:solidFill>
                <a:effectLst/>
                <a:uFillTx/>
                <a:latin typeface="思源黑体 CN Heavy" panose="020B0A00000000000000" charset="-122"/>
                <a:ea typeface="思源黑体 CN Heavy" panose="020B0A00000000000000" charset="-122"/>
              </a:rPr>
              <a:t>资源导航检索</a:t>
            </a:r>
          </a:p>
        </p:txBody>
      </p:sp>
      <p:sp>
        <p:nvSpPr>
          <p:cNvPr id="22" name="文本框 23"/>
          <p:cNvSpPr txBox="1"/>
          <p:nvPr>
            <p:custDataLst>
              <p:tags r:id="rId4"/>
            </p:custDataLst>
          </p:nvPr>
        </p:nvSpPr>
        <p:spPr>
          <a:xfrm flipH="1">
            <a:off x="5722301" y="3490404"/>
            <a:ext cx="1380283" cy="342272"/>
          </a:xfrm>
          <a:prstGeom prst="rect">
            <a:avLst/>
          </a:prstGeom>
          <a:noFill/>
        </p:spPr>
        <p:txBody>
          <a:bodyPr wrap="square" bIns="0" rtlCol="0">
            <a:scene3d>
              <a:camera prst="orthographicFront"/>
              <a:lightRig rig="threePt" dir="t"/>
            </a:scene3d>
          </a:bodyPr>
          <a:lstStyle/>
          <a:p>
            <a:pPr algn="ctr"/>
            <a:r>
              <a:rPr lang="zh-CN" altLang="en-US" spc="300">
                <a:solidFill>
                  <a:srgbClr val="CEB4D7"/>
                </a:solidFill>
                <a:effectLst/>
                <a:uFillTx/>
                <a:latin typeface="思源黑体 CN Heavy" panose="020B0A00000000000000" charset="-122"/>
                <a:ea typeface="思源黑体 CN Heavy" panose="020B0A00000000000000" charset="-122"/>
              </a:rPr>
              <a:t>高级检索</a:t>
            </a:r>
          </a:p>
        </p:txBody>
      </p:sp>
      <p:sp>
        <p:nvSpPr>
          <p:cNvPr id="40" name="文本框 27"/>
          <p:cNvSpPr txBox="1"/>
          <p:nvPr>
            <p:custDataLst>
              <p:tags r:id="rId5"/>
            </p:custDataLst>
          </p:nvPr>
        </p:nvSpPr>
        <p:spPr>
          <a:xfrm flipH="1">
            <a:off x="6350866" y="4921335"/>
            <a:ext cx="1380283" cy="342272"/>
          </a:xfrm>
          <a:prstGeom prst="rect">
            <a:avLst/>
          </a:prstGeom>
          <a:noFill/>
        </p:spPr>
        <p:txBody>
          <a:bodyPr wrap="square" bIns="0" rtlCol="0">
            <a:scene3d>
              <a:camera prst="orthographicFront"/>
              <a:lightRig rig="threePt" dir="t"/>
            </a:scene3d>
          </a:bodyPr>
          <a:lstStyle/>
          <a:p>
            <a:pPr algn="ctr"/>
            <a:r>
              <a:rPr lang="zh-CN" altLang="en-US" spc="300">
                <a:solidFill>
                  <a:srgbClr val="C79ED3"/>
                </a:solidFill>
                <a:effectLst/>
                <a:uFillTx/>
                <a:latin typeface="思源黑体 CN Heavy" panose="020B0A00000000000000" charset="-122"/>
                <a:ea typeface="思源黑体 CN Heavy" panose="020B0A00000000000000" charset="-122"/>
              </a:rPr>
              <a:t>二次检索</a:t>
            </a:r>
          </a:p>
        </p:txBody>
      </p:sp>
      <p:sp>
        <p:nvSpPr>
          <p:cNvPr id="42" name="文本框 17"/>
          <p:cNvSpPr txBox="1"/>
          <p:nvPr>
            <p:custDataLst>
              <p:tags r:id="rId6"/>
            </p:custDataLst>
          </p:nvPr>
        </p:nvSpPr>
        <p:spPr>
          <a:xfrm flipH="1">
            <a:off x="9874614" y="1964575"/>
            <a:ext cx="1522097" cy="342272"/>
          </a:xfrm>
          <a:prstGeom prst="rect">
            <a:avLst/>
          </a:prstGeom>
          <a:noFill/>
        </p:spPr>
        <p:txBody>
          <a:bodyPr wrap="square" bIns="0" rtlCol="0">
            <a:scene3d>
              <a:camera prst="orthographicFront"/>
              <a:lightRig rig="threePt" dir="t"/>
            </a:scene3d>
          </a:bodyPr>
          <a:lstStyle/>
          <a:p>
            <a:pPr algn="ctr"/>
            <a:r>
              <a:rPr lang="zh-CN" altLang="en-US" spc="300">
                <a:solidFill>
                  <a:srgbClr val="9F92B0"/>
                </a:solidFill>
                <a:effectLst/>
                <a:uFillTx/>
                <a:latin typeface="思源黑体 CN Heavy" panose="020B0A00000000000000" charset="-122"/>
                <a:ea typeface="思源黑体 CN Heavy" panose="020B0A00000000000000" charset="-122"/>
              </a:rPr>
              <a:t>一框式检索</a:t>
            </a:r>
          </a:p>
        </p:txBody>
      </p:sp>
      <p:sp>
        <p:nvSpPr>
          <p:cNvPr id="44" name="文本框 25"/>
          <p:cNvSpPr txBox="1"/>
          <p:nvPr>
            <p:custDataLst>
              <p:tags r:id="rId7"/>
            </p:custDataLst>
          </p:nvPr>
        </p:nvSpPr>
        <p:spPr>
          <a:xfrm flipH="1">
            <a:off x="10423742" y="3446687"/>
            <a:ext cx="1380283" cy="363597"/>
          </a:xfrm>
          <a:prstGeom prst="rect">
            <a:avLst/>
          </a:prstGeom>
          <a:noFill/>
        </p:spPr>
        <p:txBody>
          <a:bodyPr wrap="square" bIns="0" rtlCol="0">
            <a:scene3d>
              <a:camera prst="orthographicFront"/>
              <a:lightRig rig="threePt" dir="t"/>
            </a:scene3d>
          </a:bodyPr>
          <a:lstStyle/>
          <a:p>
            <a:pPr algn="ctr"/>
            <a:r>
              <a:rPr lang="zh-CN" altLang="en-US" spc="300">
                <a:solidFill>
                  <a:srgbClr val="9A86C3"/>
                </a:solidFill>
                <a:effectLst/>
                <a:uFillTx/>
                <a:latin typeface="思源黑体 CN Heavy" panose="020B0A00000000000000" charset="-122"/>
                <a:ea typeface="思源黑体 CN Heavy" panose="020B0A00000000000000" charset="-122"/>
              </a:rPr>
              <a:t>专业检索</a:t>
            </a:r>
          </a:p>
        </p:txBody>
      </p:sp>
      <p:sp>
        <p:nvSpPr>
          <p:cNvPr id="46" name="文本框 29"/>
          <p:cNvSpPr txBox="1"/>
          <p:nvPr>
            <p:custDataLst>
              <p:tags r:id="rId8"/>
            </p:custDataLst>
          </p:nvPr>
        </p:nvSpPr>
        <p:spPr>
          <a:xfrm flipH="1">
            <a:off x="9771719" y="4950124"/>
            <a:ext cx="1624991" cy="342272"/>
          </a:xfrm>
          <a:prstGeom prst="rect">
            <a:avLst/>
          </a:prstGeom>
          <a:noFill/>
        </p:spPr>
        <p:txBody>
          <a:bodyPr wrap="square" bIns="0" rtlCol="0">
            <a:scene3d>
              <a:camera prst="orthographicFront"/>
              <a:lightRig rig="threePt" dir="t"/>
            </a:scene3d>
          </a:bodyPr>
          <a:lstStyle/>
          <a:p>
            <a:pPr algn="ctr"/>
            <a:r>
              <a:rPr lang="zh-CN" altLang="en-US" spc="300">
                <a:solidFill>
                  <a:srgbClr val="BDA9DB"/>
                </a:solidFill>
                <a:effectLst/>
                <a:uFillTx/>
                <a:latin typeface="思源黑体 CN Heavy" panose="020B0A00000000000000" charset="-122"/>
                <a:ea typeface="思源黑体 CN Heavy" panose="020B0A00000000000000" charset="-122"/>
              </a:rPr>
              <a:t>检索历史检索</a:t>
            </a:r>
          </a:p>
        </p:txBody>
      </p:sp>
      <p:sp>
        <p:nvSpPr>
          <p:cNvPr id="47" name="六边形 1"/>
          <p:cNvSpPr/>
          <p:nvPr>
            <p:custDataLst>
              <p:tags r:id="rId9"/>
            </p:custDataLst>
          </p:nvPr>
        </p:nvSpPr>
        <p:spPr>
          <a:xfrm>
            <a:off x="7595200" y="2580878"/>
            <a:ext cx="2279680" cy="2089351"/>
          </a:xfrm>
          <a:prstGeom prst="hexag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六边形 2"/>
          <p:cNvSpPr/>
          <p:nvPr>
            <p:custDataLst>
              <p:tags r:id="rId10"/>
            </p:custDataLst>
          </p:nvPr>
        </p:nvSpPr>
        <p:spPr>
          <a:xfrm>
            <a:off x="7126042" y="2192223"/>
            <a:ext cx="3217995" cy="2948229"/>
          </a:xfrm>
          <a:prstGeom prst="hexagon">
            <a:avLst/>
          </a:prstGeom>
          <a:noFill/>
          <a:ln>
            <a:solidFill>
              <a:schemeClr val="accent3">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3"/>
          <p:cNvSpPr/>
          <p:nvPr>
            <p:custDataLst>
              <p:tags r:id="rId11"/>
            </p:custDataLst>
          </p:nvPr>
        </p:nvSpPr>
        <p:spPr>
          <a:xfrm>
            <a:off x="7578139" y="1897400"/>
            <a:ext cx="560857" cy="5608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
          <p:cNvSpPr/>
          <p:nvPr>
            <p:custDataLst>
              <p:tags r:id="rId12"/>
            </p:custDataLst>
          </p:nvPr>
        </p:nvSpPr>
        <p:spPr>
          <a:xfrm>
            <a:off x="9314023" y="1897400"/>
            <a:ext cx="560857" cy="5608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
          <p:cNvSpPr/>
          <p:nvPr>
            <p:custDataLst>
              <p:tags r:id="rId13"/>
            </p:custDataLst>
          </p:nvPr>
        </p:nvSpPr>
        <p:spPr>
          <a:xfrm>
            <a:off x="6848279" y="3354988"/>
            <a:ext cx="560857" cy="56085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6"/>
          <p:cNvSpPr/>
          <p:nvPr>
            <p:custDataLst>
              <p:tags r:id="rId14"/>
            </p:custDataLst>
          </p:nvPr>
        </p:nvSpPr>
        <p:spPr>
          <a:xfrm>
            <a:off x="10066807" y="3354988"/>
            <a:ext cx="560857" cy="5608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7"/>
          <p:cNvSpPr/>
          <p:nvPr>
            <p:custDataLst>
              <p:tags r:id="rId15"/>
            </p:custDataLst>
          </p:nvPr>
        </p:nvSpPr>
        <p:spPr>
          <a:xfrm>
            <a:off x="7578139" y="4733138"/>
            <a:ext cx="560857" cy="5608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8"/>
          <p:cNvSpPr/>
          <p:nvPr>
            <p:custDataLst>
              <p:tags r:id="rId16"/>
            </p:custDataLst>
          </p:nvPr>
        </p:nvSpPr>
        <p:spPr>
          <a:xfrm>
            <a:off x="9314023" y="4733138"/>
            <a:ext cx="560857" cy="5608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图片 50" descr="343435383036303b343532343136343bcfeec4bfb7b6cea7"/>
          <p:cNvPicPr>
            <a:picLocks noChangeAspect="1"/>
          </p:cNvPicPr>
          <p:nvPr>
            <p:custDataLst>
              <p:tags r:id="rId17"/>
            </p:custDataLst>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379439" y="3241430"/>
            <a:ext cx="767713" cy="767713"/>
          </a:xfrm>
          <a:prstGeom prst="rect">
            <a:avLst/>
          </a:prstGeom>
        </p:spPr>
      </p:pic>
      <p:sp>
        <p:nvSpPr>
          <p:cNvPr id="57" name="六边形 30"/>
          <p:cNvSpPr/>
          <p:nvPr>
            <p:custDataLst>
              <p:tags r:id="rId18"/>
            </p:custDataLst>
          </p:nvPr>
        </p:nvSpPr>
        <p:spPr>
          <a:xfrm>
            <a:off x="7853236" y="2817056"/>
            <a:ext cx="1763606" cy="1616461"/>
          </a:xfrm>
          <a:prstGeom prst="hexagon">
            <a:avLst/>
          </a:prstGeom>
          <a:noFill/>
          <a:ln w="50800">
            <a:solidFill>
              <a:schemeClr val="bg1"/>
            </a:solidFill>
          </a:ln>
          <a:extLst>
            <a:ext uri="{909E8E84-426E-40DD-AFC4-6F175D3DCCD1}">
              <a14:hiddenFill xmlns:a14="http://schemas.microsoft.com/office/drawing/2010/main">
                <a:solidFill>
                  <a:schemeClr val="accent3">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六边形 31"/>
          <p:cNvSpPr/>
          <p:nvPr>
            <p:custDataLst>
              <p:tags r:id="rId19"/>
            </p:custDataLst>
          </p:nvPr>
        </p:nvSpPr>
        <p:spPr>
          <a:xfrm>
            <a:off x="8088348" y="3032975"/>
            <a:ext cx="1292849" cy="1185156"/>
          </a:xfrm>
          <a:prstGeom prst="hexagon">
            <a:avLst/>
          </a:prstGeom>
          <a:noFill/>
          <a:ln w="15875">
            <a:solidFill>
              <a:schemeClr val="bg1"/>
            </a:solidFill>
            <a:prstDash val="dash"/>
          </a:ln>
          <a:extLst>
            <a:ext uri="{909E8E84-426E-40DD-AFC4-6F175D3DCCD1}">
              <a14:hiddenFill xmlns:a14="http://schemas.microsoft.com/office/drawing/2010/main">
                <a:solidFill>
                  <a:schemeClr val="accent3">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32" descr="343538343130363b343538383239363bd7f8b1ea"/>
          <p:cNvPicPr>
            <a:picLocks noChangeAspect="1"/>
          </p:cNvPicPr>
          <p:nvPr>
            <p:custDataLst>
              <p:tags r:id="rId20"/>
            </p:custDataLst>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7731149" y="2058940"/>
            <a:ext cx="242043" cy="242043"/>
          </a:xfrm>
          <a:prstGeom prst="rect">
            <a:avLst/>
          </a:prstGeom>
        </p:spPr>
      </p:pic>
      <p:pic>
        <p:nvPicPr>
          <p:cNvPr id="61" name="图片 33" descr="343538343130363b343538383239383bccabd1f4"/>
          <p:cNvPicPr>
            <a:picLocks noChangeAspect="1"/>
          </p:cNvPicPr>
          <p:nvPr>
            <p:custDataLst>
              <p:tags r:id="rId21"/>
            </p:custDataLst>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9467032" y="2058940"/>
            <a:ext cx="242043" cy="242043"/>
          </a:xfrm>
          <a:prstGeom prst="rect">
            <a:avLst/>
          </a:prstGeom>
        </p:spPr>
      </p:pic>
      <p:pic>
        <p:nvPicPr>
          <p:cNvPr id="62" name="图片 34" descr="343538343130363b343538383330383bd4de"/>
          <p:cNvPicPr>
            <a:picLocks noChangeAspect="1"/>
          </p:cNvPicPr>
          <p:nvPr>
            <p:custDataLst>
              <p:tags r:id="rId22"/>
            </p:custDataLst>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10219817" y="3516527"/>
            <a:ext cx="242043" cy="242043"/>
          </a:xfrm>
          <a:prstGeom prst="rect">
            <a:avLst/>
          </a:prstGeom>
        </p:spPr>
      </p:pic>
      <p:pic>
        <p:nvPicPr>
          <p:cNvPr id="63" name="图片 35" descr="343538343130363b343538383331343bb7dcb6b7"/>
          <p:cNvPicPr>
            <a:picLocks noChangeAspect="1"/>
          </p:cNvPicPr>
          <p:nvPr>
            <p:custDataLst>
              <p:tags r:id="rId23"/>
            </p:custDataLst>
          </p:nvPr>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7731149" y="4894678"/>
            <a:ext cx="242043" cy="242043"/>
          </a:xfrm>
          <a:prstGeom prst="rect">
            <a:avLst/>
          </a:prstGeom>
        </p:spPr>
      </p:pic>
      <p:pic>
        <p:nvPicPr>
          <p:cNvPr id="64" name="图片 36" descr="343538343130363b343538383332333bd4c2c1c1"/>
          <p:cNvPicPr>
            <a:picLocks noChangeAspect="1"/>
          </p:cNvPicPr>
          <p:nvPr>
            <p:custDataLst>
              <p:tags r:id="rId24"/>
            </p:custDataLst>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7001289" y="3516527"/>
            <a:ext cx="242043" cy="242043"/>
          </a:xfrm>
          <a:prstGeom prst="rect">
            <a:avLst/>
          </a:prstGeom>
        </p:spPr>
      </p:pic>
      <p:pic>
        <p:nvPicPr>
          <p:cNvPr id="65" name="图片 37" descr="343538343130363b343538383332383bc8cbc6f8"/>
          <p:cNvPicPr>
            <a:picLocks noChangeAspect="1"/>
          </p:cNvPicPr>
          <p:nvPr>
            <p:custDataLst>
              <p:tags r:id="rId25"/>
            </p:custDataLst>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9467032" y="4894678"/>
            <a:ext cx="242043" cy="242043"/>
          </a:xfrm>
          <a:prstGeom prst="rect">
            <a:avLst/>
          </a:prstGeom>
        </p:spPr>
      </p:pic>
      <p:sp>
        <p:nvSpPr>
          <p:cNvPr id="3" name="文本框 2"/>
          <p:cNvSpPr txBox="1"/>
          <p:nvPr>
            <p:custDataLst>
              <p:tags r:id="rId26"/>
            </p:custDataLst>
          </p:nvPr>
        </p:nvSpPr>
        <p:spPr>
          <a:xfrm>
            <a:off x="548005" y="2686050"/>
            <a:ext cx="5028565" cy="2306955"/>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lnSpc>
                <a:spcPct val="150000"/>
              </a:lnSpc>
              <a:buFont typeface="Arial" panose="020B0604020202020204" pitchFamily="34" charset="0"/>
              <a:buChar char="•"/>
            </a:pPr>
            <a:r>
              <a:rPr lang="zh-CN" altLang="en-US" sz="1600" dirty="0">
                <a:latin typeface="汉仪粗仿宋简" panose="02010600000101010101" charset="-122"/>
                <a:ea typeface="汉仪粗仿宋简" panose="02010600000101010101" charset="-122"/>
              </a:rPr>
              <a:t>多样化检索方式，满足个性化搜索需求</a:t>
            </a:r>
            <a:endParaRPr lang="en-US" altLang="zh-CN" sz="1600" dirty="0">
              <a:latin typeface="汉仪粗仿宋简" panose="02010600000101010101" charset="-122"/>
              <a:ea typeface="汉仪粗仿宋简" panose="02010600000101010101" charset="-122"/>
            </a:endParaRPr>
          </a:p>
          <a:p>
            <a:pPr marL="342900" indent="-342900">
              <a:lnSpc>
                <a:spcPct val="150000"/>
              </a:lnSpc>
              <a:buFont typeface="Arial" panose="020B0604020202020204" pitchFamily="34" charset="0"/>
              <a:buChar char="•"/>
            </a:pPr>
            <a:r>
              <a:rPr lang="zh-CN" altLang="en-US" sz="1600" dirty="0">
                <a:latin typeface="汉仪粗仿宋简" panose="02010600000101010101" charset="-122"/>
                <a:ea typeface="汉仪粗仿宋简" panose="02010600000101010101" charset="-122"/>
              </a:rPr>
              <a:t>标准化检索表达式，检索更专业</a:t>
            </a:r>
            <a:endParaRPr lang="en-US" altLang="zh-CN" sz="1600" dirty="0">
              <a:latin typeface="汉仪粗仿宋简" panose="02010600000101010101" charset="-122"/>
              <a:ea typeface="汉仪粗仿宋简" panose="02010600000101010101" charset="-122"/>
            </a:endParaRPr>
          </a:p>
          <a:p>
            <a:pPr marL="342900" indent="-342900">
              <a:lnSpc>
                <a:spcPct val="150000"/>
              </a:lnSpc>
              <a:buFont typeface="Arial" panose="020B0604020202020204" pitchFamily="34" charset="0"/>
              <a:buChar char="•"/>
            </a:pPr>
            <a:r>
              <a:rPr lang="zh-CN" altLang="en-US" sz="1600" dirty="0">
                <a:latin typeface="汉仪粗仿宋简" panose="02010600000101010101" charset="-122"/>
                <a:ea typeface="汉仪粗仿宋简" panose="02010600000101010101" charset="-122"/>
              </a:rPr>
              <a:t>支持检索历史快速组配检索式</a:t>
            </a:r>
            <a:endParaRPr lang="en-US" altLang="zh-CN" sz="1600" dirty="0">
              <a:latin typeface="汉仪粗仿宋简" panose="02010600000101010101" charset="-122"/>
              <a:ea typeface="汉仪粗仿宋简" panose="02010600000101010101" charset="-122"/>
            </a:endParaRPr>
          </a:p>
          <a:p>
            <a:pPr marL="342900" indent="-342900">
              <a:lnSpc>
                <a:spcPct val="150000"/>
              </a:lnSpc>
              <a:buFont typeface="Arial" panose="020B0604020202020204" pitchFamily="34" charset="0"/>
              <a:buChar char="•"/>
            </a:pPr>
            <a:r>
              <a:rPr lang="zh-CN" altLang="en-US" sz="1600" dirty="0">
                <a:latin typeface="汉仪粗仿宋简" panose="02010600000101010101" charset="-122"/>
                <a:ea typeface="汉仪粗仿宋简" panose="02010600000101010101" charset="-122"/>
              </a:rPr>
              <a:t>主题词双语互动检索，结果更全面</a:t>
            </a:r>
            <a:endParaRPr lang="en-US" altLang="zh-CN" sz="1600" dirty="0">
              <a:latin typeface="汉仪粗仿宋简" panose="02010600000101010101" charset="-122"/>
              <a:ea typeface="汉仪粗仿宋简" panose="02010600000101010101" charset="-122"/>
            </a:endParaRPr>
          </a:p>
          <a:p>
            <a:pPr marL="342900" indent="-342900">
              <a:lnSpc>
                <a:spcPct val="150000"/>
              </a:lnSpc>
              <a:buFont typeface="Arial" panose="020B0604020202020204" pitchFamily="34" charset="0"/>
              <a:buChar char="•"/>
            </a:pPr>
            <a:r>
              <a:rPr lang="zh-CN" altLang="en-US" sz="1600" dirty="0">
                <a:latin typeface="汉仪粗仿宋简" panose="02010600000101010101" charset="-122"/>
                <a:ea typeface="汉仪粗仿宋简" panose="02010600000101010101" charset="-122"/>
              </a:rPr>
              <a:t>多维度检索限定，新增期刊栏目限定条件</a:t>
            </a:r>
            <a:endParaRPr lang="en-US" altLang="zh-CN" sz="1600" dirty="0">
              <a:latin typeface="汉仪粗仿宋简" panose="02010600000101010101" charset="-122"/>
              <a:ea typeface="汉仪粗仿宋简" panose="02010600000101010101" charset="-122"/>
            </a:endParaRPr>
          </a:p>
          <a:p>
            <a:pPr marL="342900" indent="-342900">
              <a:lnSpc>
                <a:spcPct val="150000"/>
              </a:lnSpc>
              <a:buFont typeface="Arial" panose="020B0604020202020204" pitchFamily="34" charset="0"/>
              <a:buChar char="•"/>
            </a:pPr>
            <a:r>
              <a:rPr lang="zh-CN" altLang="en-US" sz="1600" dirty="0">
                <a:latin typeface="汉仪粗仿宋简" panose="02010600000101010101" charset="-122"/>
                <a:ea typeface="汉仪粗仿宋简" panose="02010600000101010101" charset="-122"/>
              </a:rPr>
              <a:t>多种资源自由组合检索，满足资源个性化检索需求</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302000" y="211455"/>
            <a:ext cx="4442460" cy="464820"/>
          </a:xfrm>
        </p:spPr>
        <p:txBody>
          <a:bodyPr>
            <a:normAutofit fontScale="90000"/>
          </a:bodyPr>
          <a:lstStyle/>
          <a:p>
            <a:r>
              <a:rPr lang="zh-CN" altLang="en-US" dirty="0">
                <a:sym typeface="+mn-ea"/>
              </a:rPr>
              <a:t>万方医学网检索途径</a:t>
            </a:r>
            <a:endParaRPr lang="zh-CN" altLang="en-US"/>
          </a:p>
        </p:txBody>
      </p:sp>
      <p:sp>
        <p:nvSpPr>
          <p:cNvPr id="8" name="iṡļîḓè"/>
          <p:cNvSpPr txBox="1"/>
          <p:nvPr>
            <p:custDataLst>
              <p:tags r:id="rId2"/>
            </p:custDataLst>
          </p:nvPr>
        </p:nvSpPr>
        <p:spPr bwMode="auto">
          <a:xfrm>
            <a:off x="9465310" y="754380"/>
            <a:ext cx="99949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资源导航检索</a:t>
            </a:r>
          </a:p>
        </p:txBody>
      </p:sp>
      <p:pic>
        <p:nvPicPr>
          <p:cNvPr id="3" name="图片 2"/>
          <p:cNvPicPr>
            <a:picLocks noChangeAspect="1"/>
          </p:cNvPicPr>
          <p:nvPr>
            <p:custDataLst>
              <p:tags r:id="rId3"/>
            </p:custDataLst>
          </p:nvPr>
        </p:nvPicPr>
        <p:blipFill>
          <a:blip r:embed="rId8" cstate="email">
            <a:extLst>
              <a:ext uri="{28A0092B-C50C-407E-A947-70E740481C1C}">
                <a14:useLocalDpi xmlns:a14="http://schemas.microsoft.com/office/drawing/2010/main"/>
              </a:ext>
            </a:extLst>
          </a:blip>
          <a:stretch>
            <a:fillRect/>
          </a:stretch>
        </p:blipFill>
        <p:spPr>
          <a:xfrm>
            <a:off x="1666240" y="1487170"/>
            <a:ext cx="8370570" cy="4615815"/>
          </a:xfrm>
          <a:prstGeom prst="rect">
            <a:avLst/>
          </a:prstGeom>
        </p:spPr>
      </p:pic>
      <p:sp>
        <p:nvSpPr>
          <p:cNvPr id="5" name="圆角矩形 4"/>
          <p:cNvSpPr/>
          <p:nvPr>
            <p:custDataLst>
              <p:tags r:id="rId4"/>
            </p:custDataLst>
          </p:nvPr>
        </p:nvSpPr>
        <p:spPr>
          <a:xfrm>
            <a:off x="2544445" y="1449070"/>
            <a:ext cx="659130" cy="301625"/>
          </a:xfrm>
          <a:prstGeom prst="roundRect">
            <a:avLst/>
          </a:prstGeom>
          <a:noFill/>
          <a:ln w="28575">
            <a:gradFill>
              <a:gsLst>
                <a:gs pos="0">
                  <a:srgbClr val="FE4444"/>
                </a:gs>
                <a:gs pos="100000">
                  <a:srgbClr val="832B2B"/>
                </a:gs>
              </a:gsLst>
            </a:gra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6" name="图片 5"/>
          <p:cNvPicPr>
            <a:picLocks noChangeAspect="1"/>
          </p:cNvPicPr>
          <p:nvPr>
            <p:custDataLst>
              <p:tags r:id="rId5"/>
            </p:custDataLst>
          </p:nvPr>
        </p:nvPicPr>
        <p:blipFill>
          <a:blip r:embed="rId9" cstate="email">
            <a:extLst>
              <a:ext uri="{28A0092B-C50C-407E-A947-70E740481C1C}">
                <a14:useLocalDpi xmlns:a14="http://schemas.microsoft.com/office/drawing/2010/main"/>
              </a:ext>
            </a:extLst>
          </a:blip>
          <a:stretch>
            <a:fillRect/>
          </a:stretch>
        </p:blipFill>
        <p:spPr>
          <a:xfrm>
            <a:off x="2463800" y="1750695"/>
            <a:ext cx="739775" cy="174498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2"/>
            </p:custDataLst>
          </p:nvPr>
        </p:nvPicPr>
        <p:blipFill>
          <a:blip r:embed="rId14" cstate="email">
            <a:extLst>
              <a:ext uri="{28A0092B-C50C-407E-A947-70E740481C1C}">
                <a14:useLocalDpi xmlns:a14="http://schemas.microsoft.com/office/drawing/2010/main"/>
              </a:ext>
            </a:extLst>
          </a:blip>
          <a:stretch>
            <a:fillRect/>
          </a:stretch>
        </p:blipFill>
        <p:spPr>
          <a:xfrm>
            <a:off x="391795" y="1308100"/>
            <a:ext cx="11574780" cy="2136775"/>
          </a:xfrm>
          <a:prstGeom prst="rect">
            <a:avLst/>
          </a:prstGeom>
        </p:spPr>
      </p:pic>
      <p:sp>
        <p:nvSpPr>
          <p:cNvPr id="17" name="圆角矩形 16"/>
          <p:cNvSpPr/>
          <p:nvPr>
            <p:custDataLst>
              <p:tags r:id="rId3"/>
            </p:custDataLst>
          </p:nvPr>
        </p:nvSpPr>
        <p:spPr>
          <a:xfrm>
            <a:off x="1584960" y="1308100"/>
            <a:ext cx="595630" cy="301625"/>
          </a:xfrm>
          <a:prstGeom prst="roundRect">
            <a:avLst/>
          </a:prstGeom>
          <a:noFill/>
          <a:ln w="28575">
            <a:gradFill>
              <a:gsLst>
                <a:gs pos="0">
                  <a:srgbClr val="FE4444"/>
                </a:gs>
                <a:gs pos="100000">
                  <a:srgbClr val="832B2B"/>
                </a:gs>
              </a:gsLst>
            </a:gra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标题 1"/>
          <p:cNvSpPr>
            <a:spLocks noGrp="1"/>
          </p:cNvSpPr>
          <p:nvPr>
            <p:ph type="title"/>
          </p:nvPr>
        </p:nvSpPr>
        <p:spPr>
          <a:xfrm>
            <a:off x="2902585" y="156845"/>
            <a:ext cx="5242560" cy="502285"/>
          </a:xfrm>
        </p:spPr>
        <p:txBody>
          <a:bodyPr>
            <a:normAutofit fontScale="90000"/>
          </a:bodyPr>
          <a:lstStyle/>
          <a:p>
            <a:r>
              <a:rPr lang="zh-CN" altLang="en-US" dirty="0">
                <a:sym typeface="+mn-ea"/>
              </a:rPr>
              <a:t>万方医学网检索途径</a:t>
            </a:r>
            <a:endParaRPr lang="zh-CN" altLang="en-US"/>
          </a:p>
        </p:txBody>
      </p:sp>
      <p:sp>
        <p:nvSpPr>
          <p:cNvPr id="8" name="iṡļîḓè"/>
          <p:cNvSpPr txBox="1"/>
          <p:nvPr>
            <p:custDataLst>
              <p:tags r:id="rId4"/>
            </p:custDataLst>
          </p:nvPr>
        </p:nvSpPr>
        <p:spPr bwMode="auto">
          <a:xfrm>
            <a:off x="9465310" y="754380"/>
            <a:ext cx="165100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期刊导航检索</a:t>
            </a:r>
          </a:p>
        </p:txBody>
      </p:sp>
      <p:pic>
        <p:nvPicPr>
          <p:cNvPr id="3" name="图片 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44090" y="1308100"/>
            <a:ext cx="7183120" cy="5420360"/>
          </a:xfrm>
          <a:prstGeom prst="rect">
            <a:avLst/>
          </a:prstGeom>
        </p:spPr>
      </p:pic>
      <p:sp>
        <p:nvSpPr>
          <p:cNvPr id="9" name="圆角矩形标注 8"/>
          <p:cNvSpPr/>
          <p:nvPr/>
        </p:nvSpPr>
        <p:spPr>
          <a:xfrm>
            <a:off x="5873115" y="754380"/>
            <a:ext cx="2021840" cy="635635"/>
          </a:xfrm>
          <a:prstGeom prst="wedgeRoundRectCallout">
            <a:avLst>
              <a:gd name="adj1" fmla="val -65030"/>
              <a:gd name="adj2" fmla="val 57239"/>
              <a:gd name="adj3" fmla="val 16667"/>
            </a:avLst>
          </a:prstGeom>
          <a:gradFill>
            <a:gsLst>
              <a:gs pos="50000">
                <a:srgbClr val="ED8D72"/>
              </a:gs>
              <a:gs pos="0">
                <a:srgbClr val="F3B3A1"/>
              </a:gs>
              <a:gs pos="100000">
                <a:srgbClr val="E66643"/>
              </a:gs>
            </a:gsLst>
            <a:lin scaled="1"/>
          </a:gradFill>
          <a:ln w="9525" cap="flat" cmpd="sng" algn="ctr">
            <a:gradFill>
              <a:gsLst>
                <a:gs pos="0">
                  <a:srgbClr val="FE4444"/>
                </a:gs>
                <a:gs pos="100000">
                  <a:srgbClr val="832B2B"/>
                </a:gs>
              </a:gsLst>
            </a:gra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输入刊名、</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ISSN</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CN</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或主办单位信息</a:t>
            </a:r>
          </a:p>
        </p:txBody>
      </p:sp>
      <p:sp>
        <p:nvSpPr>
          <p:cNvPr id="14" name="圆角矩形 13"/>
          <p:cNvSpPr/>
          <p:nvPr/>
        </p:nvSpPr>
        <p:spPr>
          <a:xfrm>
            <a:off x="2505710" y="1438910"/>
            <a:ext cx="3444875" cy="31432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标注 4"/>
          <p:cNvSpPr/>
          <p:nvPr>
            <p:custDataLst>
              <p:tags r:id="rId5"/>
            </p:custDataLst>
          </p:nvPr>
        </p:nvSpPr>
        <p:spPr>
          <a:xfrm>
            <a:off x="6880860" y="1485265"/>
            <a:ext cx="2021840" cy="635635"/>
          </a:xfrm>
          <a:prstGeom prst="wedgeRoundRectCallout">
            <a:avLst>
              <a:gd name="adj1" fmla="val -64070"/>
              <a:gd name="adj2" fmla="val 36113"/>
              <a:gd name="adj3" fmla="val 16667"/>
            </a:avLst>
          </a:prstGeom>
          <a:gradFill>
            <a:gsLst>
              <a:gs pos="50000">
                <a:srgbClr val="ED8D72"/>
              </a:gs>
              <a:gs pos="0">
                <a:srgbClr val="F3B3A1"/>
              </a:gs>
              <a:gs pos="100000">
                <a:srgbClr val="E66643"/>
              </a:gs>
            </a:gsLst>
            <a:lin scaled="1"/>
          </a:gradFill>
          <a:ln w="9525" cap="flat" cmpd="sng" algn="ctr">
            <a:gradFill>
              <a:gsLst>
                <a:gs pos="0">
                  <a:srgbClr val="FE4444"/>
                </a:gs>
                <a:gs pos="100000">
                  <a:srgbClr val="832B2B"/>
                </a:gs>
              </a:gsLst>
            </a:gra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2"/>
                </a:solidFill>
                <a:effectLst/>
                <a:latin typeface="Arial" panose="020B0604020202020204" pitchFamily="34" charset="0"/>
                <a:ea typeface="宋体" panose="02010600030101010101" pitchFamily="2" charset="-122"/>
              </a:rPr>
              <a:t>输入刊名、</a:t>
            </a:r>
            <a:r>
              <a:rPr kumimoji="0" lang="en-US" altLang="zh-CN" sz="1600" b="0" i="0" u="none" strike="noStrike" cap="none" normalizeH="0" baseline="0">
                <a:ln>
                  <a:noFill/>
                </a:ln>
                <a:solidFill>
                  <a:schemeClr val="tx2"/>
                </a:solidFill>
                <a:effectLst/>
                <a:latin typeface="Arial" panose="020B0604020202020204" pitchFamily="34" charset="0"/>
                <a:ea typeface="宋体" panose="02010600030101010101" pitchFamily="2" charset="-122"/>
              </a:rPr>
              <a:t>ISSN</a:t>
            </a:r>
            <a:r>
              <a:rPr kumimoji="0" lang="zh-CN" altLang="en-US" sz="1600" b="0" i="0" u="none" strike="noStrike" cap="none" normalizeH="0" baseline="0">
                <a:ln>
                  <a:noFill/>
                </a:ln>
                <a:solidFill>
                  <a:schemeClr val="tx2"/>
                </a:solidFill>
                <a:effectLst/>
                <a:latin typeface="Arial" panose="020B0604020202020204" pitchFamily="34" charset="0"/>
                <a:ea typeface="宋体" panose="02010600030101010101" pitchFamily="2" charset="-122"/>
              </a:rPr>
              <a:t>、</a:t>
            </a:r>
            <a:r>
              <a:rPr kumimoji="0" lang="en-US" altLang="zh-CN" sz="1600" b="0" i="0" u="none" strike="noStrike" cap="none" normalizeH="0" baseline="0">
                <a:ln>
                  <a:noFill/>
                </a:ln>
                <a:solidFill>
                  <a:schemeClr val="tx2"/>
                </a:solidFill>
                <a:effectLst/>
                <a:latin typeface="Arial" panose="020B0604020202020204" pitchFamily="34" charset="0"/>
                <a:ea typeface="宋体" panose="02010600030101010101" pitchFamily="2" charset="-122"/>
              </a:rPr>
              <a:t>CN</a:t>
            </a:r>
            <a:r>
              <a:rPr kumimoji="0" lang="zh-CN" altLang="en-US" sz="1600" b="0" i="0" u="none" strike="noStrike" cap="none" normalizeH="0" baseline="0">
                <a:ln>
                  <a:noFill/>
                </a:ln>
                <a:solidFill>
                  <a:schemeClr val="tx2"/>
                </a:solidFill>
                <a:effectLst/>
                <a:latin typeface="Arial" panose="020B0604020202020204" pitchFamily="34" charset="0"/>
                <a:ea typeface="宋体" panose="02010600030101010101" pitchFamily="2" charset="-122"/>
              </a:rPr>
              <a:t>或主办单位信息</a:t>
            </a:r>
          </a:p>
        </p:txBody>
      </p:sp>
      <p:sp>
        <p:nvSpPr>
          <p:cNvPr id="6" name="圆角矩形 5"/>
          <p:cNvSpPr/>
          <p:nvPr>
            <p:custDataLst>
              <p:tags r:id="rId6"/>
            </p:custDataLst>
          </p:nvPr>
        </p:nvSpPr>
        <p:spPr>
          <a:xfrm>
            <a:off x="2505710" y="1802130"/>
            <a:ext cx="4025265" cy="39751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圆角矩形 6"/>
          <p:cNvSpPr/>
          <p:nvPr>
            <p:custDataLst>
              <p:tags r:id="rId7"/>
            </p:custDataLst>
          </p:nvPr>
        </p:nvSpPr>
        <p:spPr>
          <a:xfrm>
            <a:off x="2244090" y="2898140"/>
            <a:ext cx="4336415" cy="102425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2180590" y="2611755"/>
            <a:ext cx="4813300" cy="1268095"/>
          </a:xfrm>
          <a:prstGeom prst="rect">
            <a:avLst/>
          </a:prstGeom>
        </p:spPr>
      </p:pic>
      <p:sp>
        <p:nvSpPr>
          <p:cNvPr id="11" name="圆角矩形 10"/>
          <p:cNvSpPr/>
          <p:nvPr>
            <p:custDataLst>
              <p:tags r:id="rId8"/>
            </p:custDataLst>
          </p:nvPr>
        </p:nvSpPr>
        <p:spPr>
          <a:xfrm>
            <a:off x="7145020" y="3357245"/>
            <a:ext cx="2282190" cy="139255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圆角矩形 11"/>
          <p:cNvSpPr/>
          <p:nvPr>
            <p:custDataLst>
              <p:tags r:id="rId9"/>
            </p:custDataLst>
          </p:nvPr>
        </p:nvSpPr>
        <p:spPr>
          <a:xfrm>
            <a:off x="2303780" y="5080000"/>
            <a:ext cx="4669790" cy="34163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3" name="圆角矩形 12"/>
          <p:cNvSpPr/>
          <p:nvPr>
            <p:custDataLst>
              <p:tags r:id="rId10"/>
            </p:custDataLst>
          </p:nvPr>
        </p:nvSpPr>
        <p:spPr>
          <a:xfrm>
            <a:off x="7068185" y="5254625"/>
            <a:ext cx="2397125" cy="128524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圆角矩形 17"/>
          <p:cNvSpPr/>
          <p:nvPr>
            <p:custDataLst>
              <p:tags r:id="rId11"/>
            </p:custDataLst>
          </p:nvPr>
        </p:nvSpPr>
        <p:spPr>
          <a:xfrm>
            <a:off x="3314065" y="2397760"/>
            <a:ext cx="704215" cy="301625"/>
          </a:xfrm>
          <a:prstGeom prst="roundRect">
            <a:avLst/>
          </a:prstGeom>
          <a:noFill/>
          <a:ln w="28575">
            <a:gradFill>
              <a:gsLst>
                <a:gs pos="0">
                  <a:srgbClr val="FE4444"/>
                </a:gs>
                <a:gs pos="100000">
                  <a:srgbClr val="832B2B"/>
                </a:gs>
              </a:gsLst>
            </a:gra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1)">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heel(1)">
                                      <p:cBhvr>
                                        <p:cTn id="60" dur="20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ox(in)">
                                      <p:cBhvr>
                                        <p:cTn id="69" dur="20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heel(1)">
                                      <p:cBhvr>
                                        <p:cTn id="78" dur="20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heel(1)">
                                      <p:cBhvr>
                                        <p:cTn id="87" dur="20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1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wheel(1)">
                                      <p:cBhvr>
                                        <p:cTn id="9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9" grpId="0" bldLvl="0" animBg="1"/>
      <p:bldP spid="9" grpId="1" bldLvl="0" animBg="1"/>
      <p:bldP spid="14" grpId="0" bldLvl="0" animBg="1"/>
      <p:bldP spid="14" grpId="1" bldLvl="0" animBg="1"/>
      <p:bldP spid="5" grpId="0" bldLvl="0" animBg="1"/>
      <p:bldP spid="5" grpId="1" bldLvl="0" animBg="1"/>
      <p:bldP spid="6" grpId="0" bldLvl="0" animBg="1"/>
      <p:bldP spid="6" grpId="1" bldLvl="0" animBg="1"/>
      <p:bldP spid="7" grpId="0" bldLvl="0" animBg="1"/>
      <p:bldP spid="7" grpId="1" bldLvl="0" animBg="1"/>
      <p:bldP spid="11" grpId="0" bldLvl="0" animBg="1"/>
      <p:bldP spid="11" grpId="1" bldLvl="0" animBg="1"/>
      <p:bldP spid="12" grpId="0" bldLvl="0" animBg="1"/>
      <p:bldP spid="12" grpId="1" bldLvl="0" animBg="1"/>
      <p:bldP spid="13" grpId="0" bldLvl="0" animBg="1"/>
      <p:bldP spid="1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标题 10"/>
          <p:cNvSpPr>
            <a:spLocks noGrp="1"/>
          </p:cNvSpPr>
          <p:nvPr>
            <p:ph type="title"/>
            <p:custDataLst>
              <p:tags r:id="rId2"/>
            </p:custDataLst>
          </p:nvPr>
        </p:nvSpPr>
        <p:spPr>
          <a:xfrm>
            <a:off x="2829560" y="285115"/>
            <a:ext cx="4424045" cy="259715"/>
          </a:xfrm>
        </p:spPr>
        <p:txBody>
          <a:bodyPr>
            <a:normAutofit fontScale="90000"/>
          </a:bodyPr>
          <a:lstStyle/>
          <a:p>
            <a:r>
              <a:rPr lang="zh-CN" altLang="en-US" dirty="0">
                <a:sym typeface="+mn-ea"/>
              </a:rPr>
              <a:t>万方医学网检索途径</a:t>
            </a:r>
            <a:endParaRPr lang="zh-CN" altLang="en-US"/>
          </a:p>
        </p:txBody>
      </p:sp>
      <p:pic>
        <p:nvPicPr>
          <p:cNvPr id="3" name="图片 2"/>
          <p:cNvPicPr>
            <a:picLocks noChangeAspect="1"/>
          </p:cNvPicPr>
          <p:nvPr>
            <p:custDataLst>
              <p:tags r:id="rId3"/>
            </p:custDataLst>
          </p:nvPr>
        </p:nvPicPr>
        <p:blipFill>
          <a:blip r:embed="rId14" cstate="email">
            <a:extLst>
              <a:ext uri="{28A0092B-C50C-407E-A947-70E740481C1C}">
                <a14:useLocalDpi xmlns:a14="http://schemas.microsoft.com/office/drawing/2010/main"/>
              </a:ext>
            </a:extLst>
          </a:blip>
          <a:stretch>
            <a:fillRect/>
          </a:stretch>
        </p:blipFill>
        <p:spPr>
          <a:xfrm>
            <a:off x="4526280" y="394970"/>
            <a:ext cx="7025005" cy="5965190"/>
          </a:xfrm>
          <a:prstGeom prst="rect">
            <a:avLst/>
          </a:prstGeom>
        </p:spPr>
      </p:pic>
      <p:sp>
        <p:nvSpPr>
          <p:cNvPr id="13" name="圆角矩形 12"/>
          <p:cNvSpPr/>
          <p:nvPr>
            <p:custDataLst>
              <p:tags r:id="rId4"/>
            </p:custDataLst>
          </p:nvPr>
        </p:nvSpPr>
        <p:spPr>
          <a:xfrm>
            <a:off x="4566285" y="671830"/>
            <a:ext cx="1791335" cy="4070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圆角矩形 3"/>
          <p:cNvSpPr/>
          <p:nvPr>
            <p:custDataLst>
              <p:tags r:id="rId5"/>
            </p:custDataLst>
          </p:nvPr>
        </p:nvSpPr>
        <p:spPr>
          <a:xfrm>
            <a:off x="4526280" y="1360805"/>
            <a:ext cx="1280795" cy="4999355"/>
          </a:xfrm>
          <a:prstGeom prst="roundRect">
            <a:avLst/>
          </a:prstGeom>
          <a:noFill/>
          <a:ln w="28575" cap="flat" cmpd="sng" algn="ctr">
            <a:solidFill>
              <a:schemeClr val="accent1">
                <a:lumMod val="75000"/>
              </a:schemeClr>
            </a:soli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 4"/>
          <p:cNvSpPr/>
          <p:nvPr>
            <p:custDataLst>
              <p:tags r:id="rId6"/>
            </p:custDataLst>
          </p:nvPr>
        </p:nvSpPr>
        <p:spPr>
          <a:xfrm>
            <a:off x="6461760" y="671830"/>
            <a:ext cx="4803140" cy="90932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圆角矩形标注 8"/>
          <p:cNvSpPr/>
          <p:nvPr>
            <p:custDataLst>
              <p:tags r:id="rId7"/>
            </p:custDataLst>
          </p:nvPr>
        </p:nvSpPr>
        <p:spPr>
          <a:xfrm>
            <a:off x="1576705" y="1443990"/>
            <a:ext cx="2021840" cy="635635"/>
          </a:xfrm>
          <a:prstGeom prst="wedgeRoundRectCallout">
            <a:avLst>
              <a:gd name="adj1" fmla="val 97236"/>
              <a:gd name="adj2" fmla="val -142607"/>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输入刊名、刊号或主办单位信息检索</a:t>
            </a:r>
          </a:p>
        </p:txBody>
      </p:sp>
      <p:sp>
        <p:nvSpPr>
          <p:cNvPr id="6" name="圆角矩形标注 5"/>
          <p:cNvSpPr/>
          <p:nvPr>
            <p:custDataLst>
              <p:tags r:id="rId8"/>
            </p:custDataLst>
          </p:nvPr>
        </p:nvSpPr>
        <p:spPr>
          <a:xfrm>
            <a:off x="1199515" y="4450080"/>
            <a:ext cx="2973070" cy="821055"/>
          </a:xfrm>
          <a:prstGeom prst="wedgeRoundRectCallout">
            <a:avLst>
              <a:gd name="adj1" fmla="val 61255"/>
              <a:gd name="adj2" fmla="val -163225"/>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提供学科分类、发行国家、收录源、所在省份、特色期刊导航过滤</a:t>
            </a:r>
          </a:p>
        </p:txBody>
      </p:sp>
      <p:sp>
        <p:nvSpPr>
          <p:cNvPr id="8" name="圆角矩形标注 7"/>
          <p:cNvSpPr/>
          <p:nvPr>
            <p:custDataLst>
              <p:tags r:id="rId9"/>
            </p:custDataLst>
          </p:nvPr>
        </p:nvSpPr>
        <p:spPr>
          <a:xfrm>
            <a:off x="8291195" y="1979930"/>
            <a:ext cx="2021840" cy="635635"/>
          </a:xfrm>
          <a:prstGeom prst="wedgeRoundRectCallout">
            <a:avLst>
              <a:gd name="adj1" fmla="val 55244"/>
              <a:gd name="adj2" fmla="val -71278"/>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对结果显示方式、排序因素进行设置</a:t>
            </a:r>
          </a:p>
        </p:txBody>
      </p:sp>
      <p:sp>
        <p:nvSpPr>
          <p:cNvPr id="10" name="圆角矩形 9"/>
          <p:cNvSpPr/>
          <p:nvPr>
            <p:custDataLst>
              <p:tags r:id="rId10"/>
            </p:custDataLst>
          </p:nvPr>
        </p:nvSpPr>
        <p:spPr>
          <a:xfrm>
            <a:off x="8976360" y="1581150"/>
            <a:ext cx="2717165" cy="24130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文本框 13"/>
          <p:cNvSpPr txBox="1"/>
          <p:nvPr>
            <p:custDataLst>
              <p:tags r:id="rId11"/>
            </p:custDataLst>
          </p:nvPr>
        </p:nvSpPr>
        <p:spPr>
          <a:xfrm>
            <a:off x="153125" y="545373"/>
            <a:ext cx="615272" cy="533094"/>
          </a:xfrm>
          <a:prstGeom prst="rect">
            <a:avLst/>
          </a:prstGeom>
          <a:noFill/>
        </p:spPr>
        <p:txBody>
          <a:bodyPr wrap="square" rtlCol="0" anchor="ctr">
            <a:normAutofit/>
          </a:bodyPr>
          <a:lstStyle/>
          <a:p>
            <a:pPr algn="ctr"/>
            <a:r>
              <a:rPr lang="en-US" altLang="zh-CN" sz="2400" dirty="0">
                <a:solidFill>
                  <a:srgbClr val="FFFFFF"/>
                </a:solidFill>
                <a:sym typeface="+mn-ea"/>
              </a:rPr>
              <a:t>3.1</a:t>
            </a:r>
            <a:endParaRPr lang="zh-CN" altLang="en-US" sz="2400" dirty="0">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4" grpId="0" bldLvl="0" animBg="1"/>
      <p:bldP spid="5" grpId="0" bldLvl="0" animBg="1"/>
      <p:bldP spid="9" grpId="0" bldLvl="0" animBg="1"/>
      <p:bldP spid="6" grpId="0" bldLvl="0" animBg="1"/>
      <p:bldP spid="8" grpId="0" bldLvl="0" animBg="1"/>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867730" y="115640"/>
            <a:ext cx="10969200" cy="705600"/>
          </a:xfrm>
        </p:spPr>
        <p:txBody>
          <a:bodyPr/>
          <a:lstStyle/>
          <a:p>
            <a:r>
              <a:rPr lang="zh-CN" altLang="en-US" sz="2800" dirty="0">
                <a:sym typeface="+mn-ea"/>
              </a:rPr>
              <a:t>一框式检索</a:t>
            </a:r>
            <a:r>
              <a:rPr lang="en-US" altLang="zh-CN" sz="2800" dirty="0">
                <a:sym typeface="+mn-ea"/>
              </a:rPr>
              <a:t>+</a:t>
            </a:r>
            <a:r>
              <a:rPr lang="zh-CN" altLang="en-US" sz="2800" dirty="0">
                <a:sym typeface="+mn-ea"/>
              </a:rPr>
              <a:t>二次检索</a:t>
            </a:r>
          </a:p>
        </p:txBody>
      </p:sp>
      <p:sp>
        <p:nvSpPr>
          <p:cNvPr id="3" name="文本框 2"/>
          <p:cNvSpPr txBox="1"/>
          <p:nvPr>
            <p:custDataLst>
              <p:tags r:id="rId2"/>
            </p:custDataLst>
          </p:nvPr>
        </p:nvSpPr>
        <p:spPr>
          <a:xfrm>
            <a:off x="153035" y="1405890"/>
            <a:ext cx="2395220" cy="460375"/>
          </a:xfrm>
          <a:prstGeom prst="rect">
            <a:avLst/>
          </a:prstGeom>
          <a:ln>
            <a:gradFill>
              <a:gsLst>
                <a:gs pos="0">
                  <a:srgbClr val="007BD3"/>
                </a:gs>
                <a:gs pos="100000">
                  <a:srgbClr val="034373"/>
                </a:gs>
              </a:gsLst>
            </a:gra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zh-CN" altLang="en-US" sz="1600" dirty="0"/>
              <a:t> 儿童过敏性鼻治疗进展</a:t>
            </a:r>
          </a:p>
        </p:txBody>
      </p:sp>
      <p:pic>
        <p:nvPicPr>
          <p:cNvPr id="4" name="图片 3"/>
          <p:cNvPicPr>
            <a:picLocks noChangeAspect="1"/>
          </p:cNvPicPr>
          <p:nvPr>
            <p:custDataLst>
              <p:tags r:id="rId3"/>
            </p:custDataLst>
          </p:nvPr>
        </p:nvPicPr>
        <p:blipFill>
          <a:blip r:embed="rId8" cstate="email">
            <a:extLst>
              <a:ext uri="{28A0092B-C50C-407E-A947-70E740481C1C}">
                <a14:useLocalDpi xmlns:a14="http://schemas.microsoft.com/office/drawing/2010/main"/>
              </a:ext>
            </a:extLst>
          </a:blip>
          <a:stretch>
            <a:fillRect/>
          </a:stretch>
        </p:blipFill>
        <p:spPr>
          <a:xfrm>
            <a:off x="2656840" y="1361440"/>
            <a:ext cx="9090660" cy="4781550"/>
          </a:xfrm>
          <a:prstGeom prst="rect">
            <a:avLst/>
          </a:prstGeom>
        </p:spPr>
      </p:pic>
      <p:sp>
        <p:nvSpPr>
          <p:cNvPr id="6" name="圆角矩形 5"/>
          <p:cNvSpPr/>
          <p:nvPr>
            <p:custDataLst>
              <p:tags r:id="rId4"/>
            </p:custDataLst>
          </p:nvPr>
        </p:nvSpPr>
        <p:spPr>
          <a:xfrm>
            <a:off x="2933065" y="2893060"/>
            <a:ext cx="1795145" cy="320484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圆角矩形标注 13"/>
          <p:cNvSpPr/>
          <p:nvPr>
            <p:custDataLst>
              <p:tags r:id="rId5"/>
            </p:custDataLst>
          </p:nvPr>
        </p:nvSpPr>
        <p:spPr>
          <a:xfrm>
            <a:off x="6503670" y="3757930"/>
            <a:ext cx="2962910" cy="852805"/>
          </a:xfrm>
          <a:prstGeom prst="wedgeRoundRectCallout">
            <a:avLst>
              <a:gd name="adj1" fmla="val -109601"/>
              <a:gd name="adj2" fmla="val -123492"/>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检索词自动提示：根据输入的检索词，提示于检索词相关的关键词、作者、机构、期刊等</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696595" y="1384935"/>
            <a:ext cx="8276590" cy="4800600"/>
          </a:xfrm>
          <a:prstGeom prst="rect">
            <a:avLst/>
          </a:prstGeom>
        </p:spPr>
      </p:pic>
      <p:sp>
        <p:nvSpPr>
          <p:cNvPr id="6" name="圆角矩形 5"/>
          <p:cNvSpPr/>
          <p:nvPr/>
        </p:nvSpPr>
        <p:spPr>
          <a:xfrm>
            <a:off x="7509510" y="2874010"/>
            <a:ext cx="1383030" cy="171450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圆角矩形标注 13"/>
          <p:cNvSpPr/>
          <p:nvPr/>
        </p:nvSpPr>
        <p:spPr>
          <a:xfrm>
            <a:off x="9091930" y="3429000"/>
            <a:ext cx="2962910" cy="852805"/>
          </a:xfrm>
          <a:prstGeom prst="wedgeRoundRectCallout">
            <a:avLst>
              <a:gd name="adj1" fmla="val -56686"/>
              <a:gd name="adj2" fmla="val -52829"/>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根据检索主题，提示与检索主题相关的来自于临床诊疗知识库或中医药知识库的知识链接</a:t>
            </a:r>
          </a:p>
        </p:txBody>
      </p:sp>
      <p:pic>
        <p:nvPicPr>
          <p:cNvPr id="5" name="图片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8350" y="2188210"/>
            <a:ext cx="8220710" cy="3753485"/>
          </a:xfrm>
          <a:prstGeom prst="rect">
            <a:avLst/>
          </a:prstGeom>
        </p:spPr>
      </p:pic>
      <p:cxnSp>
        <p:nvCxnSpPr>
          <p:cNvPr id="7" name="直接连接符 6"/>
          <p:cNvCxnSpPr/>
          <p:nvPr/>
        </p:nvCxnSpPr>
        <p:spPr>
          <a:xfrm>
            <a:off x="1294130" y="4519930"/>
            <a:ext cx="1090930" cy="15875"/>
          </a:xfrm>
          <a:prstGeom prst="line">
            <a:avLst/>
          </a:prstGeom>
          <a:ln>
            <a:gradFill>
              <a:gsLst>
                <a:gs pos="0">
                  <a:srgbClr val="FE4444"/>
                </a:gs>
                <a:gs pos="100000">
                  <a:srgbClr val="832B2B"/>
                </a:gs>
              </a:gsLst>
            </a:gra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853440" y="4333875"/>
            <a:ext cx="1277620" cy="5715"/>
          </a:xfrm>
          <a:prstGeom prst="line">
            <a:avLst/>
          </a:prstGeom>
          <a:ln>
            <a:gradFill>
              <a:gsLst>
                <a:gs pos="0">
                  <a:srgbClr val="FE4444"/>
                </a:gs>
                <a:gs pos="100000">
                  <a:srgbClr val="832B2B"/>
                </a:gs>
              </a:gsLst>
            </a:gra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749675" y="4339590"/>
            <a:ext cx="1267460" cy="10795"/>
          </a:xfrm>
          <a:prstGeom prst="line">
            <a:avLst/>
          </a:prstGeom>
          <a:ln>
            <a:gradFill>
              <a:gsLst>
                <a:gs pos="0">
                  <a:srgbClr val="FE4444"/>
                </a:gs>
                <a:gs pos="100000">
                  <a:srgbClr val="832B2B"/>
                </a:gs>
              </a:gsLst>
            </a:gra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749675" y="4504055"/>
            <a:ext cx="1090930" cy="15875"/>
          </a:xfrm>
          <a:prstGeom prst="line">
            <a:avLst/>
          </a:prstGeom>
          <a:ln>
            <a:gradFill>
              <a:gsLst>
                <a:gs pos="0">
                  <a:srgbClr val="FE4444"/>
                </a:gs>
                <a:gs pos="100000">
                  <a:srgbClr val="832B2B"/>
                </a:gs>
              </a:gsLst>
            </a:gradFill>
          </a:ln>
        </p:spPr>
        <p:style>
          <a:lnRef idx="1">
            <a:schemeClr val="accent1"/>
          </a:lnRef>
          <a:fillRef idx="0">
            <a:schemeClr val="accent1"/>
          </a:fillRef>
          <a:effectRef idx="0">
            <a:schemeClr val="accent1"/>
          </a:effectRef>
          <a:fontRef idx="minor">
            <a:schemeClr val="tx1"/>
          </a:fontRef>
        </p:style>
      </p:cxnSp>
      <p:sp>
        <p:nvSpPr>
          <p:cNvPr id="8" name="标题 1"/>
          <p:cNvSpPr>
            <a:spLocks noGrp="1"/>
          </p:cNvSpPr>
          <p:nvPr>
            <p:custDataLst>
              <p:tags r:id="rId3"/>
            </p:custDataLst>
          </p:nvPr>
        </p:nvSpPr>
        <p:spPr>
          <a:xfrm>
            <a:off x="2867730" y="115640"/>
            <a:ext cx="10969200" cy="705600"/>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dirty="0">
                <a:sym typeface="+mn-ea"/>
              </a:rPr>
              <a:t>一框式检索</a:t>
            </a:r>
            <a:r>
              <a:rPr lang="en-US" altLang="zh-CN" sz="2800" dirty="0">
                <a:sym typeface="+mn-ea"/>
              </a:rPr>
              <a:t>+</a:t>
            </a:r>
            <a:r>
              <a:rPr lang="zh-CN" altLang="en-US" sz="2800" dirty="0">
                <a:sym typeface="+mn-ea"/>
              </a:rPr>
              <a:t>二次检索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strVal val="#ppt_w*0.70"/>
                                          </p:val>
                                        </p:tav>
                                        <p:tav tm="100000">
                                          <p:val>
                                            <p:strVal val="#ppt_w"/>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animEffect transition="in" filter="fade">
                                      <p:cBhvr>
                                        <p:cTn id="22" dur="1000"/>
                                        <p:tgtEl>
                                          <p:spTgt spid="11"/>
                                        </p:tgtEl>
                                      </p:cBhvr>
                                    </p:animEffect>
                                  </p:childTnLst>
                                </p:cTn>
                              </p:par>
                              <p:par>
                                <p:cTn id="23" presetID="55"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par>
                                <p:cTn id="28" presetID="55"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0.70"/>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par>
                                <p:cTn id="33" presetID="55"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8"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9" cstate="email">
            <a:extLst>
              <a:ext uri="{28A0092B-C50C-407E-A947-70E740481C1C}">
                <a14:useLocalDpi xmlns:a14="http://schemas.microsoft.com/office/drawing/2010/main"/>
              </a:ext>
            </a:extLst>
          </a:blip>
          <a:stretch>
            <a:fillRect/>
          </a:stretch>
        </p:blipFill>
        <p:spPr>
          <a:xfrm>
            <a:off x="1158875" y="1438910"/>
            <a:ext cx="10234930" cy="2357755"/>
          </a:xfrm>
          <a:prstGeom prst="rect">
            <a:avLst/>
          </a:prstGeom>
        </p:spPr>
      </p:pic>
      <p:sp>
        <p:nvSpPr>
          <p:cNvPr id="6" name="圆角矩形 5"/>
          <p:cNvSpPr/>
          <p:nvPr>
            <p:custDataLst>
              <p:tags r:id="rId3"/>
            </p:custDataLst>
          </p:nvPr>
        </p:nvSpPr>
        <p:spPr>
          <a:xfrm>
            <a:off x="1600835" y="2315210"/>
            <a:ext cx="2404110" cy="6597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圆角矩形 3"/>
          <p:cNvSpPr/>
          <p:nvPr>
            <p:custDataLst>
              <p:tags r:id="rId4"/>
            </p:custDataLst>
          </p:nvPr>
        </p:nvSpPr>
        <p:spPr>
          <a:xfrm>
            <a:off x="1651635" y="1908810"/>
            <a:ext cx="1826895" cy="2546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5" name="图片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440" y="1381125"/>
            <a:ext cx="10477500" cy="4857750"/>
          </a:xfrm>
          <a:prstGeom prst="rect">
            <a:avLst/>
          </a:prstGeom>
        </p:spPr>
      </p:pic>
      <p:sp>
        <p:nvSpPr>
          <p:cNvPr id="7" name="圆角矩形 6"/>
          <p:cNvSpPr/>
          <p:nvPr>
            <p:custDataLst>
              <p:tags r:id="rId5"/>
            </p:custDataLst>
          </p:nvPr>
        </p:nvSpPr>
        <p:spPr>
          <a:xfrm>
            <a:off x="1285240" y="3204210"/>
            <a:ext cx="1196340" cy="3676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标题 8"/>
          <p:cNvSpPr>
            <a:spLocks noGrp="1"/>
          </p:cNvSpPr>
          <p:nvPr>
            <p:ph type="title"/>
            <p:custDataLst>
              <p:tags r:id="rId6"/>
            </p:custDataLst>
          </p:nvPr>
        </p:nvSpPr>
        <p:spPr>
          <a:xfrm>
            <a:off x="2867730" y="115640"/>
            <a:ext cx="10969200" cy="705600"/>
          </a:xfrm>
        </p:spPr>
        <p:txBody>
          <a:bodyPr/>
          <a:lstStyle/>
          <a:p>
            <a:r>
              <a:rPr lang="zh-CN" altLang="en-US" sz="2800" dirty="0">
                <a:sym typeface="+mn-ea"/>
              </a:rPr>
              <a:t>一框式检索</a:t>
            </a:r>
            <a:r>
              <a:rPr lang="en-US" altLang="zh-CN" sz="2800" dirty="0">
                <a:sym typeface="+mn-ea"/>
              </a:rPr>
              <a:t>+</a:t>
            </a:r>
            <a:r>
              <a:rPr lang="zh-CN" altLang="en-US" sz="2800" dirty="0">
                <a:sym typeface="+mn-ea"/>
              </a:rPr>
              <a:t>二次检索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bldLvl="0" animBg="1"/>
      <p:bldP spid="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9"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516630" y="124460"/>
            <a:ext cx="3046730" cy="705485"/>
          </a:xfrm>
        </p:spPr>
        <p:txBody>
          <a:bodyPr/>
          <a:lstStyle/>
          <a:p>
            <a:r>
              <a:rPr lang="zh-CN" altLang="en-US" sz="2800" dirty="0">
                <a:sym typeface="+mn-ea"/>
              </a:rPr>
              <a:t>二次检索</a:t>
            </a:r>
          </a:p>
        </p:txBody>
      </p:sp>
      <p:pic>
        <p:nvPicPr>
          <p:cNvPr id="3" name="图片 2"/>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1896110" y="1330960"/>
            <a:ext cx="9926320" cy="3628390"/>
          </a:xfrm>
          <a:prstGeom prst="rect">
            <a:avLst/>
          </a:prstGeom>
        </p:spPr>
      </p:pic>
      <p:sp>
        <p:nvSpPr>
          <p:cNvPr id="14" name="圆角矩形标注 13"/>
          <p:cNvSpPr/>
          <p:nvPr>
            <p:custDataLst>
              <p:tags r:id="rId3"/>
            </p:custDataLst>
          </p:nvPr>
        </p:nvSpPr>
        <p:spPr>
          <a:xfrm>
            <a:off x="74930" y="2639060"/>
            <a:ext cx="1821180" cy="1118870"/>
          </a:xfrm>
          <a:prstGeom prst="wedgeRoundRectCallout">
            <a:avLst>
              <a:gd name="adj1" fmla="val 80648"/>
              <a:gd name="adj2" fmla="val 33995"/>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设定再次输入的检索条件与前一次检索结果之间的逻辑关系</a:t>
            </a:r>
          </a:p>
        </p:txBody>
      </p:sp>
      <p:sp>
        <p:nvSpPr>
          <p:cNvPr id="6" name="圆角矩形 5"/>
          <p:cNvSpPr/>
          <p:nvPr/>
        </p:nvSpPr>
        <p:spPr>
          <a:xfrm>
            <a:off x="4189730" y="3515995"/>
            <a:ext cx="5843270" cy="100838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圆角矩形标注 6"/>
          <p:cNvSpPr/>
          <p:nvPr/>
        </p:nvSpPr>
        <p:spPr>
          <a:xfrm>
            <a:off x="9596120" y="5149215"/>
            <a:ext cx="2226310" cy="681990"/>
          </a:xfrm>
          <a:prstGeom prst="wedgeRoundRectCallout">
            <a:avLst>
              <a:gd name="adj1" fmla="val -77410"/>
              <a:gd name="adj2" fmla="val -139292"/>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可输入检索词或逻辑运算符组成的检索式</a:t>
            </a:r>
          </a:p>
        </p:txBody>
      </p:sp>
      <p:pic>
        <p:nvPicPr>
          <p:cNvPr id="8" name="图片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6110" y="2639695"/>
            <a:ext cx="9911080" cy="2247265"/>
          </a:xfrm>
          <a:prstGeom prst="rect">
            <a:avLst/>
          </a:prstGeom>
        </p:spPr>
      </p:pic>
      <p:sp>
        <p:nvSpPr>
          <p:cNvPr id="5" name="圆角矩形 4"/>
          <p:cNvSpPr/>
          <p:nvPr>
            <p:custDataLst>
              <p:tags r:id="rId4"/>
            </p:custDataLst>
          </p:nvPr>
        </p:nvSpPr>
        <p:spPr>
          <a:xfrm>
            <a:off x="4189730" y="3439795"/>
            <a:ext cx="1337310" cy="318135"/>
          </a:xfrm>
          <a:prstGeom prst="roundRect">
            <a:avLst/>
          </a:prstGeom>
          <a:noFill/>
          <a:ln w="28575" cap="flat" cmpd="sng" algn="ctr">
            <a:solidFill>
              <a:schemeClr val="accent1">
                <a:lumMod val="75000"/>
              </a:schemeClr>
            </a:soli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圆角矩形 8"/>
          <p:cNvSpPr/>
          <p:nvPr>
            <p:custDataLst>
              <p:tags r:id="rId5"/>
            </p:custDataLst>
          </p:nvPr>
        </p:nvSpPr>
        <p:spPr>
          <a:xfrm>
            <a:off x="2431415" y="3039745"/>
            <a:ext cx="2491740" cy="3181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72615" y="4013200"/>
            <a:ext cx="9949815" cy="2315845"/>
          </a:xfrm>
          <a:prstGeom prst="rect">
            <a:avLst/>
          </a:prstGeom>
        </p:spPr>
      </p:pic>
      <p:sp>
        <p:nvSpPr>
          <p:cNvPr id="11" name="圆角矩形 10"/>
          <p:cNvSpPr/>
          <p:nvPr>
            <p:custDataLst>
              <p:tags r:id="rId6"/>
            </p:custDataLst>
          </p:nvPr>
        </p:nvSpPr>
        <p:spPr>
          <a:xfrm>
            <a:off x="4189730" y="4886960"/>
            <a:ext cx="1337310" cy="260350"/>
          </a:xfrm>
          <a:prstGeom prst="roundRect">
            <a:avLst/>
          </a:prstGeom>
          <a:noFill/>
          <a:ln w="28575" cap="flat" cmpd="sng" algn="ctr">
            <a:solidFill>
              <a:schemeClr val="accent1">
                <a:lumMod val="75000"/>
              </a:schemeClr>
            </a:soli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圆角矩形 11"/>
          <p:cNvSpPr/>
          <p:nvPr>
            <p:custDataLst>
              <p:tags r:id="rId7"/>
            </p:custDataLst>
          </p:nvPr>
        </p:nvSpPr>
        <p:spPr>
          <a:xfrm>
            <a:off x="2320290" y="4471670"/>
            <a:ext cx="2713990" cy="3181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Lef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6" grpId="0" bldLvl="0" animBg="1"/>
      <p:bldP spid="6" grpId="1" bldLvl="0" animBg="1"/>
      <p:bldP spid="7" grpId="0" bldLvl="0" animBg="1"/>
      <p:bldP spid="7" grpId="1" bldLvl="0" animBg="1"/>
      <p:bldP spid="5" grpId="0" bldLvl="0" animBg="1"/>
      <p:bldP spid="9" grpId="0" bldLvl="0" animBg="1"/>
      <p:bldP spid="11" grpId="0" bldLvl="0" animBg="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3793674" y="1613475"/>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万方医学网资源收录</a:t>
            </a:r>
            <a:endParaRPr lang="zh-CN" altLang="en-US" sz="2000" dirty="0">
              <a:latin typeface="Arial" panose="020B0604020202020204" pitchFamily="34" charset="0"/>
              <a:ea typeface="微软雅黑" panose="020B0503020204020204" charset="-122"/>
            </a:endParaRPr>
          </a:p>
        </p:txBody>
      </p:sp>
      <p:sp>
        <p:nvSpPr>
          <p:cNvPr id="21" name="平行四边形 20"/>
          <p:cNvSpPr>
            <a:spLocks noChangeAspect="1"/>
          </p:cNvSpPr>
          <p:nvPr>
            <p:custDataLst>
              <p:tags r:id="rId3"/>
            </p:custDataLst>
          </p:nvPr>
        </p:nvSpPr>
        <p:spPr>
          <a:xfrm rot="5400000" flipH="1">
            <a:off x="3685235" y="1559939"/>
            <a:ext cx="838313" cy="630311"/>
          </a:xfrm>
          <a:prstGeom prst="parallelogram">
            <a:avLst/>
          </a:prstGeom>
          <a:solidFill>
            <a:srgbClr val="396933"/>
          </a:solidFill>
          <a:ln>
            <a:solidFill>
              <a:srgbClr val="396933"/>
            </a:solidFill>
          </a:ln>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dirty="0"/>
          </a:p>
        </p:txBody>
      </p:sp>
      <p:sp>
        <p:nvSpPr>
          <p:cNvPr id="29" name="文本框 28"/>
          <p:cNvSpPr txBox="1"/>
          <p:nvPr>
            <p:custDataLst>
              <p:tags r:id="rId4"/>
            </p:custDataLst>
          </p:nvPr>
        </p:nvSpPr>
        <p:spPr>
          <a:xfrm>
            <a:off x="3796755" y="1587053"/>
            <a:ext cx="615272" cy="533094"/>
          </a:xfrm>
          <a:prstGeom prst="rect">
            <a:avLst/>
          </a:prstGeom>
          <a:noFill/>
        </p:spPr>
        <p:txBody>
          <a:bodyPr wrap="square" rtlCol="0" anchor="ctr">
            <a:normAutofit/>
          </a:bodyPr>
          <a:lstStyle/>
          <a:p>
            <a:pPr algn="ctr"/>
            <a:r>
              <a:rPr lang="en-US" altLang="zh-CN" sz="2400" dirty="0">
                <a:solidFill>
                  <a:srgbClr val="FFFFFF"/>
                </a:solidFill>
              </a:rPr>
              <a:t>1</a:t>
            </a:r>
            <a:endParaRPr lang="zh-CN" altLang="en-US" sz="2400" dirty="0">
              <a:solidFill>
                <a:srgbClr val="FFFFFF"/>
              </a:solidFill>
            </a:endParaRPr>
          </a:p>
        </p:txBody>
      </p:sp>
      <p:sp>
        <p:nvSpPr>
          <p:cNvPr id="5" name="文本框 4"/>
          <p:cNvSpPr txBox="1"/>
          <p:nvPr>
            <p:custDataLst>
              <p:tags r:id="rId5"/>
            </p:custDataLst>
          </p:nvPr>
        </p:nvSpPr>
        <p:spPr>
          <a:xfrm>
            <a:off x="3793674" y="2622381"/>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万方医学网检索使用</a:t>
            </a:r>
            <a:endParaRPr lang="zh-CN" altLang="en-US" sz="2000" dirty="0">
              <a:latin typeface="Arial" panose="020B0604020202020204" pitchFamily="34" charset="0"/>
              <a:ea typeface="微软雅黑" panose="020B0503020204020204" charset="-122"/>
            </a:endParaRPr>
          </a:p>
        </p:txBody>
      </p:sp>
      <p:sp>
        <p:nvSpPr>
          <p:cNvPr id="17" name="平行四边形 16"/>
          <p:cNvSpPr>
            <a:spLocks noChangeAspect="1"/>
          </p:cNvSpPr>
          <p:nvPr>
            <p:custDataLst>
              <p:tags r:id="rId6"/>
            </p:custDataLst>
          </p:nvPr>
        </p:nvSpPr>
        <p:spPr>
          <a:xfrm rot="5400000" flipH="1">
            <a:off x="3685235" y="2563952"/>
            <a:ext cx="838313" cy="640097"/>
          </a:xfrm>
          <a:prstGeom prst="parallelogram">
            <a:avLst/>
          </a:prstGeom>
          <a:solidFill>
            <a:srgbClr val="396933"/>
          </a:solidFill>
          <a:ln>
            <a:solidFill>
              <a:srgbClr val="396933"/>
            </a:solidFill>
          </a:ln>
          <a:effectLst>
            <a:outerShdw blurRad="50800" dist="12700" dir="5400000" algn="ctr" rotWithShape="0">
              <a:srgbClr val="000000">
                <a:alpha val="100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18" name="文本框 17"/>
          <p:cNvSpPr txBox="1"/>
          <p:nvPr>
            <p:custDataLst>
              <p:tags r:id="rId7"/>
            </p:custDataLst>
          </p:nvPr>
        </p:nvSpPr>
        <p:spPr>
          <a:xfrm>
            <a:off x="3786789" y="2597809"/>
            <a:ext cx="635204" cy="533094"/>
          </a:xfrm>
          <a:prstGeom prst="rect">
            <a:avLst/>
          </a:prstGeom>
          <a:noFill/>
        </p:spPr>
        <p:txBody>
          <a:bodyPr wrap="square" rtlCol="0" anchor="ctr">
            <a:normAutofit/>
          </a:bodyPr>
          <a:lstStyle/>
          <a:p>
            <a:pPr algn="ctr"/>
            <a:r>
              <a:rPr lang="en-US" altLang="zh-CN" sz="2400" dirty="0">
                <a:solidFill>
                  <a:srgbClr val="FFFFFF"/>
                </a:solidFill>
              </a:rPr>
              <a:t>2</a:t>
            </a:r>
            <a:endParaRPr lang="zh-CN" altLang="en-US" sz="2400" dirty="0">
              <a:solidFill>
                <a:srgbClr val="FFFFFF"/>
              </a:solidFill>
            </a:endParaRPr>
          </a:p>
        </p:txBody>
      </p:sp>
      <p:sp>
        <p:nvSpPr>
          <p:cNvPr id="6" name="文本框 5"/>
          <p:cNvSpPr txBox="1"/>
          <p:nvPr>
            <p:custDataLst>
              <p:tags r:id="rId8"/>
            </p:custDataLst>
          </p:nvPr>
        </p:nvSpPr>
        <p:spPr>
          <a:xfrm>
            <a:off x="3793674" y="3575407"/>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实用科研辅助工具介绍</a:t>
            </a:r>
            <a:endParaRPr lang="zh-CN" altLang="en-US" sz="2000" dirty="0">
              <a:latin typeface="Arial" panose="020B0604020202020204" pitchFamily="34" charset="0"/>
              <a:ea typeface="微软雅黑" panose="020B0503020204020204" charset="-122"/>
            </a:endParaRPr>
          </a:p>
        </p:txBody>
      </p:sp>
      <p:sp>
        <p:nvSpPr>
          <p:cNvPr id="23" name="平行四边形 22"/>
          <p:cNvSpPr>
            <a:spLocks noChangeAspect="1"/>
          </p:cNvSpPr>
          <p:nvPr>
            <p:custDataLst>
              <p:tags r:id="rId9"/>
            </p:custDataLst>
          </p:nvPr>
        </p:nvSpPr>
        <p:spPr>
          <a:xfrm rot="5400000" flipH="1">
            <a:off x="3685235" y="3521871"/>
            <a:ext cx="838313" cy="630311"/>
          </a:xfrm>
          <a:prstGeom prst="parallelogram">
            <a:avLst/>
          </a:prstGeom>
          <a:solidFill>
            <a:srgbClr val="396933"/>
          </a:solidFill>
          <a:ln>
            <a:solidFill>
              <a:srgbClr val="396933"/>
            </a:solidFill>
          </a:ln>
          <a:effectLst>
            <a:outerShdw blurRad="850900" dist="50800" dir="5400000" algn="ctr" rotWithShape="0">
              <a:srgbClr val="000000">
                <a:alpha val="43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30" name="文本框 29"/>
          <p:cNvSpPr txBox="1"/>
          <p:nvPr>
            <p:custDataLst>
              <p:tags r:id="rId10"/>
            </p:custDataLst>
          </p:nvPr>
        </p:nvSpPr>
        <p:spPr>
          <a:xfrm>
            <a:off x="3796755" y="3567973"/>
            <a:ext cx="615272" cy="533094"/>
          </a:xfrm>
          <a:prstGeom prst="rect">
            <a:avLst/>
          </a:prstGeom>
          <a:noFill/>
        </p:spPr>
        <p:txBody>
          <a:bodyPr wrap="square" rtlCol="0" anchor="ctr">
            <a:normAutofit/>
          </a:bodyPr>
          <a:lstStyle/>
          <a:p>
            <a:pPr algn="ctr"/>
            <a:r>
              <a:rPr lang="en-US" altLang="zh-CN" sz="2400" dirty="0">
                <a:solidFill>
                  <a:srgbClr val="FFFFFF"/>
                </a:solidFill>
              </a:rPr>
              <a:t>3</a:t>
            </a:r>
            <a:endParaRPr lang="zh-CN" altLang="en-US" sz="2400" dirty="0">
              <a:solidFill>
                <a:srgbClr val="FFFFFF"/>
              </a:solidFill>
            </a:endParaRPr>
          </a:p>
        </p:txBody>
      </p:sp>
      <p:sp>
        <p:nvSpPr>
          <p:cNvPr id="2" name="燕尾形 1"/>
          <p:cNvSpPr/>
          <p:nvPr>
            <p:custDataLst>
              <p:tags r:id="rId11"/>
            </p:custDataLst>
          </p:nvPr>
        </p:nvSpPr>
        <p:spPr>
          <a:xfrm>
            <a:off x="3188335" y="1764030"/>
            <a:ext cx="473710" cy="389890"/>
          </a:xfrm>
          <a:prstGeom prst="chevron">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 pos="42000">
                <a:srgbClr val="ABD9CA"/>
              </a:gs>
              <a:gs pos="0">
                <a:srgbClr val="C4E4DB"/>
              </a:gs>
              <a:gs pos="100000">
                <a:srgbClr val="91CEB9"/>
              </a:gs>
            </a:gsLst>
            <a:lin scaled="1"/>
          </a:gradFill>
          <a:ln>
            <a:gradFill>
              <a:gsLst>
                <a:gs pos="0">
                  <a:srgbClr val="56A0B9"/>
                </a:gs>
                <a:gs pos="100000">
                  <a:srgbClr val="5DBDC3"/>
                </a:gs>
              </a:gsLst>
              <a:lin ang="5400000" scaled="1"/>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 name="文本框 2"/>
          <p:cNvSpPr txBox="1"/>
          <p:nvPr>
            <p:custDataLst>
              <p:tags r:id="rId12"/>
            </p:custDataLst>
          </p:nvPr>
        </p:nvSpPr>
        <p:spPr>
          <a:xfrm>
            <a:off x="3786689" y="4542512"/>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中华医学会系列期刊全文获取</a:t>
            </a:r>
          </a:p>
        </p:txBody>
      </p:sp>
      <p:sp>
        <p:nvSpPr>
          <p:cNvPr id="7" name="平行四边形 6"/>
          <p:cNvSpPr>
            <a:spLocks noChangeAspect="1"/>
          </p:cNvSpPr>
          <p:nvPr>
            <p:custDataLst>
              <p:tags r:id="rId13"/>
            </p:custDataLst>
          </p:nvPr>
        </p:nvSpPr>
        <p:spPr>
          <a:xfrm rot="5400000" flipH="1">
            <a:off x="3677615" y="4498501"/>
            <a:ext cx="838313" cy="630311"/>
          </a:xfrm>
          <a:prstGeom prst="parallelogram">
            <a:avLst/>
          </a:prstGeom>
          <a:solidFill>
            <a:srgbClr val="396933"/>
          </a:solidFill>
          <a:ln>
            <a:solidFill>
              <a:srgbClr val="396933"/>
            </a:solidFill>
          </a:ln>
          <a:effectLst>
            <a:outerShdw blurRad="850900" dist="50800" dir="5400000" algn="ctr" rotWithShape="0">
              <a:srgbClr val="000000">
                <a:alpha val="43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8" name="文本框 7"/>
          <p:cNvSpPr txBox="1"/>
          <p:nvPr>
            <p:custDataLst>
              <p:tags r:id="rId14"/>
            </p:custDataLst>
          </p:nvPr>
        </p:nvSpPr>
        <p:spPr>
          <a:xfrm>
            <a:off x="3784690" y="4453798"/>
            <a:ext cx="615272" cy="533094"/>
          </a:xfrm>
          <a:prstGeom prst="rect">
            <a:avLst/>
          </a:prstGeom>
          <a:noFill/>
        </p:spPr>
        <p:txBody>
          <a:bodyPr wrap="square" rtlCol="0" anchor="ctr">
            <a:normAutofit/>
          </a:bodyPr>
          <a:lstStyle/>
          <a:p>
            <a:pPr algn="ctr"/>
            <a:r>
              <a:rPr lang="en-US" altLang="zh-CN" sz="2400" dirty="0">
                <a:solidFill>
                  <a:srgbClr val="FFFFFF"/>
                </a:solidFill>
              </a:rPr>
              <a:t>4</a:t>
            </a:r>
            <a:endParaRPr lang="zh-CN" altLang="en-US" sz="2400" dirty="0">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153035" y="1471930"/>
            <a:ext cx="10477500" cy="3914775"/>
          </a:xfrm>
          <a:prstGeom prst="rect">
            <a:avLst/>
          </a:prstGeom>
        </p:spPr>
      </p:pic>
      <p:sp>
        <p:nvSpPr>
          <p:cNvPr id="9" name="圆角矩形 8"/>
          <p:cNvSpPr/>
          <p:nvPr>
            <p:custDataLst>
              <p:tags r:id="rId3"/>
            </p:custDataLst>
          </p:nvPr>
        </p:nvSpPr>
        <p:spPr>
          <a:xfrm>
            <a:off x="355600" y="1912620"/>
            <a:ext cx="3643630" cy="3181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71320" y="2646045"/>
            <a:ext cx="10387330" cy="3695700"/>
          </a:xfrm>
          <a:prstGeom prst="rect">
            <a:avLst/>
          </a:prstGeom>
        </p:spPr>
      </p:pic>
      <p:sp>
        <p:nvSpPr>
          <p:cNvPr id="3" name="圆角矩形 2"/>
          <p:cNvSpPr/>
          <p:nvPr>
            <p:custDataLst>
              <p:tags r:id="rId4"/>
            </p:custDataLst>
          </p:nvPr>
        </p:nvSpPr>
        <p:spPr>
          <a:xfrm>
            <a:off x="1811020" y="3064510"/>
            <a:ext cx="3848100" cy="41719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标题 6"/>
          <p:cNvSpPr>
            <a:spLocks noGrp="1"/>
          </p:cNvSpPr>
          <p:nvPr>
            <p:ph type="title"/>
            <p:custDataLst>
              <p:tags r:id="rId5"/>
            </p:custDataLst>
          </p:nvPr>
        </p:nvSpPr>
        <p:spPr>
          <a:xfrm>
            <a:off x="3516630" y="124460"/>
            <a:ext cx="3046730" cy="705485"/>
          </a:xfrm>
        </p:spPr>
        <p:txBody>
          <a:bodyPr/>
          <a:lstStyle/>
          <a:p>
            <a:r>
              <a:rPr lang="zh-CN" altLang="en-US" sz="2800" dirty="0">
                <a:sym typeface="+mn-ea"/>
              </a:rPr>
              <a:t>二次检索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0"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642360" y="83185"/>
            <a:ext cx="2947670" cy="705485"/>
          </a:xfrm>
        </p:spPr>
        <p:txBody>
          <a:bodyPr/>
          <a:lstStyle/>
          <a:p>
            <a:r>
              <a:rPr lang="zh-CN" altLang="en-US" sz="3200" dirty="0">
                <a:sym typeface="+mn-ea"/>
              </a:rPr>
              <a:t>高级检索</a:t>
            </a:r>
          </a:p>
        </p:txBody>
      </p:sp>
      <p:pic>
        <p:nvPicPr>
          <p:cNvPr id="3" name="图片 2"/>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2563495" y="1361440"/>
            <a:ext cx="8291830" cy="3495675"/>
          </a:xfrm>
          <a:prstGeom prst="rect">
            <a:avLst/>
          </a:prstGeom>
        </p:spPr>
      </p:pic>
      <p:sp>
        <p:nvSpPr>
          <p:cNvPr id="13" name="圆角矩形 12"/>
          <p:cNvSpPr/>
          <p:nvPr>
            <p:custDataLst>
              <p:tags r:id="rId3"/>
            </p:custDataLst>
          </p:nvPr>
        </p:nvSpPr>
        <p:spPr>
          <a:xfrm>
            <a:off x="2609215" y="1433195"/>
            <a:ext cx="7457440" cy="44005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圆角矩形标注 13"/>
          <p:cNvSpPr/>
          <p:nvPr>
            <p:custDataLst>
              <p:tags r:id="rId4"/>
            </p:custDataLst>
          </p:nvPr>
        </p:nvSpPr>
        <p:spPr>
          <a:xfrm>
            <a:off x="365125" y="2071370"/>
            <a:ext cx="2082165" cy="681990"/>
          </a:xfrm>
          <a:prstGeom prst="wedgeRoundRectCallout">
            <a:avLst>
              <a:gd name="adj1" fmla="val 57197"/>
              <a:gd name="adj2" fmla="val -101955"/>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默认检索</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期刊、学位、会议</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三种资源</a:t>
            </a:r>
          </a:p>
        </p:txBody>
      </p:sp>
      <p:sp>
        <p:nvSpPr>
          <p:cNvPr id="4" name="圆角矩形 3"/>
          <p:cNvSpPr/>
          <p:nvPr/>
        </p:nvSpPr>
        <p:spPr>
          <a:xfrm>
            <a:off x="2980690" y="3216275"/>
            <a:ext cx="6858000" cy="117157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标注 4"/>
          <p:cNvSpPr/>
          <p:nvPr/>
        </p:nvSpPr>
        <p:spPr>
          <a:xfrm>
            <a:off x="153035" y="3933190"/>
            <a:ext cx="2486025" cy="1079500"/>
          </a:xfrm>
          <a:prstGeom prst="wedgeRoundRectCallout">
            <a:avLst>
              <a:gd name="adj1" fmla="val 64303"/>
              <a:gd name="adj2" fmla="val -45176"/>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默认显示三个自由组合框，可点击自由组合框后方的</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符号增加或减少自由组合框数量</a:t>
            </a:r>
          </a:p>
        </p:txBody>
      </p:sp>
      <p:sp>
        <p:nvSpPr>
          <p:cNvPr id="6" name="圆角矩形 5"/>
          <p:cNvSpPr/>
          <p:nvPr/>
        </p:nvSpPr>
        <p:spPr>
          <a:xfrm>
            <a:off x="3707765" y="3216275"/>
            <a:ext cx="1333500" cy="117094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圆角矩形标注 6"/>
          <p:cNvSpPr/>
          <p:nvPr/>
        </p:nvSpPr>
        <p:spPr>
          <a:xfrm>
            <a:off x="775970" y="5320030"/>
            <a:ext cx="2780030" cy="681990"/>
          </a:xfrm>
          <a:prstGeom prst="wedgeRoundRectCallout">
            <a:avLst>
              <a:gd name="adj1" fmla="val 77866"/>
              <a:gd name="adj2" fmla="val -185102"/>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下拉选择合适的字段进行字段限定检索，可提高检准率</a:t>
            </a:r>
          </a:p>
        </p:txBody>
      </p:sp>
      <p:sp>
        <p:nvSpPr>
          <p:cNvPr id="9" name="圆角矩形 8"/>
          <p:cNvSpPr/>
          <p:nvPr>
            <p:custDataLst>
              <p:tags r:id="rId5"/>
            </p:custDataLst>
          </p:nvPr>
        </p:nvSpPr>
        <p:spPr>
          <a:xfrm>
            <a:off x="5107305" y="3216910"/>
            <a:ext cx="3942715" cy="1118870"/>
          </a:xfrm>
          <a:prstGeom prst="roundRect">
            <a:avLst/>
          </a:prstGeom>
          <a:noFill/>
          <a:ln w="28575" cap="flat" cmpd="sng" algn="ctr">
            <a:gradFill>
              <a:gsLst>
                <a:gs pos="0">
                  <a:srgbClr val="14CD68"/>
                </a:gs>
                <a:gs pos="100000">
                  <a:srgbClr val="0B6E38"/>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圆角矩形标注 9"/>
          <p:cNvSpPr/>
          <p:nvPr>
            <p:custDataLst>
              <p:tags r:id="rId6"/>
            </p:custDataLst>
          </p:nvPr>
        </p:nvSpPr>
        <p:spPr>
          <a:xfrm>
            <a:off x="5264150" y="4885055"/>
            <a:ext cx="3326765" cy="876935"/>
          </a:xfrm>
          <a:prstGeom prst="wedgeRoundRectCallout">
            <a:avLst>
              <a:gd name="adj1" fmla="val 50133"/>
              <a:gd name="adj2" fmla="val -112346"/>
              <a:gd name="adj3" fmla="val 16667"/>
            </a:avLst>
          </a:prstGeom>
          <a:noFill/>
          <a:ln w="9525" cap="flat" cmpd="sng" algn="ctr">
            <a:gradFill>
              <a:gsLst>
                <a:gs pos="0">
                  <a:srgbClr val="14CD68"/>
                </a:gs>
                <a:gs pos="100000">
                  <a:srgbClr val="0B6E38"/>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可输入检索词或由逻辑运算组成的检索式，一个输入框内的检索条件指定在相同的字段中进行检索</a:t>
            </a:r>
          </a:p>
        </p:txBody>
      </p:sp>
      <p:sp>
        <p:nvSpPr>
          <p:cNvPr id="11" name="圆角矩形 10"/>
          <p:cNvSpPr/>
          <p:nvPr>
            <p:custDataLst>
              <p:tags r:id="rId7"/>
            </p:custDataLst>
          </p:nvPr>
        </p:nvSpPr>
        <p:spPr>
          <a:xfrm>
            <a:off x="3073400" y="3500755"/>
            <a:ext cx="568960" cy="835025"/>
          </a:xfrm>
          <a:prstGeom prst="roundRect">
            <a:avLst/>
          </a:prstGeom>
          <a:noFill/>
          <a:ln w="28575" cap="flat" cmpd="sng" algn="ctr">
            <a:gradFill>
              <a:gsLst>
                <a:gs pos="0">
                  <a:srgbClr val="14CD68"/>
                </a:gs>
                <a:gs pos="100000">
                  <a:srgbClr val="0B6E38"/>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圆角矩形标注 11"/>
          <p:cNvSpPr/>
          <p:nvPr>
            <p:custDataLst>
              <p:tags r:id="rId8"/>
            </p:custDataLst>
          </p:nvPr>
        </p:nvSpPr>
        <p:spPr>
          <a:xfrm>
            <a:off x="312420" y="2854960"/>
            <a:ext cx="2134870" cy="843280"/>
          </a:xfrm>
          <a:prstGeom prst="wedgeRoundRectCallout">
            <a:avLst>
              <a:gd name="adj1" fmla="val 79149"/>
              <a:gd name="adj2" fmla="val 68975"/>
              <a:gd name="adj3" fmla="val 16667"/>
            </a:avLst>
          </a:prstGeom>
          <a:noFill/>
          <a:ln w="9525" cap="flat" cmpd="sng" algn="ctr">
            <a:gradFill>
              <a:gsLst>
                <a:gs pos="0">
                  <a:srgbClr val="14CD68"/>
                </a:gs>
                <a:gs pos="100000">
                  <a:srgbClr val="0B6E38"/>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下拉选择逻辑运算符，限定自由组合框之间的逻辑运算关系</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2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000"/>
                                        <p:tgtEl>
                                          <p:spTgt spid="11"/>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heel(1)">
                                      <p:cBhvr>
                                        <p:cTn id="5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4" grpId="0" bldLvl="0" animBg="1"/>
      <p:bldP spid="4" grpId="1" bldLvl="0" animBg="1"/>
      <p:bldP spid="5" grpId="0" bldLvl="0" animBg="1"/>
      <p:bldP spid="5" grpId="1" bldLvl="0" animBg="1"/>
      <p:bldP spid="6" grpId="0" bldLvl="0" animBg="1"/>
      <p:bldP spid="7" grpId="0" bldLvl="0" animBg="1"/>
      <p:bldP spid="9" grpId="0" bldLvl="0" animBg="1"/>
      <p:bldP spid="10" grpId="0" bldLvl="0" animBg="1"/>
      <p:bldP spid="11" grpId="0" bldLvl="0" animBg="1"/>
      <p:bldP spid="1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314960" y="1400810"/>
            <a:ext cx="1802130" cy="2886075"/>
          </a:xfrm>
          <a:prstGeom prst="rect">
            <a:avLst/>
          </a:prstGeom>
        </p:spPr>
      </p:pic>
      <p:pic>
        <p:nvPicPr>
          <p:cNvPr id="4" name="图片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14905" y="1529080"/>
            <a:ext cx="1678305" cy="2839720"/>
          </a:xfrm>
          <a:prstGeom prst="rect">
            <a:avLst/>
          </a:prstGeom>
        </p:spPr>
      </p:pic>
      <p:pic>
        <p:nvPicPr>
          <p:cNvPr id="5" name="图片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8880" y="4368800"/>
            <a:ext cx="1859915" cy="1965960"/>
          </a:xfrm>
          <a:prstGeom prst="rect">
            <a:avLst/>
          </a:prstGeom>
        </p:spPr>
      </p:pic>
      <p:pic>
        <p:nvPicPr>
          <p:cNvPr id="6" name="图片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31540" y="4547235"/>
            <a:ext cx="1988820" cy="1645920"/>
          </a:xfrm>
          <a:prstGeom prst="rect">
            <a:avLst/>
          </a:prstGeom>
        </p:spPr>
      </p:pic>
      <p:pic>
        <p:nvPicPr>
          <p:cNvPr id="7" name="图片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67045" y="1233805"/>
            <a:ext cx="1541780" cy="3289300"/>
          </a:xfrm>
          <a:prstGeom prst="rect">
            <a:avLst/>
          </a:prstGeom>
        </p:spPr>
      </p:pic>
      <p:pic>
        <p:nvPicPr>
          <p:cNvPr id="8" name="图片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67045" y="4523105"/>
            <a:ext cx="1579880" cy="698500"/>
          </a:xfrm>
          <a:prstGeom prst="rect">
            <a:avLst/>
          </a:prstGeom>
        </p:spPr>
      </p:pic>
      <p:pic>
        <p:nvPicPr>
          <p:cNvPr id="9"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86345" y="1436370"/>
            <a:ext cx="1855470" cy="1544955"/>
          </a:xfrm>
          <a:prstGeom prst="rect">
            <a:avLst/>
          </a:prstGeom>
        </p:spPr>
      </p:pic>
      <p:pic>
        <p:nvPicPr>
          <p:cNvPr id="10" name="图片 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53930" y="1400810"/>
            <a:ext cx="1765300" cy="3681095"/>
          </a:xfrm>
          <a:prstGeom prst="rect">
            <a:avLst/>
          </a:prstGeom>
        </p:spPr>
      </p:pic>
      <p:pic>
        <p:nvPicPr>
          <p:cNvPr id="11" name="图片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764395" y="5081905"/>
            <a:ext cx="1784985" cy="703580"/>
          </a:xfrm>
          <a:prstGeom prst="rect">
            <a:avLst/>
          </a:prstGeom>
        </p:spPr>
      </p:pic>
      <p:pic>
        <p:nvPicPr>
          <p:cNvPr id="12" name="图片 1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46035" y="3811905"/>
            <a:ext cx="1795780" cy="1860550"/>
          </a:xfrm>
          <a:prstGeom prst="rect">
            <a:avLst/>
          </a:prstGeom>
        </p:spPr>
      </p:pic>
      <p:sp>
        <p:nvSpPr>
          <p:cNvPr id="13" name="标题 1"/>
          <p:cNvSpPr>
            <a:spLocks noGrp="1"/>
          </p:cNvSpPr>
          <p:nvPr>
            <p:custDataLst>
              <p:tags r:id="rId3"/>
            </p:custDataLst>
          </p:nvPr>
        </p:nvSpPr>
        <p:spPr>
          <a:xfrm>
            <a:off x="3642360" y="83185"/>
            <a:ext cx="2947670" cy="705485"/>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par>
                                <p:cTn id="23" presetID="4"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plus(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2000"/>
                                        <p:tgtEl>
                                          <p:spTgt spid="11"/>
                                        </p:tgtEl>
                                      </p:cBhvr>
                                    </p:animEffect>
                                  </p:childTnLst>
                                </p:cTn>
                              </p:par>
                              <p:par>
                                <p:cTn id="41" presetID="4"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56840" y="1318895"/>
            <a:ext cx="7543800" cy="4815205"/>
          </a:xfrm>
          <a:prstGeom prst="rect">
            <a:avLst/>
          </a:prstGeom>
        </p:spPr>
      </p:pic>
      <p:sp>
        <p:nvSpPr>
          <p:cNvPr id="13" name="圆角矩形 12"/>
          <p:cNvSpPr/>
          <p:nvPr/>
        </p:nvSpPr>
        <p:spPr>
          <a:xfrm>
            <a:off x="3235325" y="1615440"/>
            <a:ext cx="2513330" cy="34988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785" y="1517650"/>
            <a:ext cx="7458075" cy="4331970"/>
          </a:xfrm>
          <a:prstGeom prst="rect">
            <a:avLst/>
          </a:prstGeom>
        </p:spPr>
      </p:pic>
      <p:pic>
        <p:nvPicPr>
          <p:cNvPr id="4" name="图片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11220" y="1377315"/>
            <a:ext cx="8522335" cy="4612640"/>
          </a:xfrm>
          <a:prstGeom prst="rect">
            <a:avLst/>
          </a:prstGeom>
        </p:spPr>
      </p:pic>
      <p:sp>
        <p:nvSpPr>
          <p:cNvPr id="5" name="圆角矩形 4"/>
          <p:cNvSpPr/>
          <p:nvPr>
            <p:custDataLst>
              <p:tags r:id="rId2"/>
            </p:custDataLst>
          </p:nvPr>
        </p:nvSpPr>
        <p:spPr>
          <a:xfrm>
            <a:off x="3477260" y="1674495"/>
            <a:ext cx="1456055" cy="34988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 name="标题 1"/>
          <p:cNvSpPr>
            <a:spLocks noGrp="1"/>
          </p:cNvSpPr>
          <p:nvPr>
            <p:custDataLst>
              <p:tags r:id="rId3"/>
            </p:custDataLst>
          </p:nvPr>
        </p:nvSpPr>
        <p:spPr>
          <a:xfrm>
            <a:off x="3642360" y="83185"/>
            <a:ext cx="2947670" cy="705485"/>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trips(down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bldLvl="0"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8"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9" cstate="email">
            <a:extLst>
              <a:ext uri="{28A0092B-C50C-407E-A947-70E740481C1C}">
                <a14:useLocalDpi xmlns:a14="http://schemas.microsoft.com/office/drawing/2010/main"/>
              </a:ext>
            </a:extLst>
          </a:blip>
          <a:stretch>
            <a:fillRect/>
          </a:stretch>
        </p:blipFill>
        <p:spPr>
          <a:xfrm>
            <a:off x="302260" y="1659255"/>
            <a:ext cx="7124700" cy="4100830"/>
          </a:xfrm>
          <a:prstGeom prst="rect">
            <a:avLst/>
          </a:prstGeom>
        </p:spPr>
      </p:pic>
      <p:sp>
        <p:nvSpPr>
          <p:cNvPr id="5" name="圆角矩形 4"/>
          <p:cNvSpPr/>
          <p:nvPr>
            <p:custDataLst>
              <p:tags r:id="rId3"/>
            </p:custDataLst>
          </p:nvPr>
        </p:nvSpPr>
        <p:spPr>
          <a:xfrm>
            <a:off x="1109345" y="1674495"/>
            <a:ext cx="2792730" cy="34988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9655" y="1674495"/>
            <a:ext cx="6377305" cy="4024630"/>
          </a:xfrm>
          <a:prstGeom prst="rect">
            <a:avLst/>
          </a:prstGeom>
        </p:spPr>
      </p:pic>
      <p:sp>
        <p:nvSpPr>
          <p:cNvPr id="6" name="圆角矩形 5"/>
          <p:cNvSpPr/>
          <p:nvPr>
            <p:custDataLst>
              <p:tags r:id="rId4"/>
            </p:custDataLst>
          </p:nvPr>
        </p:nvSpPr>
        <p:spPr>
          <a:xfrm>
            <a:off x="1184275" y="2342515"/>
            <a:ext cx="1514475" cy="28511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5840" y="1659255"/>
            <a:ext cx="6381750" cy="4034155"/>
          </a:xfrm>
          <a:prstGeom prst="rect">
            <a:avLst/>
          </a:prstGeom>
        </p:spPr>
      </p:pic>
      <p:pic>
        <p:nvPicPr>
          <p:cNvPr id="8" name="图片 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05840" y="1673860"/>
            <a:ext cx="6391910" cy="4086225"/>
          </a:xfrm>
          <a:prstGeom prst="rect">
            <a:avLst/>
          </a:prstGeom>
        </p:spPr>
      </p:pic>
      <p:sp>
        <p:nvSpPr>
          <p:cNvPr id="9" name="圆角矩形 8"/>
          <p:cNvSpPr/>
          <p:nvPr/>
        </p:nvSpPr>
        <p:spPr>
          <a:xfrm>
            <a:off x="3902075" y="2277745"/>
            <a:ext cx="2194560" cy="34988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圆角矩形 9"/>
          <p:cNvSpPr/>
          <p:nvPr/>
        </p:nvSpPr>
        <p:spPr>
          <a:xfrm>
            <a:off x="4100830" y="2880995"/>
            <a:ext cx="2351405" cy="610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1" name="图片 10"/>
          <p:cNvPicPr>
            <a:picLocks noChangeAspect="1"/>
          </p:cNvPicPr>
          <p:nvPr/>
        </p:nvPicPr>
        <p:blipFill>
          <a:blip r:embed="rId13"/>
          <a:stretch>
            <a:fillRect/>
          </a:stretch>
        </p:blipFill>
        <p:spPr>
          <a:xfrm>
            <a:off x="5059045" y="2237105"/>
            <a:ext cx="503555" cy="794385"/>
          </a:xfrm>
          <a:prstGeom prst="rect">
            <a:avLst/>
          </a:prstGeom>
        </p:spPr>
      </p:pic>
      <p:pic>
        <p:nvPicPr>
          <p:cNvPr id="12" name="图片 1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85445" y="5799455"/>
            <a:ext cx="6515100" cy="509905"/>
          </a:xfrm>
          <a:prstGeom prst="rect">
            <a:avLst/>
          </a:prstGeom>
        </p:spPr>
      </p:pic>
      <p:pic>
        <p:nvPicPr>
          <p:cNvPr id="13" name="图片 1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063240" y="1391920"/>
            <a:ext cx="8956675" cy="4918075"/>
          </a:xfrm>
          <a:prstGeom prst="rect">
            <a:avLst/>
          </a:prstGeom>
        </p:spPr>
      </p:pic>
      <p:sp>
        <p:nvSpPr>
          <p:cNvPr id="14" name="圆角矩形 13"/>
          <p:cNvSpPr/>
          <p:nvPr>
            <p:custDataLst>
              <p:tags r:id="rId5"/>
            </p:custDataLst>
          </p:nvPr>
        </p:nvSpPr>
        <p:spPr>
          <a:xfrm>
            <a:off x="3136900" y="1720215"/>
            <a:ext cx="1306830" cy="34988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标题 1"/>
          <p:cNvSpPr>
            <a:spLocks noGrp="1"/>
          </p:cNvSpPr>
          <p:nvPr>
            <p:custDataLst>
              <p:tags r:id="rId6"/>
            </p:custDataLst>
          </p:nvPr>
        </p:nvSpPr>
        <p:spPr>
          <a:xfrm>
            <a:off x="3642360" y="83185"/>
            <a:ext cx="2947670" cy="705485"/>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ppt_y</p:attrName>
                                        </p:attrNameLst>
                                      </p:cBhvr>
                                      <p:tavLst>
                                        <p:tav tm="0">
                                          <p:val>
                                            <p:strVal val="#ppt_y+#ppt_h*1.125000"/>
                                          </p:val>
                                        </p:tav>
                                        <p:tav tm="100000">
                                          <p:val>
                                            <p:strVal val="#ppt_y"/>
                                          </p:val>
                                        </p:tav>
                                      </p:tavLst>
                                    </p:anim>
                                    <p:animEffect transition="in" filter="wipe(up)">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 calcmode="lin" valueType="num">
                                      <p:cBhvr>
                                        <p:cTn id="61" dur="500" fill="hold"/>
                                        <p:tgtEl>
                                          <p:spTgt spid="12"/>
                                        </p:tgtEl>
                                        <p:attrNameLst>
                                          <p:attrName>style.rotation</p:attrName>
                                        </p:attrNameLst>
                                      </p:cBhvr>
                                      <p:tavLst>
                                        <p:tav tm="0">
                                          <p:val>
                                            <p:fltVal val="360"/>
                                          </p:val>
                                        </p:tav>
                                        <p:tav tm="100000">
                                          <p:val>
                                            <p:fltVal val="0"/>
                                          </p:val>
                                        </p:tav>
                                      </p:tavLst>
                                    </p:anim>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12"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strips(downLeft)">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bldLvl="0" animBg="1"/>
      <p:bldP spid="9" grpId="1" bldLvl="0" animBg="1"/>
      <p:bldP spid="10" grpId="0" bldLvl="0" animBg="1"/>
      <p:bldP spid="10" grpId="1" bldLvl="0" animBg="1"/>
      <p:bldP spid="1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318770" y="1576705"/>
            <a:ext cx="7134225" cy="4148455"/>
          </a:xfrm>
          <a:prstGeom prst="rect">
            <a:avLst/>
          </a:prstGeom>
        </p:spPr>
      </p:pic>
      <p:pic>
        <p:nvPicPr>
          <p:cNvPr id="6" name="图片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29025" y="784860"/>
            <a:ext cx="8348980" cy="4100830"/>
          </a:xfrm>
          <a:prstGeom prst="rect">
            <a:avLst/>
          </a:prstGeom>
        </p:spPr>
      </p:pic>
      <p:pic>
        <p:nvPicPr>
          <p:cNvPr id="7" name="图片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29025" y="5140960"/>
            <a:ext cx="8244205" cy="1085850"/>
          </a:xfrm>
          <a:prstGeom prst="rect">
            <a:avLst/>
          </a:prstGeom>
        </p:spPr>
      </p:pic>
      <p:sp>
        <p:nvSpPr>
          <p:cNvPr id="4" name="圆角矩形 3"/>
          <p:cNvSpPr/>
          <p:nvPr>
            <p:custDataLst>
              <p:tags r:id="rId3"/>
            </p:custDataLst>
          </p:nvPr>
        </p:nvSpPr>
        <p:spPr>
          <a:xfrm>
            <a:off x="4790440" y="2600960"/>
            <a:ext cx="1774190" cy="72263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 4"/>
          <p:cNvSpPr/>
          <p:nvPr>
            <p:custDataLst>
              <p:tags r:id="rId4"/>
            </p:custDataLst>
          </p:nvPr>
        </p:nvSpPr>
        <p:spPr>
          <a:xfrm>
            <a:off x="4239895" y="5669280"/>
            <a:ext cx="2856865" cy="44196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标题 1"/>
          <p:cNvSpPr>
            <a:spLocks noGrp="1"/>
          </p:cNvSpPr>
          <p:nvPr>
            <p:custDataLst>
              <p:tags r:id="rId5"/>
            </p:custDataLst>
          </p:nvPr>
        </p:nvSpPr>
        <p:spPr>
          <a:xfrm>
            <a:off x="3642360" y="83185"/>
            <a:ext cx="3578860" cy="705485"/>
          </a:xfrm>
          <a:prstGeom prst="rect">
            <a:avLst/>
          </a:prstGeom>
        </p:spPr>
        <p:txBody>
          <a:bodyPr vert="horz" lIns="90000" tIns="46800" rIns="90000" bIns="46800" rtlCol="0" anchor="ctr" anchorCtr="0">
            <a:normAutofit fontScale="7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r>
              <a:rPr lang="en-US" altLang="zh-CN" sz="3200" dirty="0">
                <a:sym typeface="+mn-ea"/>
              </a:rPr>
              <a:t>--</a:t>
            </a:r>
            <a:r>
              <a:rPr lang="zh-CN" altLang="en-US" sz="3200" dirty="0">
                <a:sym typeface="+mn-ea"/>
              </a:rPr>
              <a:t>主题词检索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1024890" y="1341755"/>
            <a:ext cx="9316085" cy="4881880"/>
          </a:xfrm>
          <a:prstGeom prst="rect">
            <a:avLst/>
          </a:prstGeom>
        </p:spPr>
      </p:pic>
      <p:pic>
        <p:nvPicPr>
          <p:cNvPr id="4" name="图片 3"/>
          <p:cNvPicPr>
            <a:picLocks noChangeAspect="1"/>
          </p:cNvPicPr>
          <p:nvPr>
            <p:custDataLst>
              <p:tags r:id="rId3"/>
            </p:custDataLst>
          </p:nvPr>
        </p:nvPicPr>
        <p:blipFill>
          <a:blip r:embed="rId9" cstate="email">
            <a:extLst>
              <a:ext uri="{28A0092B-C50C-407E-A947-70E740481C1C}">
                <a14:useLocalDpi xmlns:a14="http://schemas.microsoft.com/office/drawing/2010/main"/>
              </a:ext>
            </a:extLst>
          </a:blip>
          <a:stretch>
            <a:fillRect/>
          </a:stretch>
        </p:blipFill>
        <p:spPr>
          <a:xfrm>
            <a:off x="1024890" y="2470150"/>
            <a:ext cx="3386455" cy="595630"/>
          </a:xfrm>
          <a:prstGeom prst="rect">
            <a:avLst/>
          </a:prstGeom>
        </p:spPr>
      </p:pic>
      <p:sp>
        <p:nvSpPr>
          <p:cNvPr id="5" name="圆角矩形 4"/>
          <p:cNvSpPr/>
          <p:nvPr>
            <p:custDataLst>
              <p:tags r:id="rId4"/>
            </p:custDataLst>
          </p:nvPr>
        </p:nvSpPr>
        <p:spPr>
          <a:xfrm>
            <a:off x="1024890" y="2470150"/>
            <a:ext cx="3128645" cy="59563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6" name="图片 5" descr="箭头"/>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82395" y="3252470"/>
            <a:ext cx="352425" cy="352425"/>
          </a:xfrm>
          <a:prstGeom prst="rect">
            <a:avLst/>
          </a:prstGeom>
          <a:effectLst>
            <a:softEdge rad="12700"/>
          </a:effectLst>
        </p:spPr>
      </p:pic>
      <p:sp>
        <p:nvSpPr>
          <p:cNvPr id="7" name="标题 1"/>
          <p:cNvSpPr>
            <a:spLocks noGrp="1"/>
          </p:cNvSpPr>
          <p:nvPr>
            <p:custDataLst>
              <p:tags r:id="rId5"/>
            </p:custDataLst>
          </p:nvPr>
        </p:nvSpPr>
        <p:spPr>
          <a:xfrm>
            <a:off x="3642360" y="83185"/>
            <a:ext cx="3840480" cy="705485"/>
          </a:xfrm>
          <a:prstGeom prst="rect">
            <a:avLst/>
          </a:prstGeom>
        </p:spPr>
        <p:txBody>
          <a:bodyPr vert="horz" lIns="90000" tIns="46800" rIns="90000" bIns="46800" rtlCol="0" anchor="ctr" anchorCtr="0">
            <a:normAutofit fontScale="8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r>
              <a:rPr lang="en-US" altLang="zh-CN" sz="3200" dirty="0">
                <a:sym typeface="+mn-ea"/>
              </a:rPr>
              <a:t>--</a:t>
            </a:r>
            <a:r>
              <a:rPr lang="zh-CN" altLang="en-US" sz="3200" dirty="0">
                <a:sym typeface="+mn-ea"/>
              </a:rPr>
              <a:t>主题词检索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0"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500380" y="1595755"/>
            <a:ext cx="7067550" cy="4138930"/>
          </a:xfrm>
          <a:prstGeom prst="rect">
            <a:avLst/>
          </a:prstGeom>
        </p:spPr>
      </p:pic>
      <p:pic>
        <p:nvPicPr>
          <p:cNvPr id="6" name="图片 5" descr="箭头"/>
          <p:cNvPicPr>
            <a:picLocks noChangeAspect="1"/>
          </p:cNvPicPr>
          <p:nvPr>
            <p:custDataLst>
              <p:tags r:id="rId3"/>
            </p:custDataLst>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flipH="1">
            <a:off x="3171190" y="2825115"/>
            <a:ext cx="339725" cy="339725"/>
          </a:xfrm>
          <a:prstGeom prst="rect">
            <a:avLst/>
          </a:prstGeom>
          <a:effectLst>
            <a:softEdge rad="12700"/>
          </a:effectLst>
        </p:spPr>
      </p:pic>
      <p:pic>
        <p:nvPicPr>
          <p:cNvPr id="4" name="图片 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32535" y="1669415"/>
            <a:ext cx="10454005" cy="3900805"/>
          </a:xfrm>
          <a:prstGeom prst="rect">
            <a:avLst/>
          </a:prstGeom>
        </p:spPr>
      </p:pic>
      <p:sp>
        <p:nvSpPr>
          <p:cNvPr id="5" name="圆角矩形 4"/>
          <p:cNvSpPr/>
          <p:nvPr>
            <p:custDataLst>
              <p:tags r:id="rId4"/>
            </p:custDataLst>
          </p:nvPr>
        </p:nvSpPr>
        <p:spPr>
          <a:xfrm>
            <a:off x="1314450" y="2089785"/>
            <a:ext cx="1674495" cy="356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圆角矩形 6"/>
          <p:cNvSpPr/>
          <p:nvPr>
            <p:custDataLst>
              <p:tags r:id="rId5"/>
            </p:custDataLst>
          </p:nvPr>
        </p:nvSpPr>
        <p:spPr>
          <a:xfrm>
            <a:off x="8525510" y="2573020"/>
            <a:ext cx="1550670" cy="356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32535" y="2929255"/>
            <a:ext cx="10454005" cy="2442210"/>
          </a:xfrm>
          <a:prstGeom prst="rect">
            <a:avLst/>
          </a:prstGeom>
        </p:spPr>
      </p:pic>
      <p:sp>
        <p:nvSpPr>
          <p:cNvPr id="10" name="圆角矩形 9"/>
          <p:cNvSpPr/>
          <p:nvPr>
            <p:custDataLst>
              <p:tags r:id="rId6"/>
            </p:custDataLst>
          </p:nvPr>
        </p:nvSpPr>
        <p:spPr>
          <a:xfrm>
            <a:off x="1648460" y="3829050"/>
            <a:ext cx="2466975" cy="6864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圆角矩形 10"/>
          <p:cNvSpPr/>
          <p:nvPr>
            <p:custDataLst>
              <p:tags r:id="rId7"/>
            </p:custDataLst>
          </p:nvPr>
        </p:nvSpPr>
        <p:spPr>
          <a:xfrm>
            <a:off x="1648460" y="3394710"/>
            <a:ext cx="2938780" cy="314960"/>
          </a:xfrm>
          <a:prstGeom prst="roundRect">
            <a:avLst/>
          </a:prstGeom>
          <a:noFill/>
          <a:ln w="28575" cap="flat" cmpd="sng" algn="ctr">
            <a:gradFill>
              <a:gsLst>
                <a:gs pos="0">
                  <a:srgbClr val="012D86"/>
                </a:gs>
                <a:gs pos="100000">
                  <a:srgbClr val="0E2557"/>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标题 1"/>
          <p:cNvSpPr>
            <a:spLocks noGrp="1"/>
          </p:cNvSpPr>
          <p:nvPr>
            <p:custDataLst>
              <p:tags r:id="rId8"/>
            </p:custDataLst>
          </p:nvPr>
        </p:nvSpPr>
        <p:spPr>
          <a:xfrm>
            <a:off x="3642360" y="83185"/>
            <a:ext cx="3676650" cy="705485"/>
          </a:xfrm>
          <a:prstGeom prst="rect">
            <a:avLst/>
          </a:prstGeom>
        </p:spPr>
        <p:txBody>
          <a:bodyPr vert="horz" lIns="90000" tIns="46800" rIns="90000" bIns="46800" rtlCol="0" anchor="ctr" anchorCtr="0">
            <a:normAutofit fontScale="7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r>
              <a:rPr lang="en-US" altLang="zh-CN" sz="3200" dirty="0">
                <a:sym typeface="+mn-ea"/>
              </a:rPr>
              <a:t>--</a:t>
            </a:r>
            <a:r>
              <a:rPr lang="zh-CN" altLang="en-US" sz="3200" dirty="0">
                <a:sym typeface="+mn-ea"/>
              </a:rPr>
              <a:t>主题词检索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trips(down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1007745" y="1350010"/>
            <a:ext cx="10177145" cy="5008245"/>
          </a:xfrm>
          <a:prstGeom prst="rect">
            <a:avLst/>
          </a:prstGeom>
        </p:spPr>
      </p:pic>
      <p:sp>
        <p:nvSpPr>
          <p:cNvPr id="5" name="圆角矩形 4"/>
          <p:cNvSpPr/>
          <p:nvPr>
            <p:custDataLst>
              <p:tags r:id="rId3"/>
            </p:custDataLst>
          </p:nvPr>
        </p:nvSpPr>
        <p:spPr>
          <a:xfrm>
            <a:off x="1182370" y="1817370"/>
            <a:ext cx="3897630" cy="356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圆角矩形 3"/>
          <p:cNvSpPr/>
          <p:nvPr>
            <p:custDataLst>
              <p:tags r:id="rId4"/>
            </p:custDataLst>
          </p:nvPr>
        </p:nvSpPr>
        <p:spPr>
          <a:xfrm>
            <a:off x="1504950" y="3155950"/>
            <a:ext cx="1029970" cy="356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 name="标题 1"/>
          <p:cNvSpPr>
            <a:spLocks noGrp="1"/>
          </p:cNvSpPr>
          <p:nvPr>
            <p:custDataLst>
              <p:tags r:id="rId5"/>
            </p:custDataLst>
          </p:nvPr>
        </p:nvSpPr>
        <p:spPr>
          <a:xfrm>
            <a:off x="3642360" y="83185"/>
            <a:ext cx="3209290" cy="705485"/>
          </a:xfrm>
          <a:prstGeom prst="rect">
            <a:avLst/>
          </a:prstGeom>
        </p:spPr>
        <p:txBody>
          <a:bodyPr vert="horz" lIns="90000" tIns="46800" rIns="90000" bIns="46800" rtlCol="0" anchor="ctr" anchorCtr="0">
            <a:normAutofit fontScale="6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r>
              <a:rPr lang="en-US" altLang="zh-CN" sz="3200" dirty="0">
                <a:sym typeface="+mn-ea"/>
              </a:rPr>
              <a:t>--</a:t>
            </a:r>
            <a:r>
              <a:rPr lang="zh-CN" altLang="en-US" sz="3200" dirty="0">
                <a:sym typeface="+mn-ea"/>
              </a:rPr>
              <a:t>主题词检索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9"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8" name="内容占位符 2"/>
          <p:cNvSpPr txBox="1"/>
          <p:nvPr>
            <p:custDataLst>
              <p:tags r:id="rId2"/>
            </p:custDataLst>
          </p:nvPr>
        </p:nvSpPr>
        <p:spPr>
          <a:xfrm>
            <a:off x="243840" y="1757680"/>
            <a:ext cx="4710430" cy="3342640"/>
          </a:xfrm>
          <a:prstGeom prst="rect">
            <a:avLst/>
          </a:prstGeom>
          <a:solidFill>
            <a:schemeClr val="accent1">
              <a:lumMod val="20000"/>
              <a:lumOff val="80000"/>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lnSpc>
                <a:spcPct val="170000"/>
              </a:lnSpc>
            </a:pPr>
            <a:r>
              <a:rPr lang="en-US" altLang="zh-CN" sz="1600" b="1" dirty="0">
                <a:solidFill>
                  <a:srgbClr val="04708A"/>
                </a:solidFill>
                <a:latin typeface="汉仪粗仿宋简" panose="02010600000101010101" charset="-122"/>
                <a:ea typeface="汉仪粗仿宋简" panose="02010600000101010101" charset="-122"/>
                <a:cs typeface="汉仪粗仿宋简" panose="02010600000101010101" charset="-122"/>
              </a:rPr>
              <a:t>【</a:t>
            </a:r>
            <a:r>
              <a:rPr lang="zh-CN" altLang="en-US" sz="1600" b="1" dirty="0">
                <a:solidFill>
                  <a:srgbClr val="04708A"/>
                </a:solidFill>
                <a:latin typeface="汉仪粗仿宋简" panose="02010600000101010101" charset="-122"/>
                <a:ea typeface="汉仪粗仿宋简" panose="02010600000101010101" charset="-122"/>
                <a:cs typeface="汉仪粗仿宋简" panose="02010600000101010101" charset="-122"/>
              </a:rPr>
              <a:t>例</a:t>
            </a:r>
            <a:r>
              <a:rPr lang="en-US" altLang="zh-CN" sz="1600" b="1" dirty="0">
                <a:solidFill>
                  <a:srgbClr val="04708A"/>
                </a:solidFill>
                <a:latin typeface="汉仪粗仿宋简" panose="02010600000101010101" charset="-122"/>
                <a:ea typeface="汉仪粗仿宋简" panose="02010600000101010101" charset="-122"/>
                <a:cs typeface="汉仪粗仿宋简" panose="02010600000101010101" charset="-122"/>
              </a:rPr>
              <a:t>】</a:t>
            </a:r>
            <a:r>
              <a:rPr lang="zh-CN" altLang="en-US" sz="1600" b="1" dirty="0">
                <a:solidFill>
                  <a:srgbClr val="04708A"/>
                </a:solidFill>
                <a:latin typeface="汉仪粗仿宋简" panose="02010600000101010101" charset="-122"/>
                <a:ea typeface="汉仪粗仿宋简" panose="02010600000101010101" charset="-122"/>
                <a:cs typeface="汉仪粗仿宋简" panose="02010600000101010101" charset="-122"/>
              </a:rPr>
              <a:t>儿童过敏性鼻炎治疗</a:t>
            </a:r>
            <a:endParaRPr lang="en-US" altLang="zh-CN" sz="1600" b="1" dirty="0">
              <a:solidFill>
                <a:srgbClr val="04708A"/>
              </a:solidFill>
              <a:latin typeface="汉仪粗仿宋简" panose="02010600000101010101" charset="-122"/>
              <a:ea typeface="汉仪粗仿宋简" panose="02010600000101010101" charset="-122"/>
              <a:cs typeface="汉仪粗仿宋简" panose="02010600000101010101" charset="-122"/>
            </a:endParaRPr>
          </a:p>
          <a:p>
            <a:pPr marL="539750" indent="-285750" algn="l">
              <a:lnSpc>
                <a:spcPct val="170000"/>
              </a:lnSpc>
              <a:buSzPct val="90000"/>
              <a:buFont typeface="Wingdings" panose="05000000000000000000" pitchFamily="2" charset="2"/>
              <a:buChar char="p"/>
            </a:pP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同义词之间逻辑“或”连接</a:t>
            </a:r>
            <a:r>
              <a:rPr lang="en-US" altLang="zh-CN" sz="1400" dirty="0">
                <a:solidFill>
                  <a:schemeClr val="tx1"/>
                </a:solidFill>
                <a:latin typeface="汉仪粗仿宋简" panose="02010600000101010101" charset="-122"/>
                <a:ea typeface="汉仪粗仿宋简" panose="02010600000101010101" charset="-122"/>
                <a:cs typeface="汉仪粗仿宋简" panose="02010600000101010101" charset="-122"/>
              </a:rPr>
              <a:t>  </a:t>
            </a:r>
            <a:r>
              <a:rPr lang="en-US" altLang="zh-CN" sz="1400" dirty="0">
                <a:solidFill>
                  <a:srgbClr val="FF0000"/>
                </a:solidFill>
                <a:latin typeface="汉仪粗仿宋简" panose="02010600000101010101" charset="-122"/>
                <a:ea typeface="汉仪粗仿宋简" panose="02010600000101010101" charset="-122"/>
                <a:cs typeface="汉仪粗仿宋简" panose="02010600000101010101" charset="-122"/>
              </a:rPr>
              <a:t>OR</a:t>
            </a:r>
            <a:endParaRPr lang="en-US" altLang="zh-CN" sz="1400" dirty="0">
              <a:solidFill>
                <a:srgbClr val="C00000"/>
              </a:solidFill>
              <a:latin typeface="汉仪粗仿宋简" panose="02010600000101010101" charset="-122"/>
              <a:ea typeface="汉仪粗仿宋简" panose="02010600000101010101" charset="-122"/>
              <a:cs typeface="汉仪粗仿宋简" panose="02010600000101010101" charset="-122"/>
            </a:endParaRPr>
          </a:p>
          <a:p>
            <a:pPr marL="539750" indent="-285750" algn="l">
              <a:lnSpc>
                <a:spcPct val="170000"/>
              </a:lnSpc>
              <a:buSzPct val="90000"/>
              <a:buFont typeface="Wingdings" panose="05000000000000000000" pitchFamily="2" charset="2"/>
              <a:buChar char="p"/>
            </a:pP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核心概念</a:t>
            </a:r>
            <a:r>
              <a:rPr lang="zh-CN" altLang="en-US" sz="1400" dirty="0">
                <a:solidFill>
                  <a:srgbClr val="C00000"/>
                </a:solidFill>
                <a:latin typeface="汉仪粗仿宋简" panose="02010600000101010101" charset="-122"/>
                <a:ea typeface="汉仪粗仿宋简" panose="02010600000101010101" charset="-122"/>
                <a:cs typeface="汉仪粗仿宋简" panose="02010600000101010101" charset="-122"/>
              </a:rPr>
              <a:t>限定主题</a:t>
            </a:r>
            <a:endParaRPr lang="en-US" altLang="zh-CN" sz="1400" dirty="0">
              <a:solidFill>
                <a:srgbClr val="C00000"/>
              </a:solidFill>
              <a:latin typeface="汉仪粗仿宋简" panose="02010600000101010101" charset="-122"/>
              <a:ea typeface="汉仪粗仿宋简" panose="02010600000101010101" charset="-122"/>
              <a:cs typeface="汉仪粗仿宋简" panose="02010600000101010101" charset="-122"/>
            </a:endParaRPr>
          </a:p>
          <a:p>
            <a:pPr marL="539750" algn="l">
              <a:lnSpc>
                <a:spcPct val="170000"/>
              </a:lnSpc>
            </a:pP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主题</a:t>
            </a:r>
            <a:r>
              <a:rPr lang="en-US" altLang="zh-CN" sz="1400" dirty="0">
                <a:solidFill>
                  <a:schemeClr val="tx1"/>
                </a:solidFill>
                <a:latin typeface="汉仪粗仿宋简" panose="02010600000101010101" charset="-122"/>
                <a:ea typeface="汉仪粗仿宋简" panose="02010600000101010101" charset="-122"/>
                <a:cs typeface="汉仪粗仿宋简" panose="02010600000101010101" charset="-122"/>
              </a:rPr>
              <a:t>=</a:t>
            </a: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过敏性鼻炎</a:t>
            </a:r>
            <a:r>
              <a:rPr lang="en-US" altLang="zh-CN" sz="1400" dirty="0">
                <a:solidFill>
                  <a:schemeClr val="tx1"/>
                </a:solidFill>
                <a:latin typeface="汉仪粗仿宋简" panose="02010600000101010101" charset="-122"/>
                <a:ea typeface="汉仪粗仿宋简" panose="02010600000101010101" charset="-122"/>
                <a:cs typeface="汉仪粗仿宋简" panose="02010600000101010101" charset="-122"/>
              </a:rPr>
              <a:t> OR </a:t>
            </a: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变应性鼻炎</a:t>
            </a:r>
            <a:r>
              <a:rPr lang="en-US" altLang="zh-CN" sz="1400" dirty="0">
                <a:solidFill>
                  <a:schemeClr val="tx1"/>
                </a:solidFill>
                <a:latin typeface="汉仪粗仿宋简" panose="02010600000101010101" charset="-122"/>
                <a:ea typeface="汉仪粗仿宋简" panose="02010600000101010101" charset="-122"/>
                <a:cs typeface="汉仪粗仿宋简" panose="02010600000101010101" charset="-122"/>
              </a:rPr>
              <a:t> OR </a:t>
            </a: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鼻炎</a:t>
            </a:r>
            <a:r>
              <a:rPr lang="en-US" altLang="zh-CN" sz="1400" dirty="0">
                <a:solidFill>
                  <a:schemeClr val="tx1"/>
                </a:solidFill>
                <a:latin typeface="汉仪粗仿宋简" panose="02010600000101010101" charset="-122"/>
                <a:ea typeface="汉仪粗仿宋简" panose="02010600000101010101" charset="-122"/>
                <a:cs typeface="汉仪粗仿宋简" panose="02010600000101010101" charset="-122"/>
              </a:rPr>
              <a:t>,</a:t>
            </a: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过敏</a:t>
            </a:r>
          </a:p>
          <a:p>
            <a:pPr marL="539750" algn="l">
              <a:lnSpc>
                <a:spcPct val="170000"/>
              </a:lnSpc>
            </a:pPr>
            <a:endPar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endParaRPr>
          </a:p>
          <a:p>
            <a:pPr marL="539750" algn="l">
              <a:lnSpc>
                <a:spcPct val="170000"/>
              </a:lnSpc>
            </a:pP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同义词、子概念多，难以枚举的，限定</a:t>
            </a:r>
            <a:r>
              <a:rPr lang="zh-CN" altLang="en-US" sz="1400" dirty="0">
                <a:solidFill>
                  <a:srgbClr val="FF0000"/>
                </a:solidFill>
                <a:latin typeface="汉仪粗仿宋简" panose="02010600000101010101" charset="-122"/>
                <a:ea typeface="汉仪粗仿宋简" panose="02010600000101010101" charset="-122"/>
                <a:cs typeface="汉仪粗仿宋简" panose="02010600000101010101" charset="-122"/>
              </a:rPr>
              <a:t>主题</a:t>
            </a: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查全</a:t>
            </a:r>
            <a:endParaRPr lang="en-US" altLang="zh-CN" sz="1400" dirty="0">
              <a:solidFill>
                <a:srgbClr val="C00000"/>
              </a:solidFill>
              <a:latin typeface="汉仪粗仿宋简" panose="02010600000101010101" charset="-122"/>
              <a:ea typeface="汉仪粗仿宋简" panose="02010600000101010101" charset="-122"/>
              <a:cs typeface="汉仪粗仿宋简" panose="02010600000101010101" charset="-122"/>
            </a:endParaRPr>
          </a:p>
          <a:p>
            <a:pPr marL="539750" algn="l">
              <a:lnSpc>
                <a:spcPct val="170000"/>
              </a:lnSpc>
              <a:buSzPct val="90000"/>
            </a:pP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主题</a:t>
            </a:r>
            <a:r>
              <a:rPr lang="en-US" altLang="zh-CN" sz="1400" dirty="0">
                <a:solidFill>
                  <a:schemeClr val="tx1"/>
                </a:solidFill>
                <a:latin typeface="汉仪粗仿宋简" panose="02010600000101010101" charset="-122"/>
                <a:ea typeface="汉仪粗仿宋简" panose="02010600000101010101" charset="-122"/>
                <a:cs typeface="汉仪粗仿宋简" panose="02010600000101010101" charset="-122"/>
              </a:rPr>
              <a:t>=</a:t>
            </a: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治疗</a:t>
            </a:r>
          </a:p>
          <a:p>
            <a:pPr marL="539750" algn="l">
              <a:lnSpc>
                <a:spcPct val="170000"/>
              </a:lnSpc>
              <a:buSzPct val="90000"/>
            </a:pP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主题</a:t>
            </a:r>
            <a:r>
              <a:rPr lang="en-US" altLang="zh-CN" sz="1400" dirty="0">
                <a:solidFill>
                  <a:schemeClr val="tx1"/>
                </a:solidFill>
                <a:latin typeface="汉仪粗仿宋简" panose="02010600000101010101" charset="-122"/>
                <a:ea typeface="汉仪粗仿宋简" panose="02010600000101010101" charset="-122"/>
                <a:cs typeface="汉仪粗仿宋简" panose="02010600000101010101" charset="-122"/>
              </a:rPr>
              <a:t>=</a:t>
            </a:r>
            <a:r>
              <a:rPr lang="zh-CN" altLang="en-US" sz="1400" dirty="0">
                <a:solidFill>
                  <a:schemeClr val="tx1"/>
                </a:solidFill>
                <a:latin typeface="汉仪粗仿宋简" panose="02010600000101010101" charset="-122"/>
                <a:ea typeface="汉仪粗仿宋简" panose="02010600000101010101" charset="-122"/>
                <a:cs typeface="汉仪粗仿宋简" panose="02010600000101010101" charset="-122"/>
              </a:rPr>
              <a:t>儿童</a:t>
            </a:r>
          </a:p>
        </p:txBody>
      </p:sp>
      <p:pic>
        <p:nvPicPr>
          <p:cNvPr id="4" name="图片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00625" y="394970"/>
            <a:ext cx="7084695" cy="3303270"/>
          </a:xfrm>
          <a:prstGeom prst="rect">
            <a:avLst/>
          </a:prstGeom>
        </p:spPr>
      </p:pic>
      <p:sp>
        <p:nvSpPr>
          <p:cNvPr id="5" name="圆角矩形 4"/>
          <p:cNvSpPr/>
          <p:nvPr>
            <p:custDataLst>
              <p:tags r:id="rId3"/>
            </p:custDataLst>
          </p:nvPr>
        </p:nvSpPr>
        <p:spPr>
          <a:xfrm>
            <a:off x="5405755" y="2023745"/>
            <a:ext cx="5203825" cy="9264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 name="圆角矩形 5"/>
          <p:cNvSpPr/>
          <p:nvPr>
            <p:custDataLst>
              <p:tags r:id="rId4"/>
            </p:custDataLst>
          </p:nvPr>
        </p:nvSpPr>
        <p:spPr>
          <a:xfrm>
            <a:off x="5067300" y="973455"/>
            <a:ext cx="3567430" cy="356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01260" y="3091180"/>
            <a:ext cx="7084060" cy="3332480"/>
          </a:xfrm>
          <a:prstGeom prst="rect">
            <a:avLst/>
          </a:prstGeom>
        </p:spPr>
      </p:pic>
      <p:sp>
        <p:nvSpPr>
          <p:cNvPr id="9" name="圆角矩形 8"/>
          <p:cNvSpPr/>
          <p:nvPr>
            <p:custDataLst>
              <p:tags r:id="rId5"/>
            </p:custDataLst>
          </p:nvPr>
        </p:nvSpPr>
        <p:spPr>
          <a:xfrm>
            <a:off x="5001260" y="3698240"/>
            <a:ext cx="3567430" cy="356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圆角矩形 9"/>
          <p:cNvSpPr/>
          <p:nvPr>
            <p:custDataLst>
              <p:tags r:id="rId6"/>
            </p:custDataLst>
          </p:nvPr>
        </p:nvSpPr>
        <p:spPr>
          <a:xfrm>
            <a:off x="5405755" y="4597400"/>
            <a:ext cx="5130165" cy="6864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 name="标题 1"/>
          <p:cNvSpPr>
            <a:spLocks noGrp="1"/>
          </p:cNvSpPr>
          <p:nvPr>
            <p:custDataLst>
              <p:tags r:id="rId7"/>
            </p:custDataLst>
          </p:nvPr>
        </p:nvSpPr>
        <p:spPr>
          <a:xfrm>
            <a:off x="3642360" y="83185"/>
            <a:ext cx="3791585" cy="705485"/>
          </a:xfrm>
          <a:prstGeom prst="rect">
            <a:avLst/>
          </a:prstGeom>
        </p:spPr>
        <p:txBody>
          <a:bodyPr vert="horz" lIns="90000" tIns="46800" rIns="90000" bIns="46800" rtlCol="0" anchor="ctr" anchorCtr="0">
            <a:normAutofit fontScale="8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r>
              <a:rPr lang="en-US" altLang="zh-CN" sz="3200" dirty="0">
                <a:sym typeface="+mn-ea"/>
              </a:rPr>
              <a:t>--</a:t>
            </a:r>
            <a:r>
              <a:rPr lang="zh-CN" altLang="en-US" sz="3200" dirty="0">
                <a:sym typeface="+mn-ea"/>
              </a:rPr>
              <a:t>同义词检索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trips(down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bldLvl="0" animBg="1"/>
      <p:bldP spid="1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8"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021205" y="816610"/>
            <a:ext cx="4300855" cy="451485"/>
          </a:xfrm>
        </p:spPr>
        <p:txBody>
          <a:bodyPr>
            <a:normAutofit fontScale="90000"/>
          </a:bodyPr>
          <a:lstStyle/>
          <a:p>
            <a:r>
              <a:rPr lang="zh-CN" altLang="en-US" dirty="0">
                <a:sym typeface="+mn-ea"/>
              </a:rPr>
              <a:t>万方医学网资源介绍</a:t>
            </a:r>
            <a:endParaRPr lang="zh-CN" altLang="en-US"/>
          </a:p>
        </p:txBody>
      </p:sp>
      <p:sp>
        <p:nvSpPr>
          <p:cNvPr id="4" name="iṡļîḓè"/>
          <p:cNvSpPr txBox="1"/>
          <p:nvPr>
            <p:custDataLst>
              <p:tags r:id="rId2"/>
            </p:custDataLst>
          </p:nvPr>
        </p:nvSpPr>
        <p:spPr bwMode="auto">
          <a:xfrm>
            <a:off x="1729740" y="1718310"/>
            <a:ext cx="1778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1400" dirty="0">
                <a:latin typeface="+mn-ea"/>
                <a:cs typeface="+mn-ea"/>
                <a:sym typeface="+mn-lt"/>
              </a:rPr>
              <a:t>中文期刊：</a:t>
            </a:r>
            <a:r>
              <a:rPr lang="en-US" altLang="zh-CN" sz="1400" dirty="0">
                <a:latin typeface="+mn-ea"/>
                <a:cs typeface="+mn-ea"/>
                <a:sym typeface="+mn-lt"/>
              </a:rPr>
              <a:t>1100</a:t>
            </a:r>
            <a:r>
              <a:rPr lang="zh-CN" altLang="en-US" sz="1400" dirty="0">
                <a:latin typeface="+mn-ea"/>
                <a:cs typeface="+mn-ea"/>
                <a:sym typeface="+mn-lt"/>
              </a:rPr>
              <a:t>余种</a:t>
            </a:r>
          </a:p>
        </p:txBody>
      </p:sp>
      <p:sp>
        <p:nvSpPr>
          <p:cNvPr id="5" name="íṩ1íďè"/>
          <p:cNvSpPr txBox="1"/>
          <p:nvPr>
            <p:custDataLst>
              <p:tags r:id="rId3"/>
            </p:custDataLst>
          </p:nvPr>
        </p:nvSpPr>
        <p:spPr bwMode="auto">
          <a:xfrm>
            <a:off x="4301929" y="1700204"/>
            <a:ext cx="1646933" cy="2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en-US" altLang="zh-CN" sz="1400" dirty="0">
                <a:latin typeface="+mn-ea"/>
                <a:cs typeface="+mn-ea"/>
                <a:sym typeface="+mn-lt"/>
              </a:rPr>
              <a:t> </a:t>
            </a:r>
            <a:r>
              <a:rPr lang="zh-CN" altLang="en-US" sz="1400" dirty="0">
                <a:latin typeface="+mn-ea"/>
                <a:cs typeface="+mn-ea"/>
                <a:sym typeface="+mn-lt"/>
              </a:rPr>
              <a:t>中文学位：</a:t>
            </a:r>
            <a:r>
              <a:rPr lang="en-US" altLang="zh-CN" sz="1400" dirty="0">
                <a:latin typeface="+mn-ea"/>
                <a:cs typeface="+mn-ea"/>
                <a:sym typeface="+mn-lt"/>
              </a:rPr>
              <a:t>79</a:t>
            </a:r>
            <a:r>
              <a:rPr lang="zh-CN" altLang="en-US" sz="1400" dirty="0">
                <a:latin typeface="+mn-ea"/>
                <a:cs typeface="+mn-ea"/>
                <a:sym typeface="+mn-lt"/>
              </a:rPr>
              <a:t>万余篇</a:t>
            </a:r>
          </a:p>
        </p:txBody>
      </p:sp>
      <p:sp>
        <p:nvSpPr>
          <p:cNvPr id="6" name="íṥļiḓé"/>
          <p:cNvSpPr txBox="1"/>
          <p:nvPr>
            <p:custDataLst>
              <p:tags r:id="rId4"/>
            </p:custDataLst>
          </p:nvPr>
        </p:nvSpPr>
        <p:spPr bwMode="auto">
          <a:xfrm>
            <a:off x="6447799" y="1699618"/>
            <a:ext cx="1646933" cy="2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1400" dirty="0">
                <a:latin typeface="+mn-ea"/>
                <a:cs typeface="+mn-ea"/>
                <a:sym typeface="+mn-lt"/>
              </a:rPr>
              <a:t>医学视频：</a:t>
            </a:r>
            <a:r>
              <a:rPr lang="en-US" altLang="zh-CN" sz="1400" dirty="0">
                <a:latin typeface="+mn-ea"/>
                <a:cs typeface="+mn-ea"/>
                <a:sym typeface="+mn-lt"/>
              </a:rPr>
              <a:t>1300</a:t>
            </a:r>
            <a:r>
              <a:rPr lang="zh-CN" altLang="en-US" sz="1400" dirty="0">
                <a:latin typeface="+mn-ea"/>
                <a:cs typeface="+mn-ea"/>
                <a:sym typeface="+mn-lt"/>
              </a:rPr>
              <a:t>多部</a:t>
            </a:r>
          </a:p>
        </p:txBody>
      </p:sp>
      <p:sp>
        <p:nvSpPr>
          <p:cNvPr id="7" name="îṣľiḓé"/>
          <p:cNvSpPr txBox="1"/>
          <p:nvPr>
            <p:custDataLst>
              <p:tags r:id="rId5"/>
            </p:custDataLst>
          </p:nvPr>
        </p:nvSpPr>
        <p:spPr bwMode="auto">
          <a:xfrm>
            <a:off x="6472737" y="2055178"/>
            <a:ext cx="1646933" cy="2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1400" dirty="0">
                <a:latin typeface="+mn-ea"/>
                <a:cs typeface="+mn-ea"/>
                <a:sym typeface="+mn-lt"/>
              </a:rPr>
              <a:t>专利技术：</a:t>
            </a:r>
            <a:r>
              <a:rPr lang="en-US" altLang="zh-CN" sz="1400" dirty="0">
                <a:latin typeface="+mn-ea"/>
                <a:cs typeface="+mn-ea"/>
                <a:sym typeface="+mn-lt"/>
              </a:rPr>
              <a:t>561</a:t>
            </a:r>
            <a:r>
              <a:rPr lang="zh-CN" altLang="en-US" sz="1400" dirty="0">
                <a:latin typeface="+mn-ea"/>
                <a:cs typeface="+mn-ea"/>
                <a:sym typeface="+mn-lt"/>
              </a:rPr>
              <a:t>余万项</a:t>
            </a:r>
          </a:p>
        </p:txBody>
      </p:sp>
      <p:sp>
        <p:nvSpPr>
          <p:cNvPr id="11" name="î$ļíḋê"/>
          <p:cNvSpPr/>
          <p:nvPr>
            <p:custDataLst>
              <p:tags r:id="rId6"/>
            </p:custDataLst>
          </p:nvPr>
        </p:nvSpPr>
        <p:spPr>
          <a:xfrm>
            <a:off x="1045210" y="3106420"/>
            <a:ext cx="10038080" cy="2479040"/>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dirty="0">
              <a:latin typeface="+mn-ea"/>
              <a:cs typeface="+mn-ea"/>
              <a:sym typeface="+mn-lt"/>
            </a:endParaRPr>
          </a:p>
        </p:txBody>
      </p:sp>
      <p:sp>
        <p:nvSpPr>
          <p:cNvPr id="12" name="íṣļiďè"/>
          <p:cNvSpPr/>
          <p:nvPr>
            <p:custDataLst>
              <p:tags r:id="rId7"/>
            </p:custDataLst>
          </p:nvPr>
        </p:nvSpPr>
        <p:spPr>
          <a:xfrm>
            <a:off x="2021205" y="2969895"/>
            <a:ext cx="1743710" cy="306705"/>
          </a:xfrm>
          <a:prstGeom prst="roundRect">
            <a:avLst>
              <a:gd name="adj" fmla="val 500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zh-CN" altLang="en-US" sz="1400" b="1" dirty="0">
                <a:solidFill>
                  <a:schemeClr val="accent1"/>
                </a:solidFill>
                <a:latin typeface="+mn-ea"/>
                <a:cs typeface="+mn-ea"/>
                <a:sym typeface="+mn-lt"/>
              </a:rPr>
              <a:t>整合中文资源</a:t>
            </a:r>
          </a:p>
        </p:txBody>
      </p:sp>
      <p:sp>
        <p:nvSpPr>
          <p:cNvPr id="13" name="îśḷíḋè"/>
          <p:cNvSpPr/>
          <p:nvPr>
            <p:custDataLst>
              <p:tags r:id="rId8"/>
            </p:custDataLst>
          </p:nvPr>
        </p:nvSpPr>
        <p:spPr>
          <a:xfrm>
            <a:off x="7104699" y="2938371"/>
            <a:ext cx="1654689" cy="306661"/>
          </a:xfrm>
          <a:prstGeom prst="roundRect">
            <a:avLst>
              <a:gd name="adj" fmla="val 50000"/>
            </a:avLst>
          </a:prstGeom>
          <a:solidFill>
            <a:schemeClr val="bg1"/>
          </a:solidFill>
          <a:ln w="19050">
            <a:solidFill>
              <a:srgbClr val="56C2EB"/>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zh-CN" altLang="en-US" sz="1400" b="1" dirty="0">
                <a:solidFill>
                  <a:srgbClr val="1CADE4"/>
                </a:solidFill>
                <a:latin typeface="+mn-ea"/>
                <a:cs typeface="+mn-ea"/>
                <a:sym typeface="+mn-lt"/>
              </a:rPr>
              <a:t>整合外文期刊</a:t>
            </a:r>
          </a:p>
        </p:txBody>
      </p:sp>
      <p:sp>
        <p:nvSpPr>
          <p:cNvPr id="14" name="îśḷiďè"/>
          <p:cNvSpPr/>
          <p:nvPr>
            <p:custDataLst>
              <p:tags r:id="rId9"/>
            </p:custDataLst>
          </p:nvPr>
        </p:nvSpPr>
        <p:spPr bwMode="auto">
          <a:xfrm>
            <a:off x="1238885" y="3378835"/>
            <a:ext cx="4020820" cy="21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200000"/>
              </a:lnSpc>
              <a:buFont typeface="Wingdings" panose="05000000000000000000" pitchFamily="2" charset="2"/>
              <a:buChar char="l"/>
            </a:pPr>
            <a:r>
              <a:rPr lang="zh-CN" altLang="en-US" sz="1400" dirty="0">
                <a:solidFill>
                  <a:schemeClr val="bg1"/>
                </a:solidFill>
                <a:latin typeface="+mn-ea"/>
                <a:cs typeface="+mn-ea"/>
                <a:sym typeface="+mn-lt"/>
              </a:rPr>
              <a:t> 中文期刊</a:t>
            </a:r>
            <a:r>
              <a:rPr lang="zh-CN" altLang="en-US" sz="1400" dirty="0">
                <a:solidFill>
                  <a:schemeClr val="bg2">
                    <a:lumMod val="25000"/>
                  </a:schemeClr>
                </a:solidFill>
                <a:latin typeface="+mn-ea"/>
                <a:cs typeface="+mn-ea"/>
                <a:sym typeface="+mn-lt"/>
              </a:rPr>
              <a:t> </a:t>
            </a:r>
            <a:r>
              <a:rPr lang="en-US" altLang="zh-CN" sz="1400" dirty="0">
                <a:gradFill>
                  <a:gsLst>
                    <a:gs pos="0">
                      <a:srgbClr val="FE4444"/>
                    </a:gs>
                    <a:gs pos="100000">
                      <a:srgbClr val="832B2B"/>
                    </a:gs>
                  </a:gsLst>
                  <a:lin scaled="0"/>
                </a:gradFill>
                <a:latin typeface="+mn-ea"/>
                <a:cs typeface="+mn-ea"/>
                <a:sym typeface="+mn-lt"/>
              </a:rPr>
              <a:t>1400</a:t>
            </a:r>
            <a:r>
              <a:rPr lang="zh-CN" altLang="en-US" sz="1400" dirty="0">
                <a:gradFill>
                  <a:gsLst>
                    <a:gs pos="0">
                      <a:srgbClr val="FE4444"/>
                    </a:gs>
                    <a:gs pos="100000">
                      <a:srgbClr val="832B2B"/>
                    </a:gs>
                  </a:gsLst>
                  <a:lin scaled="0"/>
                </a:gradFill>
                <a:latin typeface="+mn-ea"/>
                <a:cs typeface="+mn-ea"/>
                <a:sym typeface="+mn-lt"/>
              </a:rPr>
              <a:t>余</a:t>
            </a:r>
            <a:r>
              <a:rPr lang="zh-CN" altLang="en-US" sz="1400" dirty="0">
                <a:solidFill>
                  <a:schemeClr val="bg1"/>
                </a:solidFill>
                <a:latin typeface="+mn-ea"/>
                <a:cs typeface="+mn-ea"/>
                <a:sym typeface="+mn-lt"/>
              </a:rPr>
              <a:t>种 ；</a:t>
            </a:r>
            <a:endParaRPr lang="en-US" altLang="zh-CN" sz="1400" dirty="0">
              <a:solidFill>
                <a:schemeClr val="bg1"/>
              </a:solidFill>
              <a:latin typeface="+mn-ea"/>
              <a:cs typeface="+mn-ea"/>
              <a:sym typeface="+mn-lt"/>
            </a:endParaRPr>
          </a:p>
          <a:p>
            <a:pPr>
              <a:lnSpc>
                <a:spcPct val="200000"/>
              </a:lnSpc>
              <a:buFont typeface="Wingdings" panose="05000000000000000000" pitchFamily="2" charset="2"/>
              <a:buChar char="l"/>
            </a:pPr>
            <a:r>
              <a:rPr lang="zh-CN" altLang="en-US" sz="1400" dirty="0">
                <a:solidFill>
                  <a:schemeClr val="bg1"/>
                </a:solidFill>
                <a:latin typeface="+mn-ea"/>
                <a:cs typeface="+mn-ea"/>
                <a:sym typeface="+mn-lt"/>
              </a:rPr>
              <a:t> 收录医学期刊</a:t>
            </a:r>
            <a:r>
              <a:rPr lang="en-US" altLang="zh-CN" sz="1400" dirty="0">
                <a:gradFill>
                  <a:gsLst>
                    <a:gs pos="0">
                      <a:srgbClr val="FE4444"/>
                    </a:gs>
                    <a:gs pos="100000">
                      <a:srgbClr val="832B2B"/>
                    </a:gs>
                  </a:gsLst>
                  <a:lin scaled="0"/>
                </a:gradFill>
                <a:latin typeface="+mn-ea"/>
                <a:cs typeface="+mn-ea"/>
                <a:sym typeface="+mn-lt"/>
              </a:rPr>
              <a:t>1100+</a:t>
            </a:r>
            <a:r>
              <a:rPr lang="zh-CN" altLang="en-US" sz="1400" dirty="0">
                <a:solidFill>
                  <a:schemeClr val="bg1"/>
                </a:solidFill>
                <a:latin typeface="+mn-ea"/>
                <a:cs typeface="+mn-ea"/>
                <a:sym typeface="+mn-lt"/>
              </a:rPr>
              <a:t>种；</a:t>
            </a:r>
            <a:endParaRPr lang="en-US" altLang="zh-CN" sz="1400" dirty="0">
              <a:solidFill>
                <a:schemeClr val="bg1"/>
              </a:solidFill>
              <a:latin typeface="+mn-ea"/>
              <a:cs typeface="+mn-ea"/>
              <a:sym typeface="+mn-lt"/>
            </a:endParaRPr>
          </a:p>
          <a:p>
            <a:pPr>
              <a:lnSpc>
                <a:spcPct val="200000"/>
              </a:lnSpc>
              <a:buFont typeface="Wingdings" panose="05000000000000000000" pitchFamily="2" charset="2"/>
              <a:buChar char="l"/>
            </a:pPr>
            <a:r>
              <a:rPr lang="zh-CN" altLang="en-US" sz="1400" dirty="0">
                <a:solidFill>
                  <a:schemeClr val="bg1"/>
                </a:solidFill>
                <a:latin typeface="+mn-ea"/>
                <a:cs typeface="+mn-ea"/>
                <a:sym typeface="+mn-lt"/>
              </a:rPr>
              <a:t> 独家收录中华医学会系列期刊</a:t>
            </a:r>
            <a:r>
              <a:rPr lang="en-US" altLang="zh-CN" sz="1400" dirty="0">
                <a:gradFill>
                  <a:gsLst>
                    <a:gs pos="0">
                      <a:srgbClr val="FE4444"/>
                    </a:gs>
                    <a:gs pos="100000">
                      <a:srgbClr val="832B2B"/>
                    </a:gs>
                  </a:gsLst>
                  <a:lin scaled="0"/>
                </a:gradFill>
                <a:latin typeface="+mn-ea"/>
                <a:cs typeface="+mn-ea"/>
                <a:sym typeface="+mn-lt"/>
              </a:rPr>
              <a:t>152</a:t>
            </a:r>
            <a:r>
              <a:rPr lang="zh-CN" altLang="en-US" sz="1400" dirty="0">
                <a:solidFill>
                  <a:schemeClr val="bg1"/>
                </a:solidFill>
                <a:latin typeface="+mn-ea"/>
                <a:cs typeface="+mn-ea"/>
                <a:sym typeface="+mn-lt"/>
              </a:rPr>
              <a:t>种；</a:t>
            </a:r>
            <a:endParaRPr lang="en-US" altLang="zh-CN" sz="1400" dirty="0">
              <a:solidFill>
                <a:schemeClr val="bg1"/>
              </a:solidFill>
              <a:latin typeface="+mn-ea"/>
              <a:cs typeface="+mn-ea"/>
              <a:sym typeface="+mn-lt"/>
            </a:endParaRPr>
          </a:p>
          <a:p>
            <a:pPr>
              <a:lnSpc>
                <a:spcPct val="200000"/>
              </a:lnSpc>
              <a:buFont typeface="Wingdings" panose="05000000000000000000" pitchFamily="2" charset="2"/>
              <a:buChar char="l"/>
            </a:pPr>
            <a:r>
              <a:rPr lang="zh-CN" altLang="en-US" sz="1400" dirty="0">
                <a:solidFill>
                  <a:schemeClr val="bg1"/>
                </a:solidFill>
                <a:latin typeface="+mn-ea"/>
                <a:cs typeface="+mn-ea"/>
                <a:sym typeface="+mn-lt"/>
              </a:rPr>
              <a:t> 国内全部学位论文</a:t>
            </a:r>
            <a:r>
              <a:rPr lang="en-US" altLang="zh-CN" sz="1400" dirty="0">
                <a:gradFill>
                  <a:gsLst>
                    <a:gs pos="0">
                      <a:srgbClr val="FE4444"/>
                    </a:gs>
                    <a:gs pos="100000">
                      <a:srgbClr val="832B2B"/>
                    </a:gs>
                  </a:gsLst>
                  <a:lin scaled="0"/>
                </a:gradFill>
                <a:latin typeface="+mn-ea"/>
                <a:cs typeface="+mn-ea"/>
                <a:sym typeface="+mn-lt"/>
              </a:rPr>
              <a:t>79</a:t>
            </a:r>
            <a:r>
              <a:rPr lang="zh-CN" altLang="en-US" sz="1400" dirty="0">
                <a:solidFill>
                  <a:schemeClr val="bg1"/>
                </a:solidFill>
                <a:latin typeface="+mn-ea"/>
                <a:cs typeface="+mn-ea"/>
                <a:sym typeface="+mn-lt"/>
              </a:rPr>
              <a:t>万余篇；</a:t>
            </a:r>
          </a:p>
          <a:p>
            <a:pPr>
              <a:lnSpc>
                <a:spcPct val="200000"/>
              </a:lnSpc>
              <a:buFont typeface="Wingdings" panose="05000000000000000000" pitchFamily="2" charset="2"/>
              <a:buChar char="l"/>
            </a:pPr>
            <a:r>
              <a:rPr lang="zh-CN" altLang="en-US" sz="1400" dirty="0">
                <a:solidFill>
                  <a:schemeClr val="bg1"/>
                </a:solidFill>
                <a:latin typeface="+mn-ea"/>
                <a:cs typeface="+mn-ea"/>
                <a:sym typeface="+mn-lt"/>
              </a:rPr>
              <a:t> 国内全部重要学术会议论文</a:t>
            </a:r>
            <a:r>
              <a:rPr lang="en-US" altLang="zh-CN" sz="1400" dirty="0">
                <a:gradFill>
                  <a:gsLst>
                    <a:gs pos="0">
                      <a:srgbClr val="FE4444"/>
                    </a:gs>
                    <a:gs pos="100000">
                      <a:srgbClr val="832B2B"/>
                    </a:gs>
                  </a:gsLst>
                  <a:lin scaled="0"/>
                </a:gradFill>
                <a:latin typeface="+mn-ea"/>
                <a:cs typeface="+mn-ea"/>
                <a:sym typeface="+mn-lt"/>
              </a:rPr>
              <a:t>56</a:t>
            </a:r>
            <a:r>
              <a:rPr lang="zh-CN" altLang="en-US" sz="1400" dirty="0">
                <a:solidFill>
                  <a:schemeClr val="bg1"/>
                </a:solidFill>
                <a:latin typeface="+mn-ea"/>
                <a:cs typeface="+mn-ea"/>
                <a:sym typeface="+mn-lt"/>
              </a:rPr>
              <a:t>万余篇 ；</a:t>
            </a:r>
          </a:p>
        </p:txBody>
      </p:sp>
      <p:sp>
        <p:nvSpPr>
          <p:cNvPr id="15" name="ïsliḓé"/>
          <p:cNvSpPr/>
          <p:nvPr>
            <p:custDataLst>
              <p:tags r:id="rId10"/>
            </p:custDataLst>
          </p:nvPr>
        </p:nvSpPr>
        <p:spPr bwMode="auto">
          <a:xfrm>
            <a:off x="5688330" y="3620135"/>
            <a:ext cx="5319395" cy="14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buFont typeface="Wingdings" panose="05000000000000000000" pitchFamily="2" charset="2"/>
              <a:buChar char="l"/>
            </a:pPr>
            <a:r>
              <a:rPr lang="zh-CN" altLang="en-US" sz="1400" dirty="0">
                <a:solidFill>
                  <a:schemeClr val="bg1"/>
                </a:solidFill>
                <a:latin typeface="+mn-ea"/>
                <a:cs typeface="+mn-ea"/>
                <a:sym typeface="+mn-lt"/>
              </a:rPr>
              <a:t> 收录数据共</a:t>
            </a:r>
            <a:r>
              <a:rPr lang="en-US" altLang="zh-CN" sz="1400" dirty="0">
                <a:latin typeface="+mn-ea"/>
                <a:cs typeface="+mn-ea"/>
                <a:sym typeface="+mn-lt"/>
              </a:rPr>
              <a:t>4300</a:t>
            </a:r>
            <a:r>
              <a:rPr lang="zh-CN" altLang="en-US" sz="1400" dirty="0">
                <a:solidFill>
                  <a:schemeClr val="bg1"/>
                </a:solidFill>
                <a:latin typeface="+mn-ea"/>
                <a:cs typeface="+mn-ea"/>
                <a:sym typeface="+mn-lt"/>
              </a:rPr>
              <a:t>余万条，，其中</a:t>
            </a:r>
            <a:r>
              <a:rPr lang="en-US" altLang="zh-CN" sz="1400" dirty="0">
                <a:solidFill>
                  <a:schemeClr val="bg1"/>
                </a:solidFill>
                <a:latin typeface="+mn-ea"/>
                <a:cs typeface="+mn-ea"/>
                <a:sym typeface="+mn-lt"/>
              </a:rPr>
              <a:t>PubMed</a:t>
            </a:r>
            <a:r>
              <a:rPr lang="zh-CN" altLang="en-US" sz="1400" dirty="0">
                <a:solidFill>
                  <a:schemeClr val="bg1"/>
                </a:solidFill>
                <a:latin typeface="+mn-ea"/>
                <a:cs typeface="+mn-ea"/>
                <a:sym typeface="+mn-lt"/>
              </a:rPr>
              <a:t>数据</a:t>
            </a:r>
            <a:r>
              <a:rPr lang="en-US" altLang="zh-CN" sz="1400" dirty="0">
                <a:solidFill>
                  <a:schemeClr val="bg1"/>
                </a:solidFill>
                <a:latin typeface="+mn-ea"/>
                <a:cs typeface="+mn-ea"/>
                <a:sym typeface="+mn-lt"/>
              </a:rPr>
              <a:t>3200</a:t>
            </a:r>
            <a:r>
              <a:rPr lang="zh-CN" altLang="en-US" sz="1400" dirty="0">
                <a:solidFill>
                  <a:schemeClr val="bg1"/>
                </a:solidFill>
                <a:latin typeface="+mn-ea"/>
                <a:cs typeface="+mn-ea"/>
                <a:sym typeface="+mn-lt"/>
              </a:rPr>
              <a:t>余万条，</a:t>
            </a:r>
            <a:r>
              <a:rPr lang="en-US" altLang="zh-CN" sz="1400" dirty="0">
                <a:solidFill>
                  <a:schemeClr val="bg1"/>
                </a:solidFill>
                <a:latin typeface="+mn-ea"/>
                <a:cs typeface="+mn-ea"/>
                <a:sym typeface="+mn-lt"/>
              </a:rPr>
              <a:t>NSTL</a:t>
            </a:r>
            <a:r>
              <a:rPr lang="zh-CN" altLang="en-US" sz="1400" dirty="0">
                <a:solidFill>
                  <a:schemeClr val="bg1"/>
                </a:solidFill>
                <a:latin typeface="+mn-ea"/>
                <a:cs typeface="+mn-ea"/>
                <a:sym typeface="+mn-lt"/>
              </a:rPr>
              <a:t>数据</a:t>
            </a:r>
            <a:r>
              <a:rPr lang="en-US" sz="1400" dirty="0">
                <a:solidFill>
                  <a:srgbClr val="FF0000"/>
                </a:solidFill>
                <a:latin typeface="+mn-ea"/>
                <a:cs typeface="+mn-ea"/>
                <a:sym typeface="+mn-lt"/>
              </a:rPr>
              <a:t>1100</a:t>
            </a:r>
            <a:r>
              <a:rPr lang="zh-CN" altLang="en-US" sz="1400" dirty="0">
                <a:solidFill>
                  <a:schemeClr val="bg1"/>
                </a:solidFill>
                <a:latin typeface="+mn-ea"/>
                <a:cs typeface="+mn-ea"/>
                <a:sym typeface="+mn-lt"/>
              </a:rPr>
              <a:t>余万条</a:t>
            </a:r>
            <a:r>
              <a:rPr lang="zh-CN" sz="1400" dirty="0">
                <a:solidFill>
                  <a:schemeClr val="bg1"/>
                </a:solidFill>
                <a:latin typeface="+mn-ea"/>
                <a:cs typeface="+mn-ea"/>
                <a:sym typeface="+mn-lt"/>
              </a:rPr>
              <a:t>；</a:t>
            </a:r>
            <a:endParaRPr lang="en-US" altLang="zh-CN" sz="1400" dirty="0">
              <a:solidFill>
                <a:schemeClr val="bg1"/>
              </a:solidFill>
              <a:latin typeface="+mn-ea"/>
              <a:cs typeface="+mn-ea"/>
              <a:sym typeface="+mn-lt"/>
            </a:endParaRPr>
          </a:p>
          <a:p>
            <a:pPr>
              <a:lnSpc>
                <a:spcPct val="150000"/>
              </a:lnSpc>
              <a:buFont typeface="Wingdings" panose="05000000000000000000" pitchFamily="2" charset="2"/>
              <a:buChar char="l"/>
            </a:pPr>
            <a:r>
              <a:rPr lang="zh-CN" altLang="en-US" sz="1400" dirty="0">
                <a:solidFill>
                  <a:schemeClr val="bg1"/>
                </a:solidFill>
                <a:latin typeface="+mn-ea"/>
                <a:cs typeface="+mn-ea"/>
                <a:sym typeface="+mn-lt"/>
              </a:rPr>
              <a:t> 涉及期刊</a:t>
            </a:r>
            <a:r>
              <a:rPr lang="en-US" altLang="zh-CN" sz="1400" dirty="0">
                <a:solidFill>
                  <a:schemeClr val="bg1"/>
                </a:solidFill>
                <a:latin typeface="+mn-ea"/>
                <a:cs typeface="+mn-ea"/>
                <a:sym typeface="+mn-lt"/>
              </a:rPr>
              <a:t>27000</a:t>
            </a:r>
            <a:r>
              <a:rPr lang="zh-CN" altLang="en-US" sz="1400" dirty="0">
                <a:solidFill>
                  <a:schemeClr val="bg1"/>
                </a:solidFill>
                <a:latin typeface="+mn-ea"/>
                <a:cs typeface="+mn-ea"/>
                <a:sym typeface="+mn-lt"/>
              </a:rPr>
              <a:t>余种；</a:t>
            </a:r>
            <a:endParaRPr lang="en-US" altLang="zh-CN" sz="1400" dirty="0">
              <a:solidFill>
                <a:schemeClr val="bg1"/>
              </a:solidFill>
              <a:latin typeface="+mn-ea"/>
              <a:cs typeface="+mn-ea"/>
              <a:sym typeface="+mn-lt"/>
            </a:endParaRPr>
          </a:p>
          <a:p>
            <a:pPr>
              <a:lnSpc>
                <a:spcPct val="200000"/>
              </a:lnSpc>
              <a:buFont typeface="Wingdings" panose="05000000000000000000" pitchFamily="2" charset="2"/>
              <a:buChar char="l"/>
            </a:pPr>
            <a:r>
              <a:rPr lang="en-US" altLang="zh-CN" sz="1400" dirty="0">
                <a:solidFill>
                  <a:schemeClr val="bg1"/>
                </a:solidFill>
                <a:latin typeface="+mn-ea"/>
                <a:cs typeface="+mn-ea"/>
                <a:sym typeface="+mn-lt"/>
              </a:rPr>
              <a:t> </a:t>
            </a:r>
            <a:r>
              <a:rPr lang="zh-CN" altLang="en-US" sz="1400" dirty="0">
                <a:solidFill>
                  <a:schemeClr val="bg1"/>
                </a:solidFill>
                <a:latin typeface="+mn-ea"/>
                <a:cs typeface="+mn-ea"/>
                <a:sym typeface="+mn-lt"/>
              </a:rPr>
              <a:t>可通过</a:t>
            </a:r>
            <a:r>
              <a:rPr lang="en-US" altLang="zh-CN" sz="1400" dirty="0">
                <a:solidFill>
                  <a:schemeClr val="bg1"/>
                </a:solidFill>
                <a:latin typeface="+mn-ea"/>
                <a:cs typeface="+mn-ea"/>
                <a:sym typeface="+mn-lt"/>
              </a:rPr>
              <a:t>NSTL</a:t>
            </a:r>
            <a:r>
              <a:rPr lang="zh-CN" altLang="en-US" sz="1400" dirty="0">
                <a:solidFill>
                  <a:schemeClr val="bg1"/>
                </a:solidFill>
                <a:latin typeface="+mn-ea"/>
                <a:cs typeface="+mn-ea"/>
                <a:sym typeface="+mn-lt"/>
              </a:rPr>
              <a:t>、</a:t>
            </a:r>
            <a:r>
              <a:rPr lang="en-US" altLang="zh-CN" sz="1400" dirty="0">
                <a:solidFill>
                  <a:schemeClr val="bg1"/>
                </a:solidFill>
                <a:latin typeface="+mn-ea"/>
                <a:cs typeface="+mn-ea"/>
                <a:sym typeface="+mn-lt"/>
              </a:rPr>
              <a:t>LIB</a:t>
            </a:r>
            <a:r>
              <a:rPr lang="zh-CN" altLang="en-US" sz="1400" dirty="0">
                <a:solidFill>
                  <a:schemeClr val="bg1"/>
                </a:solidFill>
                <a:latin typeface="+mn-ea"/>
                <a:cs typeface="+mn-ea"/>
                <a:sym typeface="+mn-lt"/>
              </a:rPr>
              <a:t>、</a:t>
            </a:r>
            <a:r>
              <a:rPr lang="en-US" altLang="zh-CN" sz="1400" dirty="0">
                <a:solidFill>
                  <a:schemeClr val="bg1"/>
                </a:solidFill>
                <a:latin typeface="+mn-ea"/>
                <a:cs typeface="+mn-ea"/>
                <a:sym typeface="+mn-lt"/>
              </a:rPr>
              <a:t>OA</a:t>
            </a:r>
            <a:r>
              <a:rPr lang="zh-CN" altLang="en-US" sz="1400" dirty="0">
                <a:solidFill>
                  <a:schemeClr val="bg1"/>
                </a:solidFill>
                <a:latin typeface="+mn-ea"/>
                <a:cs typeface="+mn-ea"/>
                <a:sym typeface="+mn-lt"/>
              </a:rPr>
              <a:t>方式提供全文；</a:t>
            </a:r>
          </a:p>
        </p:txBody>
      </p:sp>
      <p:sp>
        <p:nvSpPr>
          <p:cNvPr id="17" name="iṡļîḓè"/>
          <p:cNvSpPr txBox="1"/>
          <p:nvPr>
            <p:custDataLst>
              <p:tags r:id="rId11"/>
            </p:custDataLst>
          </p:nvPr>
        </p:nvSpPr>
        <p:spPr bwMode="auto">
          <a:xfrm>
            <a:off x="1808660" y="2102652"/>
            <a:ext cx="1654708" cy="26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1400" dirty="0">
                <a:latin typeface="+mn-ea"/>
                <a:cs typeface="+mn-ea"/>
                <a:sym typeface="+mn-lt"/>
              </a:rPr>
              <a:t>外文期刊：</a:t>
            </a:r>
            <a:r>
              <a:rPr lang="en-US" altLang="zh-CN" sz="1400" dirty="0">
                <a:latin typeface="+mn-ea"/>
                <a:cs typeface="+mn-ea"/>
                <a:sym typeface="+mn-lt"/>
              </a:rPr>
              <a:t>27000</a:t>
            </a:r>
            <a:r>
              <a:rPr lang="zh-CN" altLang="en-US" sz="1400" dirty="0">
                <a:latin typeface="+mn-ea"/>
                <a:cs typeface="+mn-ea"/>
                <a:sym typeface="+mn-lt"/>
              </a:rPr>
              <a:t>余种</a:t>
            </a:r>
          </a:p>
        </p:txBody>
      </p:sp>
      <p:sp>
        <p:nvSpPr>
          <p:cNvPr id="18" name="íṩ1íďè"/>
          <p:cNvSpPr txBox="1"/>
          <p:nvPr>
            <p:custDataLst>
              <p:tags r:id="rId12"/>
            </p:custDataLst>
          </p:nvPr>
        </p:nvSpPr>
        <p:spPr bwMode="auto">
          <a:xfrm>
            <a:off x="4307727" y="2055724"/>
            <a:ext cx="1646933" cy="2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en-US" altLang="zh-CN" sz="1400" dirty="0">
                <a:latin typeface="+mn-ea"/>
                <a:cs typeface="+mn-ea"/>
                <a:sym typeface="+mn-lt"/>
              </a:rPr>
              <a:t> </a:t>
            </a:r>
            <a:r>
              <a:rPr lang="zh-CN" altLang="en-US" sz="1400" dirty="0">
                <a:latin typeface="+mn-ea"/>
                <a:cs typeface="+mn-ea"/>
                <a:sym typeface="+mn-lt"/>
              </a:rPr>
              <a:t>中文会议：</a:t>
            </a:r>
            <a:r>
              <a:rPr lang="en-US" altLang="zh-CN" sz="1400" dirty="0">
                <a:latin typeface="+mn-ea"/>
                <a:cs typeface="+mn-ea"/>
                <a:sym typeface="+mn-lt"/>
              </a:rPr>
              <a:t>56</a:t>
            </a:r>
            <a:r>
              <a:rPr lang="zh-CN" altLang="en-US" sz="1400" dirty="0">
                <a:latin typeface="+mn-ea"/>
                <a:cs typeface="+mn-ea"/>
                <a:sym typeface="+mn-lt"/>
              </a:rPr>
              <a:t>万余篇</a:t>
            </a:r>
          </a:p>
        </p:txBody>
      </p:sp>
      <p:sp>
        <p:nvSpPr>
          <p:cNvPr id="20" name="îṣľiḓé"/>
          <p:cNvSpPr txBox="1"/>
          <p:nvPr>
            <p:custDataLst>
              <p:tags r:id="rId13"/>
            </p:custDataLst>
          </p:nvPr>
        </p:nvSpPr>
        <p:spPr bwMode="auto">
          <a:xfrm>
            <a:off x="8594326" y="1454973"/>
            <a:ext cx="1646933" cy="2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eaLnBrk="1" hangingPunct="1">
              <a:spcBef>
                <a:spcPct val="0"/>
              </a:spcBef>
              <a:buFontTx/>
              <a:buNone/>
            </a:pPr>
            <a:r>
              <a:rPr lang="zh-CN" altLang="en-US" sz="1400" dirty="0">
                <a:latin typeface="+mn-ea"/>
                <a:cs typeface="+mn-ea"/>
                <a:sym typeface="+mn-lt"/>
              </a:rPr>
              <a:t>政策法规：</a:t>
            </a:r>
            <a:r>
              <a:rPr lang="en-US" altLang="zh-CN" sz="1400" dirty="0">
                <a:latin typeface="+mn-ea"/>
                <a:cs typeface="+mn-ea"/>
                <a:sym typeface="+mn-lt"/>
              </a:rPr>
              <a:t>7</a:t>
            </a:r>
            <a:r>
              <a:rPr lang="zh-CN" altLang="en-US" sz="1400" dirty="0">
                <a:latin typeface="+mn-ea"/>
                <a:cs typeface="+mn-ea"/>
                <a:sym typeface="+mn-lt"/>
              </a:rPr>
              <a:t>余万条</a:t>
            </a:r>
          </a:p>
        </p:txBody>
      </p:sp>
      <p:sp>
        <p:nvSpPr>
          <p:cNvPr id="3" name="îṣľiḓé"/>
          <p:cNvSpPr txBox="1"/>
          <p:nvPr>
            <p:custDataLst>
              <p:tags r:id="rId14"/>
            </p:custDataLst>
          </p:nvPr>
        </p:nvSpPr>
        <p:spPr bwMode="auto">
          <a:xfrm>
            <a:off x="8637776" y="1862221"/>
            <a:ext cx="1646933" cy="2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1400" dirty="0">
                <a:latin typeface="+mn-ea"/>
                <a:cs typeface="+mn-ea"/>
                <a:sym typeface="+mn-lt"/>
              </a:rPr>
              <a:t>科技成果：</a:t>
            </a:r>
            <a:r>
              <a:rPr lang="en-US" altLang="zh-CN" sz="1400" dirty="0">
                <a:latin typeface="+mn-ea"/>
                <a:cs typeface="+mn-ea"/>
                <a:sym typeface="+mn-lt"/>
              </a:rPr>
              <a:t>64</a:t>
            </a:r>
            <a:r>
              <a:rPr lang="zh-CN" altLang="en-US" sz="1400" dirty="0">
                <a:latin typeface="+mn-ea"/>
                <a:cs typeface="+mn-ea"/>
                <a:sym typeface="+mn-lt"/>
              </a:rPr>
              <a:t>余万条</a:t>
            </a:r>
          </a:p>
        </p:txBody>
      </p:sp>
      <p:sp>
        <p:nvSpPr>
          <p:cNvPr id="22" name="îṣľiḓé"/>
          <p:cNvSpPr txBox="1"/>
          <p:nvPr>
            <p:custDataLst>
              <p:tags r:id="rId15"/>
            </p:custDataLst>
          </p:nvPr>
        </p:nvSpPr>
        <p:spPr bwMode="auto">
          <a:xfrm>
            <a:off x="8637665" y="2299060"/>
            <a:ext cx="1646933" cy="2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1400" dirty="0">
                <a:latin typeface="+mn-ea"/>
                <a:cs typeface="+mn-ea"/>
                <a:sym typeface="+mn-lt"/>
              </a:rPr>
              <a:t>中外标准：</a:t>
            </a:r>
            <a:r>
              <a:rPr lang="en-US" altLang="zh-CN" sz="1400" dirty="0">
                <a:latin typeface="+mn-ea"/>
                <a:cs typeface="+mn-ea"/>
                <a:sym typeface="+mn-lt"/>
              </a:rPr>
              <a:t>2.4</a:t>
            </a:r>
            <a:r>
              <a:rPr lang="zh-CN" altLang="en-US" sz="1400" dirty="0">
                <a:latin typeface="+mn-ea"/>
                <a:cs typeface="+mn-ea"/>
                <a:sym typeface="+mn-lt"/>
              </a:rPr>
              <a:t>余万条</a:t>
            </a:r>
          </a:p>
        </p:txBody>
      </p:sp>
      <p:sp>
        <p:nvSpPr>
          <p:cNvPr id="8" name="iṡļîḓè"/>
          <p:cNvSpPr txBox="1"/>
          <p:nvPr>
            <p:custDataLst>
              <p:tags r:id="rId16"/>
            </p:custDataLst>
          </p:nvPr>
        </p:nvSpPr>
        <p:spPr bwMode="auto">
          <a:xfrm>
            <a:off x="9465310" y="754380"/>
            <a:ext cx="99949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网络版</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4315" y="1252220"/>
            <a:ext cx="10439400" cy="4181475"/>
          </a:xfrm>
          <a:prstGeom prst="rect">
            <a:avLst/>
          </a:prstGeom>
        </p:spPr>
      </p:pic>
      <p:pic>
        <p:nvPicPr>
          <p:cNvPr id="3"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81580" y="2232660"/>
            <a:ext cx="9340850" cy="4415790"/>
          </a:xfrm>
          <a:prstGeom prst="rect">
            <a:avLst/>
          </a:prstGeom>
        </p:spPr>
      </p:pic>
      <p:sp>
        <p:nvSpPr>
          <p:cNvPr id="6" name="圆角矩形 5"/>
          <p:cNvSpPr/>
          <p:nvPr>
            <p:custDataLst>
              <p:tags r:id="rId2"/>
            </p:custDataLst>
          </p:nvPr>
        </p:nvSpPr>
        <p:spPr>
          <a:xfrm>
            <a:off x="513080" y="1705610"/>
            <a:ext cx="4559300" cy="356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 4"/>
          <p:cNvSpPr/>
          <p:nvPr>
            <p:custDataLst>
              <p:tags r:id="rId3"/>
            </p:custDataLst>
          </p:nvPr>
        </p:nvSpPr>
        <p:spPr>
          <a:xfrm>
            <a:off x="2481580" y="2583180"/>
            <a:ext cx="5253355" cy="3562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8" name="图片 7" descr="箭头"/>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6595" y="3368040"/>
            <a:ext cx="352425" cy="352425"/>
          </a:xfrm>
          <a:prstGeom prst="rect">
            <a:avLst/>
          </a:prstGeom>
          <a:effectLst>
            <a:softEdge rad="12700"/>
          </a:effectLst>
        </p:spPr>
      </p:pic>
      <p:pic>
        <p:nvPicPr>
          <p:cNvPr id="9" name="图片 8" descr="箭头"/>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842260" y="4166870"/>
            <a:ext cx="352425" cy="352425"/>
          </a:xfrm>
          <a:prstGeom prst="rect">
            <a:avLst/>
          </a:prstGeom>
          <a:effectLst>
            <a:softEdge rad="12700"/>
          </a:effectLst>
        </p:spPr>
      </p:pic>
      <p:sp>
        <p:nvSpPr>
          <p:cNvPr id="7" name="标题 1"/>
          <p:cNvSpPr>
            <a:spLocks noGrp="1"/>
          </p:cNvSpPr>
          <p:nvPr>
            <p:custDataLst>
              <p:tags r:id="rId4"/>
            </p:custDataLst>
          </p:nvPr>
        </p:nvSpPr>
        <p:spPr>
          <a:xfrm>
            <a:off x="3642360" y="83185"/>
            <a:ext cx="3995420" cy="705485"/>
          </a:xfrm>
          <a:prstGeom prst="rect">
            <a:avLst/>
          </a:prstGeom>
        </p:spPr>
        <p:txBody>
          <a:bodyPr vert="horz" lIns="90000" tIns="46800" rIns="90000" bIns="46800" rtlCol="0" anchor="ctr" anchorCtr="0">
            <a:normAutofit fontScale="80000"/>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3200" dirty="0">
                <a:sym typeface="+mn-ea"/>
              </a:rPr>
              <a:t>高级检索</a:t>
            </a:r>
            <a:r>
              <a:rPr lang="en-US" altLang="zh-CN" sz="3200" dirty="0">
                <a:sym typeface="+mn-ea"/>
              </a:rPr>
              <a:t>--</a:t>
            </a:r>
            <a:r>
              <a:rPr lang="zh-CN" altLang="en-US" sz="3200" dirty="0">
                <a:sym typeface="+mn-ea"/>
              </a:rPr>
              <a:t>同义词检索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7" cstate="email">
            <a:extLst>
              <a:ext uri="{28A0092B-C50C-407E-A947-70E740481C1C}">
                <a14:useLocalDpi xmlns:a14="http://schemas.microsoft.com/office/drawing/2010/main"/>
              </a:ext>
            </a:extLst>
          </a:blip>
          <a:stretch>
            <a:fillRect/>
          </a:stretch>
        </p:blipFill>
        <p:spPr>
          <a:xfrm>
            <a:off x="853440" y="1661160"/>
            <a:ext cx="10425430" cy="3091180"/>
          </a:xfrm>
          <a:prstGeom prst="rect">
            <a:avLst/>
          </a:prstGeom>
        </p:spPr>
      </p:pic>
      <p:sp>
        <p:nvSpPr>
          <p:cNvPr id="9" name="圆角矩形 8"/>
          <p:cNvSpPr/>
          <p:nvPr>
            <p:custDataLst>
              <p:tags r:id="rId3"/>
            </p:custDataLst>
          </p:nvPr>
        </p:nvSpPr>
        <p:spPr>
          <a:xfrm>
            <a:off x="9702165" y="2575560"/>
            <a:ext cx="1536700" cy="4070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 name="标题 5"/>
          <p:cNvSpPr>
            <a:spLocks noGrp="1"/>
          </p:cNvSpPr>
          <p:nvPr>
            <p:ph type="title"/>
            <p:custDataLst>
              <p:tags r:id="rId4"/>
            </p:custDataLst>
          </p:nvPr>
        </p:nvSpPr>
        <p:spPr>
          <a:xfrm>
            <a:off x="3642360" y="83185"/>
            <a:ext cx="4577080" cy="705485"/>
          </a:xfrm>
        </p:spPr>
        <p:txBody>
          <a:bodyPr>
            <a:normAutofit/>
          </a:bodyPr>
          <a:lstStyle/>
          <a:p>
            <a:r>
              <a:rPr lang="zh-CN" altLang="en-US" sz="3200" dirty="0">
                <a:sym typeface="+mn-ea"/>
              </a:rPr>
              <a:t>检索历史检索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115310" y="120015"/>
            <a:ext cx="4053840" cy="705485"/>
          </a:xfrm>
        </p:spPr>
        <p:txBody>
          <a:bodyPr/>
          <a:lstStyle/>
          <a:p>
            <a:r>
              <a:rPr lang="zh-CN" altLang="en-US" sz="3200" dirty="0">
                <a:sym typeface="+mn-ea"/>
              </a:rPr>
              <a:t>检索历史检索</a:t>
            </a:r>
          </a:p>
        </p:txBody>
      </p:sp>
      <p:pic>
        <p:nvPicPr>
          <p:cNvPr id="3" name="图片 2"/>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238125" y="5387340"/>
            <a:ext cx="7929880" cy="876300"/>
          </a:xfrm>
          <a:prstGeom prst="rect">
            <a:avLst/>
          </a:prstGeom>
        </p:spPr>
      </p:pic>
      <p:pic>
        <p:nvPicPr>
          <p:cNvPr id="4"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8125" y="1382395"/>
            <a:ext cx="8310880" cy="3448050"/>
          </a:xfrm>
          <a:prstGeom prst="rect">
            <a:avLst/>
          </a:prstGeom>
        </p:spPr>
      </p:pic>
      <p:sp>
        <p:nvSpPr>
          <p:cNvPr id="5" name="圆角矩形 4"/>
          <p:cNvSpPr/>
          <p:nvPr>
            <p:custDataLst>
              <p:tags r:id="rId3"/>
            </p:custDataLst>
          </p:nvPr>
        </p:nvSpPr>
        <p:spPr>
          <a:xfrm>
            <a:off x="768350" y="3568700"/>
            <a:ext cx="702310" cy="3168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 name="圆角矩形 5"/>
          <p:cNvSpPr/>
          <p:nvPr>
            <p:custDataLst>
              <p:tags r:id="rId4"/>
            </p:custDataLst>
          </p:nvPr>
        </p:nvSpPr>
        <p:spPr>
          <a:xfrm>
            <a:off x="353060" y="2105660"/>
            <a:ext cx="7058025" cy="3168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30375" y="1316990"/>
            <a:ext cx="10511155" cy="4224655"/>
          </a:xfrm>
          <a:prstGeom prst="rect">
            <a:avLst/>
          </a:prstGeom>
        </p:spPr>
      </p:pic>
      <p:sp>
        <p:nvSpPr>
          <p:cNvPr id="8" name="圆角矩形 7"/>
          <p:cNvSpPr/>
          <p:nvPr>
            <p:custDataLst>
              <p:tags r:id="rId5"/>
            </p:custDataLst>
          </p:nvPr>
        </p:nvSpPr>
        <p:spPr>
          <a:xfrm>
            <a:off x="2217420" y="3183255"/>
            <a:ext cx="1041400" cy="3168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3793674" y="1613475"/>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万方医学网资源收录</a:t>
            </a:r>
            <a:endParaRPr lang="zh-CN" altLang="en-US" sz="2000" dirty="0">
              <a:latin typeface="Arial" panose="020B0604020202020204" pitchFamily="34" charset="0"/>
              <a:ea typeface="微软雅黑" panose="020B0503020204020204" charset="-122"/>
            </a:endParaRPr>
          </a:p>
        </p:txBody>
      </p:sp>
      <p:sp>
        <p:nvSpPr>
          <p:cNvPr id="21" name="平行四边形 20"/>
          <p:cNvSpPr>
            <a:spLocks noChangeAspect="1"/>
          </p:cNvSpPr>
          <p:nvPr>
            <p:custDataLst>
              <p:tags r:id="rId3"/>
            </p:custDataLst>
          </p:nvPr>
        </p:nvSpPr>
        <p:spPr>
          <a:xfrm rot="5400000" flipH="1">
            <a:off x="3685235" y="1559939"/>
            <a:ext cx="838313" cy="630311"/>
          </a:xfrm>
          <a:prstGeom prst="parallelogram">
            <a:avLst/>
          </a:prstGeom>
          <a:solidFill>
            <a:srgbClr val="396933"/>
          </a:solidFill>
          <a:ln>
            <a:solidFill>
              <a:srgbClr val="396933"/>
            </a:solidFill>
          </a:ln>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dirty="0"/>
          </a:p>
        </p:txBody>
      </p:sp>
      <p:sp>
        <p:nvSpPr>
          <p:cNvPr id="29" name="文本框 28"/>
          <p:cNvSpPr txBox="1"/>
          <p:nvPr>
            <p:custDataLst>
              <p:tags r:id="rId4"/>
            </p:custDataLst>
          </p:nvPr>
        </p:nvSpPr>
        <p:spPr>
          <a:xfrm>
            <a:off x="3796755" y="1587053"/>
            <a:ext cx="615272" cy="533094"/>
          </a:xfrm>
          <a:prstGeom prst="rect">
            <a:avLst/>
          </a:prstGeom>
          <a:noFill/>
        </p:spPr>
        <p:txBody>
          <a:bodyPr wrap="square" rtlCol="0" anchor="ctr">
            <a:normAutofit/>
          </a:bodyPr>
          <a:lstStyle/>
          <a:p>
            <a:pPr algn="ctr"/>
            <a:r>
              <a:rPr lang="en-US" altLang="zh-CN" sz="2400" dirty="0">
                <a:solidFill>
                  <a:srgbClr val="FFFFFF"/>
                </a:solidFill>
              </a:rPr>
              <a:t>1</a:t>
            </a:r>
            <a:endParaRPr lang="zh-CN" altLang="en-US" sz="2400" dirty="0">
              <a:solidFill>
                <a:srgbClr val="FFFFFF"/>
              </a:solidFill>
            </a:endParaRPr>
          </a:p>
        </p:txBody>
      </p:sp>
      <p:sp>
        <p:nvSpPr>
          <p:cNvPr id="5" name="文本框 4"/>
          <p:cNvSpPr txBox="1"/>
          <p:nvPr>
            <p:custDataLst>
              <p:tags r:id="rId5"/>
            </p:custDataLst>
          </p:nvPr>
        </p:nvSpPr>
        <p:spPr>
          <a:xfrm>
            <a:off x="3793674" y="2622381"/>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万方医学网检索使用</a:t>
            </a:r>
            <a:endParaRPr lang="zh-CN" altLang="en-US" sz="2000" dirty="0">
              <a:latin typeface="Arial" panose="020B0604020202020204" pitchFamily="34" charset="0"/>
              <a:ea typeface="微软雅黑" panose="020B0503020204020204" charset="-122"/>
            </a:endParaRPr>
          </a:p>
        </p:txBody>
      </p:sp>
      <p:sp>
        <p:nvSpPr>
          <p:cNvPr id="17" name="平行四边形 16"/>
          <p:cNvSpPr>
            <a:spLocks noChangeAspect="1"/>
          </p:cNvSpPr>
          <p:nvPr>
            <p:custDataLst>
              <p:tags r:id="rId6"/>
            </p:custDataLst>
          </p:nvPr>
        </p:nvSpPr>
        <p:spPr>
          <a:xfrm rot="5400000" flipH="1">
            <a:off x="3685235" y="2563952"/>
            <a:ext cx="838313" cy="640097"/>
          </a:xfrm>
          <a:prstGeom prst="parallelogram">
            <a:avLst/>
          </a:prstGeom>
          <a:solidFill>
            <a:srgbClr val="396933"/>
          </a:solidFill>
          <a:ln>
            <a:solidFill>
              <a:srgbClr val="396933"/>
            </a:solidFill>
          </a:ln>
          <a:effectLst>
            <a:outerShdw blurRad="50800" dist="12700" dir="5400000" algn="ctr" rotWithShape="0">
              <a:srgbClr val="000000">
                <a:alpha val="100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18" name="文本框 17"/>
          <p:cNvSpPr txBox="1"/>
          <p:nvPr>
            <p:custDataLst>
              <p:tags r:id="rId7"/>
            </p:custDataLst>
          </p:nvPr>
        </p:nvSpPr>
        <p:spPr>
          <a:xfrm>
            <a:off x="3786789" y="2597809"/>
            <a:ext cx="635204" cy="533094"/>
          </a:xfrm>
          <a:prstGeom prst="rect">
            <a:avLst/>
          </a:prstGeom>
          <a:noFill/>
        </p:spPr>
        <p:txBody>
          <a:bodyPr wrap="square" rtlCol="0" anchor="ctr">
            <a:normAutofit/>
          </a:bodyPr>
          <a:lstStyle/>
          <a:p>
            <a:pPr algn="ctr"/>
            <a:r>
              <a:rPr lang="en-US" altLang="zh-CN" sz="2400" dirty="0">
                <a:solidFill>
                  <a:srgbClr val="FFFFFF"/>
                </a:solidFill>
              </a:rPr>
              <a:t>2</a:t>
            </a:r>
            <a:endParaRPr lang="zh-CN" altLang="en-US" sz="2400" dirty="0">
              <a:solidFill>
                <a:srgbClr val="FFFFFF"/>
              </a:solidFill>
            </a:endParaRPr>
          </a:p>
        </p:txBody>
      </p:sp>
      <p:sp>
        <p:nvSpPr>
          <p:cNvPr id="6" name="文本框 5"/>
          <p:cNvSpPr txBox="1"/>
          <p:nvPr>
            <p:custDataLst>
              <p:tags r:id="rId8"/>
            </p:custDataLst>
          </p:nvPr>
        </p:nvSpPr>
        <p:spPr>
          <a:xfrm>
            <a:off x="3793674" y="3575407"/>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实用科研辅助工具介绍</a:t>
            </a:r>
            <a:endParaRPr lang="zh-CN" altLang="en-US" sz="2000" dirty="0">
              <a:latin typeface="Arial" panose="020B0604020202020204" pitchFamily="34" charset="0"/>
              <a:ea typeface="微软雅黑" panose="020B0503020204020204" charset="-122"/>
            </a:endParaRPr>
          </a:p>
        </p:txBody>
      </p:sp>
      <p:sp>
        <p:nvSpPr>
          <p:cNvPr id="23" name="平行四边形 22"/>
          <p:cNvSpPr>
            <a:spLocks noChangeAspect="1"/>
          </p:cNvSpPr>
          <p:nvPr>
            <p:custDataLst>
              <p:tags r:id="rId9"/>
            </p:custDataLst>
          </p:nvPr>
        </p:nvSpPr>
        <p:spPr>
          <a:xfrm rot="5400000" flipH="1">
            <a:off x="3685235" y="3521871"/>
            <a:ext cx="838313" cy="630311"/>
          </a:xfrm>
          <a:prstGeom prst="parallelogram">
            <a:avLst/>
          </a:prstGeom>
          <a:solidFill>
            <a:srgbClr val="396933"/>
          </a:solidFill>
          <a:ln>
            <a:solidFill>
              <a:srgbClr val="396933"/>
            </a:solidFill>
          </a:ln>
          <a:effectLst>
            <a:outerShdw blurRad="850900" dist="50800" dir="5400000" algn="ctr" rotWithShape="0">
              <a:srgbClr val="000000">
                <a:alpha val="43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30" name="文本框 29"/>
          <p:cNvSpPr txBox="1"/>
          <p:nvPr>
            <p:custDataLst>
              <p:tags r:id="rId10"/>
            </p:custDataLst>
          </p:nvPr>
        </p:nvSpPr>
        <p:spPr>
          <a:xfrm>
            <a:off x="3796755" y="3567973"/>
            <a:ext cx="615272" cy="533094"/>
          </a:xfrm>
          <a:prstGeom prst="rect">
            <a:avLst/>
          </a:prstGeom>
          <a:noFill/>
        </p:spPr>
        <p:txBody>
          <a:bodyPr wrap="square" rtlCol="0" anchor="ctr">
            <a:normAutofit/>
          </a:bodyPr>
          <a:lstStyle/>
          <a:p>
            <a:pPr algn="ctr"/>
            <a:r>
              <a:rPr lang="en-US" altLang="zh-CN" sz="2400" dirty="0">
                <a:solidFill>
                  <a:srgbClr val="FFFFFF"/>
                </a:solidFill>
              </a:rPr>
              <a:t>3</a:t>
            </a:r>
            <a:endParaRPr lang="zh-CN" altLang="en-US" sz="2400" dirty="0">
              <a:solidFill>
                <a:srgbClr val="FFFFFF"/>
              </a:solidFill>
            </a:endParaRPr>
          </a:p>
        </p:txBody>
      </p:sp>
      <p:sp>
        <p:nvSpPr>
          <p:cNvPr id="2" name="燕尾形 1"/>
          <p:cNvSpPr/>
          <p:nvPr>
            <p:custDataLst>
              <p:tags r:id="rId11"/>
            </p:custDataLst>
          </p:nvPr>
        </p:nvSpPr>
        <p:spPr>
          <a:xfrm>
            <a:off x="3232150" y="3642360"/>
            <a:ext cx="473710" cy="389890"/>
          </a:xfrm>
          <a:prstGeom prst="chevron">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 pos="42000">
                <a:srgbClr val="ABD9CA"/>
              </a:gs>
              <a:gs pos="0">
                <a:srgbClr val="C4E4DB"/>
              </a:gs>
              <a:gs pos="100000">
                <a:srgbClr val="91CEB9"/>
              </a:gs>
            </a:gsLst>
            <a:lin scaled="1"/>
          </a:gradFill>
          <a:ln>
            <a:gradFill>
              <a:gsLst>
                <a:gs pos="0">
                  <a:srgbClr val="56A0B9"/>
                </a:gs>
                <a:gs pos="100000">
                  <a:srgbClr val="5DBDC3"/>
                </a:gs>
              </a:gsLst>
              <a:lin ang="5400000" scaled="1"/>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 name="文本框 2"/>
          <p:cNvSpPr txBox="1"/>
          <p:nvPr>
            <p:custDataLst>
              <p:tags r:id="rId12"/>
            </p:custDataLst>
          </p:nvPr>
        </p:nvSpPr>
        <p:spPr>
          <a:xfrm>
            <a:off x="3786689" y="4542512"/>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中华医学会系列期刊全文获取</a:t>
            </a:r>
          </a:p>
        </p:txBody>
      </p:sp>
      <p:sp>
        <p:nvSpPr>
          <p:cNvPr id="7" name="平行四边形 6"/>
          <p:cNvSpPr>
            <a:spLocks noChangeAspect="1"/>
          </p:cNvSpPr>
          <p:nvPr>
            <p:custDataLst>
              <p:tags r:id="rId13"/>
            </p:custDataLst>
          </p:nvPr>
        </p:nvSpPr>
        <p:spPr>
          <a:xfrm rot="5400000" flipH="1">
            <a:off x="3677615" y="4498501"/>
            <a:ext cx="838313" cy="630311"/>
          </a:xfrm>
          <a:prstGeom prst="parallelogram">
            <a:avLst/>
          </a:prstGeom>
          <a:solidFill>
            <a:srgbClr val="396933"/>
          </a:solidFill>
          <a:ln>
            <a:solidFill>
              <a:srgbClr val="396933"/>
            </a:solidFill>
          </a:ln>
          <a:effectLst>
            <a:outerShdw blurRad="850900" dist="50800" dir="5400000" algn="ctr" rotWithShape="0">
              <a:srgbClr val="000000">
                <a:alpha val="43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8" name="文本框 7"/>
          <p:cNvSpPr txBox="1"/>
          <p:nvPr>
            <p:custDataLst>
              <p:tags r:id="rId14"/>
            </p:custDataLst>
          </p:nvPr>
        </p:nvSpPr>
        <p:spPr>
          <a:xfrm>
            <a:off x="3784690" y="4453798"/>
            <a:ext cx="615272" cy="533094"/>
          </a:xfrm>
          <a:prstGeom prst="rect">
            <a:avLst/>
          </a:prstGeom>
          <a:noFill/>
        </p:spPr>
        <p:txBody>
          <a:bodyPr wrap="square" rtlCol="0" anchor="ctr">
            <a:normAutofit/>
          </a:bodyPr>
          <a:lstStyle/>
          <a:p>
            <a:pPr algn="ctr"/>
            <a:r>
              <a:rPr lang="en-US" altLang="zh-CN" sz="2400" dirty="0">
                <a:solidFill>
                  <a:srgbClr val="FFFFFF"/>
                </a:solidFill>
              </a:rPr>
              <a:t>3</a:t>
            </a:r>
            <a:endParaRPr lang="zh-CN" altLang="en-US" sz="2400" dirty="0">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376930" y="99060"/>
            <a:ext cx="5339715" cy="705485"/>
          </a:xfrm>
        </p:spPr>
        <p:txBody>
          <a:bodyPr/>
          <a:lstStyle/>
          <a:p>
            <a:r>
              <a:rPr lang="zh-CN" altLang="en-US" dirty="0">
                <a:sym typeface="+mn-ea"/>
              </a:rPr>
              <a:t>实用科研辅助工具介绍</a:t>
            </a:r>
          </a:p>
        </p:txBody>
      </p:sp>
      <p:sp>
        <p:nvSpPr>
          <p:cNvPr id="8" name="iṡļîḓè"/>
          <p:cNvSpPr txBox="1"/>
          <p:nvPr>
            <p:custDataLst>
              <p:tags r:id="rId2"/>
            </p:custDataLst>
          </p:nvPr>
        </p:nvSpPr>
        <p:spPr bwMode="auto">
          <a:xfrm>
            <a:off x="10112375" y="641350"/>
            <a:ext cx="165100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检索结果聚类筛选</a:t>
            </a:r>
          </a:p>
        </p:txBody>
      </p:sp>
      <p:pic>
        <p:nvPicPr>
          <p:cNvPr id="3" name="图片 2"/>
          <p:cNvPicPr>
            <a:picLocks noChangeAspect="1"/>
          </p:cNvPicPr>
          <p:nvPr>
            <p:custDataLst>
              <p:tags r:id="rId3"/>
            </p:custDataLst>
          </p:nvPr>
        </p:nvPicPr>
        <p:blipFill>
          <a:blip r:embed="rId8" cstate="email">
            <a:extLst>
              <a:ext uri="{28A0092B-C50C-407E-A947-70E740481C1C}">
                <a14:useLocalDpi xmlns:a14="http://schemas.microsoft.com/office/drawing/2010/main"/>
              </a:ext>
            </a:extLst>
          </a:blip>
          <a:stretch>
            <a:fillRect/>
          </a:stretch>
        </p:blipFill>
        <p:spPr>
          <a:xfrm>
            <a:off x="252095" y="1560830"/>
            <a:ext cx="7525385" cy="4521200"/>
          </a:xfrm>
          <a:prstGeom prst="rect">
            <a:avLst/>
          </a:prstGeom>
        </p:spPr>
      </p:pic>
      <p:sp>
        <p:nvSpPr>
          <p:cNvPr id="4" name="圆角矩形 3"/>
          <p:cNvSpPr/>
          <p:nvPr>
            <p:custDataLst>
              <p:tags r:id="rId4"/>
            </p:custDataLst>
          </p:nvPr>
        </p:nvSpPr>
        <p:spPr>
          <a:xfrm>
            <a:off x="1822450" y="1561465"/>
            <a:ext cx="2073910" cy="26416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 4"/>
          <p:cNvSpPr/>
          <p:nvPr>
            <p:custDataLst>
              <p:tags r:id="rId5"/>
            </p:custDataLst>
          </p:nvPr>
        </p:nvSpPr>
        <p:spPr>
          <a:xfrm>
            <a:off x="2035175" y="2305685"/>
            <a:ext cx="4274185" cy="7105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12690" y="1413510"/>
            <a:ext cx="6646545" cy="4613910"/>
          </a:xfrm>
          <a:prstGeom prst="rect">
            <a:avLst/>
          </a:prstGeom>
        </p:spPr>
      </p:pic>
      <p:pic>
        <p:nvPicPr>
          <p:cNvPr id="7" name="图片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47975" y="1303655"/>
            <a:ext cx="5758815" cy="5172075"/>
          </a:xfrm>
          <a:prstGeom prst="rect">
            <a:avLst/>
          </a:prstGeom>
        </p:spPr>
      </p:pic>
      <p:pic>
        <p:nvPicPr>
          <p:cNvPr id="9" name="图片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50205" y="2153920"/>
            <a:ext cx="6148705" cy="347218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8"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35425" y="630625"/>
            <a:ext cx="10969200" cy="705600"/>
          </a:xfrm>
        </p:spPr>
        <p:txBody>
          <a:bodyPr/>
          <a:lstStyle/>
          <a:p>
            <a:r>
              <a:rPr lang="zh-CN" altLang="en-US" dirty="0">
                <a:sym typeface="+mn-ea"/>
              </a:rPr>
              <a:t>检索结果聚类分析</a:t>
            </a:r>
          </a:p>
        </p:txBody>
      </p:sp>
      <p:pic>
        <p:nvPicPr>
          <p:cNvPr id="13" name="图片 12"/>
          <p:cNvPicPr>
            <a:picLocks noChangeAspect="1"/>
          </p:cNvPicPr>
          <p:nvPr>
            <p:custDataLst>
              <p:tags r:id="rId2"/>
            </p:custDataLst>
          </p:nvPr>
        </p:nvPicPr>
        <p:blipFill>
          <a:blip r:embed="rId9" cstate="email">
            <a:extLst>
              <a:ext uri="{28A0092B-C50C-407E-A947-70E740481C1C}">
                <a14:useLocalDpi xmlns:a14="http://schemas.microsoft.com/office/drawing/2010/main"/>
              </a:ext>
            </a:extLst>
          </a:blip>
          <a:stretch>
            <a:fillRect/>
          </a:stretch>
        </p:blipFill>
        <p:spPr>
          <a:xfrm>
            <a:off x="452755" y="1470025"/>
            <a:ext cx="1876425" cy="2667000"/>
          </a:xfrm>
          <a:prstGeom prst="rect">
            <a:avLst/>
          </a:prstGeom>
        </p:spPr>
      </p:pic>
      <p:pic>
        <p:nvPicPr>
          <p:cNvPr id="14" name="图片 13"/>
          <p:cNvPicPr>
            <a:picLocks noChangeAspect="1"/>
          </p:cNvPicPr>
          <p:nvPr>
            <p:custDataLst>
              <p:tags r:id="rId3"/>
            </p:custDataLst>
          </p:nvPr>
        </p:nvPicPr>
        <p:blipFill>
          <a:blip r:embed="rId10" cstate="email">
            <a:extLst>
              <a:ext uri="{28A0092B-C50C-407E-A947-70E740481C1C}">
                <a14:useLocalDpi xmlns:a14="http://schemas.microsoft.com/office/drawing/2010/main"/>
              </a:ext>
            </a:extLst>
          </a:blip>
          <a:stretch>
            <a:fillRect/>
          </a:stretch>
        </p:blipFill>
        <p:spPr>
          <a:xfrm>
            <a:off x="2971800" y="1552575"/>
            <a:ext cx="2080895" cy="2545715"/>
          </a:xfrm>
          <a:prstGeom prst="rect">
            <a:avLst/>
          </a:prstGeom>
        </p:spPr>
      </p:pic>
      <p:sp>
        <p:nvSpPr>
          <p:cNvPr id="17" name="圆角矩形 16"/>
          <p:cNvSpPr/>
          <p:nvPr>
            <p:custDataLst>
              <p:tags r:id="rId4"/>
            </p:custDataLst>
          </p:nvPr>
        </p:nvSpPr>
        <p:spPr>
          <a:xfrm>
            <a:off x="2971800" y="3781425"/>
            <a:ext cx="760730" cy="3168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8" name="图片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92470" y="1336040"/>
            <a:ext cx="5215255" cy="4944745"/>
          </a:xfrm>
          <a:prstGeom prst="rect">
            <a:avLst/>
          </a:prstGeom>
        </p:spPr>
      </p:pic>
      <p:pic>
        <p:nvPicPr>
          <p:cNvPr id="19" name="图片 18" descr="箭头"/>
          <p:cNvPicPr>
            <a:picLocks noChangeAspect="1"/>
          </p:cNvPicPr>
          <p:nvPr>
            <p:custDataLst>
              <p:tags r:id="rId5"/>
            </p:custDataLst>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969635" y="4418965"/>
            <a:ext cx="352425" cy="352425"/>
          </a:xfrm>
          <a:prstGeom prst="rect">
            <a:avLst/>
          </a:prstGeom>
          <a:effectLst>
            <a:softEdge rad="12700"/>
          </a:effectLst>
        </p:spPr>
      </p:pic>
      <p:sp>
        <p:nvSpPr>
          <p:cNvPr id="20" name="圆角矩形 19"/>
          <p:cNvSpPr/>
          <p:nvPr>
            <p:custDataLst>
              <p:tags r:id="rId6"/>
            </p:custDataLst>
          </p:nvPr>
        </p:nvSpPr>
        <p:spPr>
          <a:xfrm>
            <a:off x="8611870" y="1866900"/>
            <a:ext cx="2041525" cy="97726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strips(down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0"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11575" y="593795"/>
            <a:ext cx="10969200" cy="705600"/>
          </a:xfrm>
        </p:spPr>
        <p:txBody>
          <a:bodyPr/>
          <a:lstStyle/>
          <a:p>
            <a:r>
              <a:rPr lang="zh-CN" altLang="en-US" dirty="0">
                <a:sym typeface="+mn-ea"/>
              </a:rPr>
              <a:t>检索结果聚类分析</a:t>
            </a:r>
          </a:p>
        </p:txBody>
      </p:sp>
      <p:pic>
        <p:nvPicPr>
          <p:cNvPr id="15" name="图片 14"/>
          <p:cNvPicPr>
            <a:picLocks noChangeAspect="1"/>
          </p:cNvPicPr>
          <p:nvPr>
            <p:custDataLst>
              <p:tags r:id="rId2"/>
            </p:custDataLst>
          </p:nvPr>
        </p:nvPicPr>
        <p:blipFill>
          <a:blip r:embed="rId7" cstate="email">
            <a:extLst>
              <a:ext uri="{28A0092B-C50C-407E-A947-70E740481C1C}">
                <a14:useLocalDpi xmlns:a14="http://schemas.microsoft.com/office/drawing/2010/main"/>
              </a:ext>
            </a:extLst>
          </a:blip>
          <a:stretch>
            <a:fillRect/>
          </a:stretch>
        </p:blipFill>
        <p:spPr>
          <a:xfrm>
            <a:off x="429260" y="1546860"/>
            <a:ext cx="2393950" cy="2467610"/>
          </a:xfrm>
          <a:prstGeom prst="rect">
            <a:avLst/>
          </a:prstGeom>
        </p:spPr>
      </p:pic>
      <p:pic>
        <p:nvPicPr>
          <p:cNvPr id="3"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92580" y="4015105"/>
            <a:ext cx="2195830" cy="2179320"/>
          </a:xfrm>
          <a:prstGeom prst="rect">
            <a:avLst/>
          </a:prstGeom>
        </p:spPr>
      </p:pic>
      <p:pic>
        <p:nvPicPr>
          <p:cNvPr id="4"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23690" y="1299210"/>
            <a:ext cx="2397125" cy="1069340"/>
          </a:xfrm>
          <a:prstGeom prst="rect">
            <a:avLst/>
          </a:prstGeom>
        </p:spPr>
      </p:pic>
      <p:pic>
        <p:nvPicPr>
          <p:cNvPr id="5" name="图片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16400" y="2417445"/>
            <a:ext cx="2195195" cy="3776980"/>
          </a:xfrm>
          <a:prstGeom prst="rect">
            <a:avLst/>
          </a:prstGeom>
        </p:spPr>
      </p:pic>
      <p:cxnSp>
        <p:nvCxnSpPr>
          <p:cNvPr id="6" name="直接箭头连接符 5"/>
          <p:cNvCxnSpPr/>
          <p:nvPr/>
        </p:nvCxnSpPr>
        <p:spPr>
          <a:xfrm flipV="1">
            <a:off x="6411595" y="5537835"/>
            <a:ext cx="1381760" cy="6350"/>
          </a:xfrm>
          <a:prstGeom prst="straightConnector1">
            <a:avLst/>
          </a:prstGeom>
          <a:ln w="19050">
            <a:gradFill>
              <a:gsLst>
                <a:gs pos="0">
                  <a:srgbClr val="FE4444"/>
                </a:gs>
                <a:gs pos="100000">
                  <a:srgbClr val="832B2B"/>
                </a:gs>
              </a:gsLst>
            </a:gradFill>
            <a:tailEnd type="arrow"/>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7879715" y="4930140"/>
            <a:ext cx="1997075" cy="1319530"/>
          </a:xfrm>
          <a:prstGeom prst="rect">
            <a:avLst/>
          </a:prstGeom>
        </p:spPr>
      </p:pic>
      <p:pic>
        <p:nvPicPr>
          <p:cNvPr id="8" name="图片 7"/>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174740" y="1409065"/>
            <a:ext cx="5701030" cy="31508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68065" y="688410"/>
            <a:ext cx="10969200" cy="705600"/>
          </a:xfrm>
        </p:spPr>
        <p:txBody>
          <a:bodyPr/>
          <a:lstStyle/>
          <a:p>
            <a:r>
              <a:rPr lang="zh-CN" altLang="en-US" dirty="0">
                <a:sym typeface="+mn-ea"/>
              </a:rPr>
              <a:t>检索结果聚类分析</a:t>
            </a:r>
          </a:p>
        </p:txBody>
      </p:sp>
      <p:pic>
        <p:nvPicPr>
          <p:cNvPr id="16" name="图片 15"/>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309880" y="1393825"/>
            <a:ext cx="2193925" cy="4571365"/>
          </a:xfrm>
          <a:prstGeom prst="rect">
            <a:avLst/>
          </a:prstGeom>
        </p:spPr>
      </p:pic>
      <p:sp>
        <p:nvSpPr>
          <p:cNvPr id="20" name="圆角矩形 19"/>
          <p:cNvSpPr/>
          <p:nvPr>
            <p:custDataLst>
              <p:tags r:id="rId3"/>
            </p:custDataLst>
          </p:nvPr>
        </p:nvSpPr>
        <p:spPr>
          <a:xfrm>
            <a:off x="309880" y="5555615"/>
            <a:ext cx="2193925" cy="43434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85590" y="1393825"/>
            <a:ext cx="6715125" cy="48101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0"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19170" y="632530"/>
            <a:ext cx="10969200" cy="705600"/>
          </a:xfrm>
        </p:spPr>
        <p:txBody>
          <a:bodyPr/>
          <a:lstStyle/>
          <a:p>
            <a:r>
              <a:rPr lang="zh-CN" altLang="en-US" dirty="0">
                <a:sym typeface="+mn-ea"/>
              </a:rPr>
              <a:t>检索结果聚类分析</a:t>
            </a:r>
          </a:p>
        </p:txBody>
      </p:sp>
      <p:pic>
        <p:nvPicPr>
          <p:cNvPr id="4" name="图片 3"/>
          <p:cNvPicPr>
            <a:picLocks noChangeAspect="1"/>
          </p:cNvPicPr>
          <p:nvPr>
            <p:custDataLst>
              <p:tags r:id="rId2"/>
            </p:custDataLst>
          </p:nvPr>
        </p:nvPicPr>
        <p:blipFill>
          <a:blip r:embed="rId11" cstate="email">
            <a:extLst>
              <a:ext uri="{28A0092B-C50C-407E-A947-70E740481C1C}">
                <a14:useLocalDpi xmlns:a14="http://schemas.microsoft.com/office/drawing/2010/main"/>
              </a:ext>
            </a:extLst>
          </a:blip>
          <a:srcRect/>
          <a:stretch>
            <a:fillRect/>
          </a:stretch>
        </p:blipFill>
        <p:spPr>
          <a:xfrm>
            <a:off x="708660" y="1440815"/>
            <a:ext cx="1642110" cy="4197985"/>
          </a:xfrm>
          <a:prstGeom prst="rect">
            <a:avLst/>
          </a:prstGeom>
        </p:spPr>
      </p:pic>
      <p:pic>
        <p:nvPicPr>
          <p:cNvPr id="5" name="图片 4"/>
          <p:cNvPicPr>
            <a:picLocks noChangeAspect="1"/>
          </p:cNvPicPr>
          <p:nvPr>
            <p:custDataLst>
              <p:tags r:id="rId3"/>
            </p:custDataLst>
          </p:nvPr>
        </p:nvPicPr>
        <p:blipFill>
          <a:blip r:embed="rId12" cstate="email">
            <a:extLst>
              <a:ext uri="{28A0092B-C50C-407E-A947-70E740481C1C}">
                <a14:useLocalDpi xmlns:a14="http://schemas.microsoft.com/office/drawing/2010/main"/>
              </a:ext>
            </a:extLst>
          </a:blip>
          <a:srcRect/>
          <a:stretch>
            <a:fillRect/>
          </a:stretch>
        </p:blipFill>
        <p:spPr>
          <a:xfrm>
            <a:off x="2776855" y="1690370"/>
            <a:ext cx="1779270" cy="3948430"/>
          </a:xfrm>
          <a:prstGeom prst="rect">
            <a:avLst/>
          </a:prstGeom>
        </p:spPr>
      </p:pic>
      <p:pic>
        <p:nvPicPr>
          <p:cNvPr id="6" name="图片 5"/>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5301615" y="435610"/>
            <a:ext cx="1731645" cy="5727700"/>
          </a:xfrm>
          <a:prstGeom prst="rect">
            <a:avLst/>
          </a:prstGeom>
        </p:spPr>
      </p:pic>
      <p:sp>
        <p:nvSpPr>
          <p:cNvPr id="20" name="圆角矩形 19"/>
          <p:cNvSpPr/>
          <p:nvPr/>
        </p:nvSpPr>
        <p:spPr>
          <a:xfrm>
            <a:off x="768350" y="1541145"/>
            <a:ext cx="988060" cy="29527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圆角矩形 6"/>
          <p:cNvSpPr/>
          <p:nvPr/>
        </p:nvSpPr>
        <p:spPr>
          <a:xfrm>
            <a:off x="708660" y="5217160"/>
            <a:ext cx="1397000" cy="29527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圆角矩形 7"/>
          <p:cNvSpPr/>
          <p:nvPr/>
        </p:nvSpPr>
        <p:spPr>
          <a:xfrm>
            <a:off x="2848610" y="3516630"/>
            <a:ext cx="1390015" cy="29527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cxnSp>
        <p:nvCxnSpPr>
          <p:cNvPr id="9" name="直接箭头连接符 8"/>
          <p:cNvCxnSpPr/>
          <p:nvPr/>
        </p:nvCxnSpPr>
        <p:spPr>
          <a:xfrm>
            <a:off x="1765935" y="1606550"/>
            <a:ext cx="5962015" cy="306070"/>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cxnSp>
        <p:nvCxnSpPr>
          <p:cNvPr id="10" name="直接箭头连接符 9"/>
          <p:cNvCxnSpPr/>
          <p:nvPr/>
        </p:nvCxnSpPr>
        <p:spPr>
          <a:xfrm flipV="1">
            <a:off x="4217035" y="2039620"/>
            <a:ext cx="3637915" cy="1507490"/>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cxnSp>
        <p:nvCxnSpPr>
          <p:cNvPr id="11" name="直接箭头连接符 10"/>
          <p:cNvCxnSpPr/>
          <p:nvPr/>
        </p:nvCxnSpPr>
        <p:spPr>
          <a:xfrm flipV="1">
            <a:off x="2072640" y="2039620"/>
            <a:ext cx="5782310" cy="3211830"/>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sp>
        <p:nvSpPr>
          <p:cNvPr id="14" name="圆角矩形标注 13"/>
          <p:cNvSpPr/>
          <p:nvPr/>
        </p:nvSpPr>
        <p:spPr>
          <a:xfrm>
            <a:off x="7854950" y="1690370"/>
            <a:ext cx="3300095" cy="935990"/>
          </a:xfrm>
          <a:prstGeom prst="wedgeRoundRectCallout">
            <a:avLst>
              <a:gd name="adj1" fmla="val -50000"/>
              <a:gd name="adj2" fmla="val -25130"/>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找领域内的研究热点、找交叉领域、新兴主题，启发选题思路；</a:t>
            </a:r>
          </a:p>
        </p:txBody>
      </p:sp>
      <p:sp>
        <p:nvSpPr>
          <p:cNvPr id="12" name="圆角矩形 11"/>
          <p:cNvSpPr/>
          <p:nvPr>
            <p:custDataLst>
              <p:tags r:id="rId4"/>
            </p:custDataLst>
          </p:nvPr>
        </p:nvSpPr>
        <p:spPr>
          <a:xfrm>
            <a:off x="703580" y="2039620"/>
            <a:ext cx="1495425" cy="1416685"/>
          </a:xfrm>
          <a:prstGeom prst="roundRect">
            <a:avLst/>
          </a:prstGeom>
          <a:noFill/>
          <a:ln w="28575" cap="flat" cmpd="sng" algn="ctr">
            <a:gradFill>
              <a:gsLst>
                <a:gs pos="0">
                  <a:srgbClr val="14CD68"/>
                </a:gs>
                <a:gs pos="100000">
                  <a:srgbClr val="035C7D"/>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圆角矩形 14"/>
          <p:cNvSpPr/>
          <p:nvPr>
            <p:custDataLst>
              <p:tags r:id="rId5"/>
            </p:custDataLst>
          </p:nvPr>
        </p:nvSpPr>
        <p:spPr>
          <a:xfrm>
            <a:off x="2776855" y="2378075"/>
            <a:ext cx="1461770" cy="906145"/>
          </a:xfrm>
          <a:prstGeom prst="roundRect">
            <a:avLst/>
          </a:prstGeom>
          <a:noFill/>
          <a:ln w="28575" cap="flat" cmpd="sng" algn="ctr">
            <a:gradFill>
              <a:gsLst>
                <a:gs pos="0">
                  <a:srgbClr val="14CD68"/>
                </a:gs>
                <a:gs pos="100000">
                  <a:srgbClr val="035C7D"/>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cxnSp>
        <p:nvCxnSpPr>
          <p:cNvPr id="16" name="直接箭头连接符 15"/>
          <p:cNvCxnSpPr/>
          <p:nvPr>
            <p:custDataLst>
              <p:tags r:id="rId6"/>
            </p:custDataLst>
          </p:nvPr>
        </p:nvCxnSpPr>
        <p:spPr>
          <a:xfrm>
            <a:off x="2232660" y="2176145"/>
            <a:ext cx="5996305" cy="1313180"/>
          </a:xfrm>
          <a:prstGeom prst="straightConnector1">
            <a:avLst/>
          </a:prstGeom>
          <a:ln>
            <a:gradFill>
              <a:gsLst>
                <a:gs pos="0">
                  <a:srgbClr val="14CD68"/>
                </a:gs>
                <a:gs pos="100000">
                  <a:srgbClr val="035C7D"/>
                </a:gs>
              </a:gsLst>
            </a:gradFill>
            <a:tailEnd type="arrow" w="med" len="med"/>
          </a:ln>
        </p:spPr>
        <p:style>
          <a:lnRef idx="3">
            <a:schemeClr val="accent6"/>
          </a:lnRef>
          <a:fillRef idx="0">
            <a:schemeClr val="accent6"/>
          </a:fillRef>
          <a:effectRef idx="2">
            <a:schemeClr val="accent6"/>
          </a:effectRef>
          <a:fontRef idx="minor">
            <a:schemeClr val="tx1"/>
          </a:fontRef>
        </p:style>
      </p:cxnSp>
      <p:cxnSp>
        <p:nvCxnSpPr>
          <p:cNvPr id="17" name="直接箭头连接符 16"/>
          <p:cNvCxnSpPr/>
          <p:nvPr>
            <p:custDataLst>
              <p:tags r:id="rId7"/>
            </p:custDataLst>
          </p:nvPr>
        </p:nvCxnSpPr>
        <p:spPr>
          <a:xfrm>
            <a:off x="4238625" y="2513330"/>
            <a:ext cx="3957320" cy="942975"/>
          </a:xfrm>
          <a:prstGeom prst="straightConnector1">
            <a:avLst/>
          </a:prstGeom>
          <a:ln>
            <a:gradFill>
              <a:gsLst>
                <a:gs pos="0">
                  <a:srgbClr val="14CD68"/>
                </a:gs>
                <a:gs pos="100000">
                  <a:srgbClr val="035C7D"/>
                </a:gs>
              </a:gsLst>
            </a:gradFill>
            <a:tailEnd type="arrow" w="med" len="med"/>
          </a:ln>
        </p:spPr>
        <p:style>
          <a:lnRef idx="3">
            <a:schemeClr val="accent6"/>
          </a:lnRef>
          <a:fillRef idx="0">
            <a:schemeClr val="accent6"/>
          </a:fillRef>
          <a:effectRef idx="2">
            <a:schemeClr val="accent6"/>
          </a:effectRef>
          <a:fontRef idx="minor">
            <a:schemeClr val="tx1"/>
          </a:fontRef>
        </p:style>
      </p:cxnSp>
      <p:sp>
        <p:nvSpPr>
          <p:cNvPr id="19" name="圆角矩形标注 18"/>
          <p:cNvSpPr/>
          <p:nvPr>
            <p:custDataLst>
              <p:tags r:id="rId8"/>
            </p:custDataLst>
          </p:nvPr>
        </p:nvSpPr>
        <p:spPr>
          <a:xfrm>
            <a:off x="8195945" y="3093085"/>
            <a:ext cx="3953510" cy="2545715"/>
          </a:xfrm>
          <a:prstGeom prst="wedgeRoundRectCallout">
            <a:avLst>
              <a:gd name="adj1" fmla="val -50000"/>
              <a:gd name="adj2" fmla="val -25130"/>
              <a:gd name="adj3" fmla="val 16667"/>
            </a:avLst>
          </a:prstGeom>
          <a:noFill/>
          <a:ln w="9525" cap="flat" cmpd="sng" algn="ctr">
            <a:gradFill>
              <a:gsLst>
                <a:gs pos="0">
                  <a:srgbClr val="14CD68"/>
                </a:gs>
                <a:gs pos="100000">
                  <a:srgbClr val="0B6E38"/>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找领域中外核心期刊，追踪核心期刊、辅助文章投稿；</a:t>
            </a:r>
          </a:p>
          <a:p>
            <a:pPr marL="0" marR="0" indent="0" algn="l"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找大牛、找专家，追踪专家研究方向；</a:t>
            </a:r>
          </a:p>
          <a:p>
            <a:pPr marL="0" marR="0" indent="0" algn="l"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找项目合作者、找导师、找人才；</a:t>
            </a:r>
          </a:p>
          <a:p>
            <a:pPr marL="0" marR="0" indent="0" algn="l"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找领域领军单位，评估机构领域内的研究水平、区分研究方向；</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strVal val="#ppt_w*0.70"/>
                                          </p:val>
                                        </p:tav>
                                        <p:tav tm="100000">
                                          <p:val>
                                            <p:strVal val="#ppt_w"/>
                                          </p:val>
                                        </p:tav>
                                      </p:tavLst>
                                    </p:anim>
                                    <p:anim calcmode="lin" valueType="num">
                                      <p:cBhvr>
                                        <p:cTn id="12" dur="1000" fill="hold"/>
                                        <p:tgtEl>
                                          <p:spTgt spid="20"/>
                                        </p:tgtEl>
                                        <p:attrNameLst>
                                          <p:attrName>ppt_h</p:attrName>
                                        </p:attrNameLst>
                                      </p:cBhvr>
                                      <p:tavLst>
                                        <p:tav tm="0">
                                          <p:val>
                                            <p:strVal val="#ppt_h"/>
                                          </p:val>
                                        </p:tav>
                                        <p:tav tm="100000">
                                          <p:val>
                                            <p:strVal val="#ppt_h"/>
                                          </p:val>
                                        </p:tav>
                                      </p:tavLst>
                                    </p:anim>
                                    <p:animEffect transition="in" filter="fade">
                                      <p:cBhvr>
                                        <p:cTn id="13" dur="1000"/>
                                        <p:tgtEl>
                                          <p:spTgt spid="20"/>
                                        </p:tgtEl>
                                      </p:cBhvr>
                                    </p:animEffect>
                                  </p:childTnLst>
                                </p:cTn>
                              </p:par>
                              <p:par>
                                <p:cTn id="14" presetID="5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par>
                                <p:cTn id="19" presetID="55"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par>
                                <p:cTn id="24" presetID="55"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0.70"/>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par>
                                <p:cTn id="29" presetID="55"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par>
                                <p:cTn id="34" presetID="55" presetClass="entr" presetSubtype="0" fill="hold" grpId="1"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0.70"/>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par>
                                <p:cTn id="39" presetID="55" presetClass="entr"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strVal val="#ppt_w*0.70"/>
                                          </p:val>
                                        </p:tav>
                                        <p:tav tm="100000">
                                          <p:val>
                                            <p:strVal val="#ppt_w"/>
                                          </p:val>
                                        </p:tav>
                                      </p:tavLst>
                                    </p:anim>
                                    <p:anim calcmode="lin" valueType="num">
                                      <p:cBhvr>
                                        <p:cTn id="42" dur="1000" fill="hold"/>
                                        <p:tgtEl>
                                          <p:spTgt spid="14"/>
                                        </p:tgtEl>
                                        <p:attrNameLst>
                                          <p:attrName>ppt_h</p:attrName>
                                        </p:attrNameLst>
                                      </p:cBhvr>
                                      <p:tavLst>
                                        <p:tav tm="0">
                                          <p:val>
                                            <p:strVal val="#ppt_h"/>
                                          </p:val>
                                        </p:tav>
                                        <p:tav tm="100000">
                                          <p:val>
                                            <p:strVal val="#ppt_h"/>
                                          </p:val>
                                        </p:tav>
                                      </p:tavLst>
                                    </p:anim>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2" nodeType="clickEffect">
                                  <p:stCondLst>
                                    <p:cond delay="0"/>
                                  </p:stCondLst>
                                  <p:childTnLst>
                                    <p:set>
                                      <p:cBhvr>
                                        <p:cTn id="47" dur="1" fill="hold">
                                          <p:stCondLst>
                                            <p:cond delay="0"/>
                                          </p:stCondLst>
                                        </p:cTn>
                                        <p:tgtEl>
                                          <p:spTgt spid="20"/>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0"/>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8"/>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1"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strVal val="#ppt_w*0.70"/>
                                          </p:val>
                                        </p:tav>
                                        <p:tav tm="100000">
                                          <p:val>
                                            <p:strVal val="#ppt_w"/>
                                          </p:val>
                                        </p:tav>
                                      </p:tavLst>
                                    </p:anim>
                                    <p:anim calcmode="lin" valueType="num">
                                      <p:cBhvr>
                                        <p:cTn id="65" dur="1000" fill="hold"/>
                                        <p:tgtEl>
                                          <p:spTgt spid="12"/>
                                        </p:tgtEl>
                                        <p:attrNameLst>
                                          <p:attrName>ppt_h</p:attrName>
                                        </p:attrNameLst>
                                      </p:cBhvr>
                                      <p:tavLst>
                                        <p:tav tm="0">
                                          <p:val>
                                            <p:strVal val="#ppt_h"/>
                                          </p:val>
                                        </p:tav>
                                        <p:tav tm="100000">
                                          <p:val>
                                            <p:strVal val="#ppt_h"/>
                                          </p:val>
                                        </p:tav>
                                      </p:tavLst>
                                    </p:anim>
                                    <p:animEffect transition="in" filter="fade">
                                      <p:cBhvr>
                                        <p:cTn id="66" dur="1000"/>
                                        <p:tgtEl>
                                          <p:spTgt spid="12"/>
                                        </p:tgtEl>
                                      </p:cBhvr>
                                    </p:animEffect>
                                  </p:childTnLst>
                                </p:cTn>
                              </p:par>
                              <p:par>
                                <p:cTn id="67" presetID="55"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strVal val="#ppt_w*0.70"/>
                                          </p:val>
                                        </p:tav>
                                        <p:tav tm="100000">
                                          <p:val>
                                            <p:strVal val="#ppt_w"/>
                                          </p:val>
                                        </p:tav>
                                      </p:tavLst>
                                    </p:anim>
                                    <p:anim calcmode="lin" valueType="num">
                                      <p:cBhvr>
                                        <p:cTn id="70" dur="1000" fill="hold"/>
                                        <p:tgtEl>
                                          <p:spTgt spid="16"/>
                                        </p:tgtEl>
                                        <p:attrNameLst>
                                          <p:attrName>ppt_h</p:attrName>
                                        </p:attrNameLst>
                                      </p:cBhvr>
                                      <p:tavLst>
                                        <p:tav tm="0">
                                          <p:val>
                                            <p:strVal val="#ppt_h"/>
                                          </p:val>
                                        </p:tav>
                                        <p:tav tm="100000">
                                          <p:val>
                                            <p:strVal val="#ppt_h"/>
                                          </p:val>
                                        </p:tav>
                                      </p:tavLst>
                                    </p:anim>
                                    <p:animEffect transition="in" filter="fade">
                                      <p:cBhvr>
                                        <p:cTn id="71" dur="1000"/>
                                        <p:tgtEl>
                                          <p:spTgt spid="16"/>
                                        </p:tgtEl>
                                      </p:cBhvr>
                                    </p:animEffect>
                                  </p:childTnLst>
                                </p:cTn>
                              </p:par>
                              <p:par>
                                <p:cTn id="72" presetID="55" presetClass="entr"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1000" fill="hold"/>
                                        <p:tgtEl>
                                          <p:spTgt spid="15"/>
                                        </p:tgtEl>
                                        <p:attrNameLst>
                                          <p:attrName>ppt_w</p:attrName>
                                        </p:attrNameLst>
                                      </p:cBhvr>
                                      <p:tavLst>
                                        <p:tav tm="0">
                                          <p:val>
                                            <p:strVal val="#ppt_w*0.70"/>
                                          </p:val>
                                        </p:tav>
                                        <p:tav tm="100000">
                                          <p:val>
                                            <p:strVal val="#ppt_w"/>
                                          </p:val>
                                        </p:tav>
                                      </p:tavLst>
                                    </p:anim>
                                    <p:anim calcmode="lin" valueType="num">
                                      <p:cBhvr>
                                        <p:cTn id="75" dur="1000" fill="hold"/>
                                        <p:tgtEl>
                                          <p:spTgt spid="15"/>
                                        </p:tgtEl>
                                        <p:attrNameLst>
                                          <p:attrName>ppt_h</p:attrName>
                                        </p:attrNameLst>
                                      </p:cBhvr>
                                      <p:tavLst>
                                        <p:tav tm="0">
                                          <p:val>
                                            <p:strVal val="#ppt_h"/>
                                          </p:val>
                                        </p:tav>
                                        <p:tav tm="100000">
                                          <p:val>
                                            <p:strVal val="#ppt_h"/>
                                          </p:val>
                                        </p:tav>
                                      </p:tavLst>
                                    </p:anim>
                                    <p:animEffect transition="in" filter="fade">
                                      <p:cBhvr>
                                        <p:cTn id="76" dur="1000"/>
                                        <p:tgtEl>
                                          <p:spTgt spid="15"/>
                                        </p:tgtEl>
                                      </p:cBhvr>
                                    </p:animEffect>
                                  </p:childTnLst>
                                </p:cTn>
                              </p:par>
                              <p:par>
                                <p:cTn id="77" presetID="55"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strVal val="#ppt_w*0.7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animEffect transition="in" filter="fade">
                                      <p:cBhvr>
                                        <p:cTn id="81" dur="1000"/>
                                        <p:tgtEl>
                                          <p:spTgt spid="17"/>
                                        </p:tgtEl>
                                      </p:cBhvr>
                                    </p:animEffect>
                                  </p:childTnLst>
                                </p:cTn>
                              </p:par>
                              <p:par>
                                <p:cTn id="82" presetID="55" presetClass="entr" presetSubtype="0" fill="hold" grpId="1" nodeType="with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1000" fill="hold"/>
                                        <p:tgtEl>
                                          <p:spTgt spid="19"/>
                                        </p:tgtEl>
                                        <p:attrNameLst>
                                          <p:attrName>ppt_w</p:attrName>
                                        </p:attrNameLst>
                                      </p:cBhvr>
                                      <p:tavLst>
                                        <p:tav tm="0">
                                          <p:val>
                                            <p:strVal val="#ppt_w*0.70"/>
                                          </p:val>
                                        </p:tav>
                                        <p:tav tm="100000">
                                          <p:val>
                                            <p:strVal val="#ppt_w"/>
                                          </p:val>
                                        </p:tav>
                                      </p:tavLst>
                                    </p:anim>
                                    <p:anim calcmode="lin" valueType="num">
                                      <p:cBhvr>
                                        <p:cTn id="85" dur="1000" fill="hold"/>
                                        <p:tgtEl>
                                          <p:spTgt spid="19"/>
                                        </p:tgtEl>
                                        <p:attrNameLst>
                                          <p:attrName>ppt_h</p:attrName>
                                        </p:attrNameLst>
                                      </p:cBhvr>
                                      <p:tavLst>
                                        <p:tav tm="0">
                                          <p:val>
                                            <p:strVal val="#ppt_h"/>
                                          </p:val>
                                        </p:tav>
                                        <p:tav tm="100000">
                                          <p:val>
                                            <p:strVal val="#ppt_h"/>
                                          </p:val>
                                        </p:tav>
                                      </p:tavLst>
                                    </p:anim>
                                    <p:animEffect transition="in" filter="fade">
                                      <p:cBhvr>
                                        <p:cTn id="8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bldLvl="0" animBg="1"/>
      <p:bldP spid="20" grpId="2" bldLvl="0" animBg="1"/>
      <p:bldP spid="7" grpId="1" bldLvl="0" animBg="1"/>
      <p:bldP spid="7" grpId="2" bldLvl="0" animBg="1"/>
      <p:bldP spid="8" grpId="1" bldLvl="0" animBg="1"/>
      <p:bldP spid="8" grpId="2" bldLvl="0" animBg="1"/>
      <p:bldP spid="14" grpId="1" bldLvl="0" animBg="1"/>
      <p:bldP spid="14" grpId="2" bldLvl="0" animBg="1"/>
      <p:bldP spid="12" grpId="1" bldLvl="0" animBg="1"/>
      <p:bldP spid="15" grpId="1" bldLvl="0" animBg="1"/>
      <p:bldP spid="19" grpId="1"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1210" y="730320"/>
            <a:ext cx="10969200" cy="705600"/>
          </a:xfrm>
        </p:spPr>
        <p:txBody>
          <a:bodyPr/>
          <a:lstStyle/>
          <a:p>
            <a:r>
              <a:rPr lang="zh-CN" altLang="en-US" dirty="0">
                <a:sym typeface="+mn-ea"/>
              </a:rPr>
              <a:t>实用科研辅助工具介绍</a:t>
            </a:r>
          </a:p>
        </p:txBody>
      </p:sp>
      <p:pic>
        <p:nvPicPr>
          <p:cNvPr id="4" name="图片 3"/>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rcRect/>
          <a:stretch>
            <a:fillRect/>
          </a:stretch>
        </p:blipFill>
        <p:spPr>
          <a:xfrm>
            <a:off x="560070" y="1722120"/>
            <a:ext cx="1642110" cy="4197985"/>
          </a:xfrm>
          <a:prstGeom prst="rect">
            <a:avLst/>
          </a:prstGeom>
        </p:spPr>
      </p:pic>
      <p:sp>
        <p:nvSpPr>
          <p:cNvPr id="20" name="圆角矩形 19"/>
          <p:cNvSpPr/>
          <p:nvPr>
            <p:custDataLst>
              <p:tags r:id="rId3"/>
            </p:custDataLst>
          </p:nvPr>
        </p:nvSpPr>
        <p:spPr>
          <a:xfrm>
            <a:off x="560070" y="3905250"/>
            <a:ext cx="1351280" cy="29527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圆角矩形标注 13"/>
          <p:cNvSpPr/>
          <p:nvPr>
            <p:custDataLst>
              <p:tags r:id="rId4"/>
            </p:custDataLst>
          </p:nvPr>
        </p:nvSpPr>
        <p:spPr>
          <a:xfrm>
            <a:off x="2795905" y="2020570"/>
            <a:ext cx="1994535" cy="935990"/>
          </a:xfrm>
          <a:prstGeom prst="wedgeRoundRectCallout">
            <a:avLst>
              <a:gd name="adj1" fmla="val -95208"/>
              <a:gd name="adj2" fmla="val 149728"/>
              <a:gd name="adj3" fmla="val 16667"/>
            </a:avLst>
          </a:prstGeom>
          <a:noFill/>
          <a:ln w="9525" cap="flat" cmpd="sng" algn="ctr">
            <a:gradFill>
              <a:gsLst>
                <a:gs pos="0">
                  <a:srgbClr val="FE4444"/>
                </a:gs>
                <a:gs pos="100000">
                  <a:srgbClr val="832B2B"/>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过滤查看检索结果中的核心期刊文献</a:t>
            </a:r>
          </a:p>
        </p:txBody>
      </p:sp>
      <p:pic>
        <p:nvPicPr>
          <p:cNvPr id="5" name="图片 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7909560" y="1971675"/>
            <a:ext cx="1779270" cy="3948430"/>
          </a:xfrm>
          <a:prstGeom prst="rect">
            <a:avLst/>
          </a:prstGeom>
        </p:spPr>
      </p:pic>
      <p:pic>
        <p:nvPicPr>
          <p:cNvPr id="6" name="图片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79670" y="1299845"/>
            <a:ext cx="2740660" cy="3110230"/>
          </a:xfrm>
          <a:prstGeom prst="rect">
            <a:avLst/>
          </a:prstGeom>
        </p:spPr>
      </p:pic>
      <p:sp>
        <p:nvSpPr>
          <p:cNvPr id="19" name="圆角矩形标注 18"/>
          <p:cNvSpPr/>
          <p:nvPr/>
        </p:nvSpPr>
        <p:spPr>
          <a:xfrm>
            <a:off x="4352925" y="3977005"/>
            <a:ext cx="2003425" cy="605155"/>
          </a:xfrm>
          <a:prstGeom prst="wedgeRoundRectCallout">
            <a:avLst>
              <a:gd name="adj1" fmla="val -50000"/>
              <a:gd name="adj2" fmla="val -25130"/>
              <a:gd name="adj3" fmla="val 16667"/>
            </a:avLst>
          </a:prstGeom>
          <a:noFill/>
          <a:ln w="9525" cap="flat" cmpd="sng" algn="ctr">
            <a:gradFill>
              <a:gsLst>
                <a:gs pos="0">
                  <a:srgbClr val="14CD68"/>
                </a:gs>
                <a:gs pos="100000">
                  <a:srgbClr val="0B6E38"/>
                </a:gs>
              </a:gsLst>
            </a:gradFill>
            <a:prstDash val="solid"/>
            <a:round/>
            <a:headEnd type="none" w="med" len="med"/>
            <a:tailEnd type="none" w="med" len="med"/>
          </a:ln>
          <a:extLst>
            <a:ext uri="{909E8E84-426E-40DD-AFC4-6F175D3DCCD1}">
              <a14:hiddenFill xmlns:a14="http://schemas.microsoft.com/office/drawing/2010/main">
                <a:gradFill>
                  <a:gsLst>
                    <a:gs pos="50000">
                      <a:srgbClr val="ED8D72"/>
                    </a:gs>
                    <a:gs pos="0">
                      <a:srgbClr val="F3B3A1"/>
                    </a:gs>
                    <a:gs pos="100000">
                      <a:srgbClr val="E66643"/>
                    </a:gs>
                  </a:gsLst>
                  <a:lin scaled="1"/>
                </a:gra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辅助判断文献类型</a:t>
            </a:r>
          </a:p>
        </p:txBody>
      </p:sp>
      <p:cxnSp>
        <p:nvCxnSpPr>
          <p:cNvPr id="16" name="直接箭头连接符 15"/>
          <p:cNvCxnSpPr>
            <a:endCxn id="19" idx="1"/>
          </p:cNvCxnSpPr>
          <p:nvPr/>
        </p:nvCxnSpPr>
        <p:spPr>
          <a:xfrm flipV="1">
            <a:off x="1913255" y="4279900"/>
            <a:ext cx="2439670" cy="327025"/>
          </a:xfrm>
          <a:prstGeom prst="straightConnector1">
            <a:avLst/>
          </a:prstGeom>
          <a:ln>
            <a:gradFill>
              <a:gsLst>
                <a:gs pos="0">
                  <a:srgbClr val="14CD68"/>
                </a:gs>
                <a:gs pos="100000">
                  <a:srgbClr val="035C7D"/>
                </a:gs>
              </a:gsLst>
            </a:gradFill>
            <a:tailEnd type="arrow" w="med" len="med"/>
          </a:ln>
        </p:spPr>
        <p:style>
          <a:lnRef idx="3">
            <a:schemeClr val="accent6"/>
          </a:lnRef>
          <a:fillRef idx="0">
            <a:schemeClr val="accent6"/>
          </a:fillRef>
          <a:effectRef idx="2">
            <a:schemeClr val="accent6"/>
          </a:effectRef>
          <a:fontRef idx="minor">
            <a:schemeClr val="tx1"/>
          </a:fontRef>
        </p:style>
      </p:cxnSp>
      <p:cxnSp>
        <p:nvCxnSpPr>
          <p:cNvPr id="3" name="直接箭头连接符 2"/>
          <p:cNvCxnSpPr/>
          <p:nvPr/>
        </p:nvCxnSpPr>
        <p:spPr>
          <a:xfrm flipH="1">
            <a:off x="6261735" y="2340610"/>
            <a:ext cx="1743710" cy="1619885"/>
          </a:xfrm>
          <a:prstGeom prst="straightConnector1">
            <a:avLst/>
          </a:prstGeom>
          <a:ln>
            <a:gradFill>
              <a:gsLst>
                <a:gs pos="0">
                  <a:srgbClr val="14CD68"/>
                </a:gs>
                <a:gs pos="100000">
                  <a:srgbClr val="035C7D"/>
                </a:gs>
              </a:gsLst>
            </a:gradFill>
            <a:tailEnd type="arrow" w="med" len="med"/>
          </a:ln>
        </p:spPr>
        <p:style>
          <a:lnRef idx="3">
            <a:schemeClr val="accent6"/>
          </a:lnRef>
          <a:fillRef idx="0">
            <a:schemeClr val="accent6"/>
          </a:fillRef>
          <a:effectRef idx="2">
            <a:schemeClr val="accent6"/>
          </a:effectRef>
          <a:fontRef idx="minor">
            <a:schemeClr val="tx1"/>
          </a:fontRef>
        </p:style>
      </p:cxnSp>
      <p:sp>
        <p:nvSpPr>
          <p:cNvPr id="8" name="iṡļîḓè"/>
          <p:cNvSpPr txBox="1"/>
          <p:nvPr>
            <p:custDataLst>
              <p:tags r:id="rId5"/>
            </p:custDataLst>
          </p:nvPr>
        </p:nvSpPr>
        <p:spPr bwMode="auto">
          <a:xfrm>
            <a:off x="10112375" y="641350"/>
            <a:ext cx="165100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检索结果聚类筛选</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par>
                                <p:cTn id="10" presetID="55" presetClass="entr" presetSubtype="0" fill="hold" grpId="1"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amond(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bldLvl="0" animBg="1"/>
      <p:bldP spid="14" grpId="1" bldLvl="0" animBg="1"/>
      <p:bldP spid="1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8"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934335" y="222885"/>
            <a:ext cx="4980305" cy="356235"/>
          </a:xfrm>
        </p:spPr>
        <p:txBody>
          <a:bodyPr>
            <a:normAutofit fontScale="90000"/>
          </a:bodyPr>
          <a:lstStyle/>
          <a:p>
            <a:r>
              <a:rPr lang="zh-CN" altLang="en-US" dirty="0">
                <a:sym typeface="+mn-ea"/>
              </a:rPr>
              <a:t>万方医学网资源介绍</a:t>
            </a:r>
            <a:endParaRPr lang="zh-CN" altLang="en-US"/>
          </a:p>
        </p:txBody>
      </p:sp>
      <p:sp>
        <p:nvSpPr>
          <p:cNvPr id="4" name="文本框 3"/>
          <p:cNvSpPr txBox="1"/>
          <p:nvPr>
            <p:custDataLst>
              <p:tags r:id="rId2"/>
            </p:custDataLst>
          </p:nvPr>
        </p:nvSpPr>
        <p:spPr>
          <a:xfrm>
            <a:off x="6421120" y="635635"/>
            <a:ext cx="5255260" cy="645160"/>
          </a:xfrm>
          <a:prstGeom prst="rect">
            <a:avLst/>
          </a:prstGeom>
          <a:noFill/>
        </p:spPr>
        <p:txBody>
          <a:bodyPr wrap="square" rtlCol="0">
            <a:spAutoFit/>
          </a:bodyPr>
          <a:lstStyle/>
          <a:p>
            <a:r>
              <a:rPr lang="zh-CN" altLang="en-US" dirty="0">
                <a:latin typeface="微软雅黑" panose="020B0503020204020204" charset="-122"/>
                <a:ea typeface="微软雅黑" panose="020B0503020204020204" charset="-122"/>
                <a:cs typeface="微软雅黑" panose="020B0503020204020204" charset="-122"/>
              </a:rPr>
              <a:t>文献检索发现系统</a:t>
            </a:r>
          </a:p>
          <a:p>
            <a:r>
              <a:rPr lang="zh-CN" altLang="en-US" sz="1600" dirty="0">
                <a:latin typeface="微软雅黑" panose="020B0503020204020204" charset="-122"/>
                <a:ea typeface="微软雅黑" panose="020B0503020204020204" charset="-122"/>
                <a:cs typeface="微软雅黑" panose="020B0503020204020204" charset="-122"/>
              </a:rPr>
              <a:t> </a:t>
            </a:r>
            <a:r>
              <a:rPr lang="en-US" altLang="zh-CN" sz="1600" dirty="0">
                <a:latin typeface="微软雅黑" panose="020B0503020204020204" charset="-122"/>
                <a:ea typeface="微软雅黑" panose="020B0503020204020204" charset="-122"/>
                <a:cs typeface="微软雅黑" panose="020B0503020204020204" charset="-122"/>
              </a:rPr>
              <a:t>            </a:t>
            </a:r>
            <a:r>
              <a:rPr lang="en-US" altLang="zh-CN" dirty="0">
                <a:latin typeface="微软雅黑" panose="020B0503020204020204" charset="-122"/>
                <a:ea typeface="微软雅黑" panose="020B0503020204020204" charset="-122"/>
                <a:cs typeface="微软雅黑" panose="020B0503020204020204" charset="-122"/>
              </a:rPr>
              <a:t>——</a:t>
            </a:r>
            <a:r>
              <a:rPr lang="zh-CN" altLang="en-US" dirty="0">
                <a:latin typeface="微软雅黑" panose="020B0503020204020204" charset="-122"/>
                <a:ea typeface="微软雅黑" panose="020B0503020204020204" charset="-122"/>
                <a:cs typeface="微软雅黑" panose="020B0503020204020204" charset="-122"/>
              </a:rPr>
              <a:t>海量优质的医学信息资源一站式获取 </a:t>
            </a:r>
          </a:p>
        </p:txBody>
      </p:sp>
      <p:sp>
        <p:nvSpPr>
          <p:cNvPr id="12" name="文本框 11"/>
          <p:cNvSpPr txBox="1"/>
          <p:nvPr>
            <p:custDataLst>
              <p:tags r:id="rId3"/>
            </p:custDataLst>
          </p:nvPr>
        </p:nvSpPr>
        <p:spPr>
          <a:xfrm>
            <a:off x="762000" y="1418600"/>
            <a:ext cx="11068050" cy="829945"/>
          </a:xfrm>
          <a:prstGeom prst="rect">
            <a:avLst/>
          </a:prstGeom>
          <a:noFill/>
        </p:spPr>
        <p:txBody>
          <a:bodyPr wrap="square" rtlCol="0">
            <a:spAutoFit/>
          </a:bodyPr>
          <a:lstStyle/>
          <a:p>
            <a:pPr>
              <a:lnSpc>
                <a:spcPct val="150000"/>
              </a:lnSpc>
            </a:pPr>
            <a:r>
              <a:rPr lang="zh-CN" altLang="en-US" sz="1600" dirty="0"/>
              <a:t>          万方医学新版文献检索发现系统包括中外文期刊、中文学位、中文会议，新增医学领域中外专利、科技成果、中外标准、法律法规四类资源，实现七大类资源的统一检索、在线阅读、全文下载和成果全部元数据的在线交易。</a:t>
            </a:r>
          </a:p>
        </p:txBody>
      </p:sp>
      <p:pic>
        <p:nvPicPr>
          <p:cNvPr id="13" name="图片 12"/>
          <p:cNvPicPr/>
          <p:nvPr>
            <p:custDataLst>
              <p:tags r:id="rId4"/>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6421120" y="2606040"/>
            <a:ext cx="4716780" cy="2880360"/>
          </a:xfrm>
          <a:prstGeom prst="rect">
            <a:avLst/>
          </a:prstGeom>
          <a:noFill/>
        </p:spPr>
      </p:pic>
      <p:sp>
        <p:nvSpPr>
          <p:cNvPr id="15" name="矩形 14"/>
          <p:cNvSpPr/>
          <p:nvPr>
            <p:custDataLst>
              <p:tags r:id="rId5"/>
            </p:custDataLst>
          </p:nvPr>
        </p:nvSpPr>
        <p:spPr>
          <a:xfrm>
            <a:off x="7616661" y="5707033"/>
            <a:ext cx="3185487" cy="369332"/>
          </a:xfrm>
          <a:prstGeom prst="rect">
            <a:avLst/>
          </a:prstGeom>
        </p:spPr>
        <p:txBody>
          <a:bodyPr wrap="none">
            <a:spAutoFit/>
          </a:bodyPr>
          <a:lstStyle/>
          <a:p>
            <a:r>
              <a:rPr lang="zh-CN" altLang="en-US" dirty="0">
                <a:solidFill>
                  <a:srgbClr val="222222"/>
                </a:solidFill>
                <a:latin typeface="-apple-system"/>
              </a:rPr>
              <a:t>科技成果元数据线上交易流程</a:t>
            </a:r>
            <a:endParaRPr lang="zh-CN" altLang="en-US" dirty="0"/>
          </a:p>
        </p:txBody>
      </p:sp>
      <p:graphicFrame>
        <p:nvGraphicFramePr>
          <p:cNvPr id="16" name="图示 15"/>
          <p:cNvGraphicFramePr/>
          <p:nvPr>
            <p:custDataLst>
              <p:tags r:id="rId6"/>
            </p:custDataLst>
          </p:nvPr>
        </p:nvGraphicFramePr>
        <p:xfrm>
          <a:off x="811530" y="2560955"/>
          <a:ext cx="4917440" cy="34124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53510" y="528390"/>
            <a:ext cx="10969200" cy="705600"/>
          </a:xfrm>
        </p:spPr>
        <p:txBody>
          <a:bodyPr/>
          <a:lstStyle/>
          <a:p>
            <a:r>
              <a:rPr lang="zh-CN" altLang="en-US" sz="3200" dirty="0">
                <a:sym typeface="+mn-ea"/>
              </a:rPr>
              <a:t>检索结果聚类分析</a:t>
            </a:r>
          </a:p>
        </p:txBody>
      </p:sp>
      <p:pic>
        <p:nvPicPr>
          <p:cNvPr id="3" name="图片 2"/>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1604645" y="1274445"/>
            <a:ext cx="8358505" cy="5049520"/>
          </a:xfrm>
          <a:prstGeom prst="rect">
            <a:avLst/>
          </a:prstGeom>
        </p:spPr>
      </p:pic>
      <p:sp>
        <p:nvSpPr>
          <p:cNvPr id="20" name="圆角矩形 19"/>
          <p:cNvSpPr/>
          <p:nvPr>
            <p:custDataLst>
              <p:tags r:id="rId3"/>
            </p:custDataLst>
          </p:nvPr>
        </p:nvSpPr>
        <p:spPr>
          <a:xfrm>
            <a:off x="3260090" y="1274445"/>
            <a:ext cx="2372360" cy="25781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圆角矩形 3"/>
          <p:cNvSpPr/>
          <p:nvPr>
            <p:custDataLst>
              <p:tags r:id="rId4"/>
            </p:custDataLst>
          </p:nvPr>
        </p:nvSpPr>
        <p:spPr>
          <a:xfrm>
            <a:off x="6252210" y="1532255"/>
            <a:ext cx="752475" cy="22606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5" name="图片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4645" y="1141095"/>
            <a:ext cx="8956675" cy="5280660"/>
          </a:xfrm>
          <a:prstGeom prst="rect">
            <a:avLst/>
          </a:prstGeom>
        </p:spPr>
      </p:pic>
      <p:sp>
        <p:nvSpPr>
          <p:cNvPr id="6" name="圆角矩形 5"/>
          <p:cNvSpPr/>
          <p:nvPr>
            <p:custDataLst>
              <p:tags r:id="rId5"/>
            </p:custDataLst>
          </p:nvPr>
        </p:nvSpPr>
        <p:spPr>
          <a:xfrm>
            <a:off x="1717040" y="1706880"/>
            <a:ext cx="8988425" cy="39497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9660" y="1143635"/>
            <a:ext cx="10242550" cy="5278120"/>
          </a:xfrm>
          <a:prstGeom prst="rect">
            <a:avLst/>
          </a:prstGeom>
        </p:spPr>
      </p:pic>
      <p:pic>
        <p:nvPicPr>
          <p:cNvPr id="8" name="图片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8350" y="1233805"/>
            <a:ext cx="11191240" cy="5090160"/>
          </a:xfrm>
          <a:prstGeom prst="rect">
            <a:avLst/>
          </a:prstGeom>
        </p:spPr>
      </p:pic>
      <p:pic>
        <p:nvPicPr>
          <p:cNvPr id="9"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9245" y="1274445"/>
            <a:ext cx="11650345" cy="51466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amond(in)">
                                      <p:cBhvr>
                                        <p:cTn id="39" dur="2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plus(in)">
                                      <p:cBhvr>
                                        <p:cTn id="4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bldLvl="0" animBg="1"/>
      <p:bldP spid="4" grpId="1" bldLvl="0" animBg="1"/>
      <p:bldP spid="6" grpId="1"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79850" y="696665"/>
            <a:ext cx="10969200" cy="705600"/>
          </a:xfrm>
        </p:spPr>
        <p:txBody>
          <a:bodyPr/>
          <a:lstStyle/>
          <a:p>
            <a:r>
              <a:rPr lang="zh-CN" altLang="en-US" dirty="0">
                <a:sym typeface="+mn-ea"/>
              </a:rPr>
              <a:t>检索结果聚类分析</a:t>
            </a:r>
          </a:p>
        </p:txBody>
      </p:sp>
      <p:sp>
        <p:nvSpPr>
          <p:cNvPr id="8" name="iṡļîḓè"/>
          <p:cNvSpPr txBox="1"/>
          <p:nvPr>
            <p:custDataLst>
              <p:tags r:id="rId2"/>
            </p:custDataLst>
          </p:nvPr>
        </p:nvSpPr>
        <p:spPr bwMode="auto">
          <a:xfrm>
            <a:off x="9465310" y="754380"/>
            <a:ext cx="165100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检索结果导出</a:t>
            </a:r>
          </a:p>
        </p:txBody>
      </p:sp>
      <p:pic>
        <p:nvPicPr>
          <p:cNvPr id="3" name="图片 2"/>
          <p:cNvPicPr>
            <a:picLocks noChangeAspect="1"/>
          </p:cNvPicPr>
          <p:nvPr>
            <p:custDataLst>
              <p:tags r:id="rId3"/>
            </p:custDataLst>
          </p:nvPr>
        </p:nvPicPr>
        <p:blipFill>
          <a:blip r:embed="rId8" cstate="email">
            <a:extLst>
              <a:ext uri="{28A0092B-C50C-407E-A947-70E740481C1C}">
                <a14:useLocalDpi xmlns:a14="http://schemas.microsoft.com/office/drawing/2010/main"/>
              </a:ext>
            </a:extLst>
          </a:blip>
          <a:stretch>
            <a:fillRect/>
          </a:stretch>
        </p:blipFill>
        <p:spPr>
          <a:xfrm>
            <a:off x="153035" y="1402080"/>
            <a:ext cx="6291580" cy="1795780"/>
          </a:xfrm>
          <a:prstGeom prst="rect">
            <a:avLst/>
          </a:prstGeom>
        </p:spPr>
      </p:pic>
      <p:pic>
        <p:nvPicPr>
          <p:cNvPr id="4"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71770" y="2794000"/>
            <a:ext cx="6600825" cy="3286125"/>
          </a:xfrm>
          <a:prstGeom prst="rect">
            <a:avLst/>
          </a:prstGeom>
        </p:spPr>
      </p:pic>
      <p:sp>
        <p:nvSpPr>
          <p:cNvPr id="20" name="圆角矩形 19"/>
          <p:cNvSpPr/>
          <p:nvPr>
            <p:custDataLst>
              <p:tags r:id="rId4"/>
            </p:custDataLst>
          </p:nvPr>
        </p:nvSpPr>
        <p:spPr>
          <a:xfrm>
            <a:off x="4089400" y="2794000"/>
            <a:ext cx="789940" cy="28702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 4"/>
          <p:cNvSpPr/>
          <p:nvPr>
            <p:custDataLst>
              <p:tags r:id="rId5"/>
            </p:custDataLst>
          </p:nvPr>
        </p:nvSpPr>
        <p:spPr>
          <a:xfrm>
            <a:off x="5456555" y="3285490"/>
            <a:ext cx="838835" cy="33655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8815" y="3622040"/>
            <a:ext cx="5396230" cy="19335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amond(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bldLvl="0" animBg="1"/>
      <p:bldP spid="5" grpId="1"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8"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477895" y="149225"/>
            <a:ext cx="4988560" cy="705485"/>
          </a:xfrm>
        </p:spPr>
        <p:txBody>
          <a:bodyPr/>
          <a:lstStyle/>
          <a:p>
            <a:r>
              <a:rPr lang="zh-CN" altLang="en-US" dirty="0">
                <a:sym typeface="+mn-ea"/>
              </a:rPr>
              <a:t>检索结果聚类分析</a:t>
            </a:r>
          </a:p>
        </p:txBody>
      </p:sp>
      <p:pic>
        <p:nvPicPr>
          <p:cNvPr id="3" name="图片 2"/>
          <p:cNvPicPr>
            <a:picLocks noChangeAspect="1"/>
          </p:cNvPicPr>
          <p:nvPr>
            <p:custDataLst>
              <p:tags r:id="rId2"/>
            </p:custDataLst>
          </p:nvPr>
        </p:nvPicPr>
        <p:blipFill>
          <a:blip r:embed="rId9" cstate="email">
            <a:extLst>
              <a:ext uri="{28A0092B-C50C-407E-A947-70E740481C1C}">
                <a14:useLocalDpi xmlns:a14="http://schemas.microsoft.com/office/drawing/2010/main"/>
              </a:ext>
            </a:extLst>
          </a:blip>
          <a:stretch>
            <a:fillRect/>
          </a:stretch>
        </p:blipFill>
        <p:spPr>
          <a:xfrm>
            <a:off x="332105" y="1347470"/>
            <a:ext cx="8272145" cy="5036820"/>
          </a:xfrm>
          <a:prstGeom prst="rect">
            <a:avLst/>
          </a:prstGeom>
        </p:spPr>
      </p:pic>
      <p:sp>
        <p:nvSpPr>
          <p:cNvPr id="20" name="圆角矩形 19"/>
          <p:cNvSpPr/>
          <p:nvPr>
            <p:custDataLst>
              <p:tags r:id="rId3"/>
            </p:custDataLst>
          </p:nvPr>
        </p:nvSpPr>
        <p:spPr>
          <a:xfrm>
            <a:off x="1882775" y="1934210"/>
            <a:ext cx="310515" cy="335280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圆角矩形 3"/>
          <p:cNvSpPr/>
          <p:nvPr>
            <p:custDataLst>
              <p:tags r:id="rId4"/>
            </p:custDataLst>
          </p:nvPr>
        </p:nvSpPr>
        <p:spPr>
          <a:xfrm>
            <a:off x="3096260" y="1572895"/>
            <a:ext cx="789940" cy="28702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 4"/>
          <p:cNvSpPr/>
          <p:nvPr>
            <p:custDataLst>
              <p:tags r:id="rId5"/>
            </p:custDataLst>
          </p:nvPr>
        </p:nvSpPr>
        <p:spPr>
          <a:xfrm>
            <a:off x="7941310" y="5059045"/>
            <a:ext cx="525145" cy="54356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86200" y="1934210"/>
            <a:ext cx="8305800" cy="4286250"/>
          </a:xfrm>
          <a:prstGeom prst="rect">
            <a:avLst/>
          </a:prstGeom>
        </p:spPr>
      </p:pic>
      <p:sp>
        <p:nvSpPr>
          <p:cNvPr id="7" name="圆角矩形 6"/>
          <p:cNvSpPr/>
          <p:nvPr/>
        </p:nvSpPr>
        <p:spPr>
          <a:xfrm>
            <a:off x="4312920" y="2491105"/>
            <a:ext cx="979170" cy="364172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圆角矩形 7"/>
          <p:cNvSpPr/>
          <p:nvPr/>
        </p:nvSpPr>
        <p:spPr>
          <a:xfrm>
            <a:off x="5852795" y="2003425"/>
            <a:ext cx="5055235" cy="32829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圆角矩形 8"/>
          <p:cNvSpPr/>
          <p:nvPr/>
        </p:nvSpPr>
        <p:spPr>
          <a:xfrm>
            <a:off x="11272520" y="2780030"/>
            <a:ext cx="722630" cy="220345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圆角矩形 9"/>
          <p:cNvSpPr/>
          <p:nvPr/>
        </p:nvSpPr>
        <p:spPr>
          <a:xfrm>
            <a:off x="10184130" y="2400935"/>
            <a:ext cx="1889125" cy="25400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圆角矩形 10"/>
          <p:cNvSpPr/>
          <p:nvPr>
            <p:custDataLst>
              <p:tags r:id="rId6"/>
            </p:custDataLst>
          </p:nvPr>
        </p:nvSpPr>
        <p:spPr>
          <a:xfrm>
            <a:off x="5695950" y="2400935"/>
            <a:ext cx="261620" cy="265811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ox(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0.70"/>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1"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strVal val="#ppt_w*0.70"/>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0.70"/>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2" nodeType="click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9"/>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1"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1000" fill="hold"/>
                                        <p:tgtEl>
                                          <p:spTgt spid="11"/>
                                        </p:tgtEl>
                                        <p:attrNameLst>
                                          <p:attrName>ppt_w</p:attrName>
                                        </p:attrNameLst>
                                      </p:cBhvr>
                                      <p:tavLst>
                                        <p:tav tm="0">
                                          <p:val>
                                            <p:strVal val="#ppt_w*0.70"/>
                                          </p:val>
                                        </p:tav>
                                        <p:tav tm="100000">
                                          <p:val>
                                            <p:strVal val="#ppt_w"/>
                                          </p:val>
                                        </p:tav>
                                      </p:tavLst>
                                    </p:anim>
                                    <p:anim calcmode="lin" valueType="num">
                                      <p:cBhvr>
                                        <p:cTn id="63" dur="1000" fill="hold"/>
                                        <p:tgtEl>
                                          <p:spTgt spid="11"/>
                                        </p:tgtEl>
                                        <p:attrNameLst>
                                          <p:attrName>ppt_h</p:attrName>
                                        </p:attrNameLst>
                                      </p:cBhvr>
                                      <p:tavLst>
                                        <p:tav tm="0">
                                          <p:val>
                                            <p:strVal val="#ppt_h"/>
                                          </p:val>
                                        </p:tav>
                                        <p:tav tm="100000">
                                          <p:val>
                                            <p:strVal val="#ppt_h"/>
                                          </p:val>
                                        </p:tav>
                                      </p:tavLst>
                                    </p:anim>
                                    <p:animEffect transition="in" filter="fade">
                                      <p:cBhvr>
                                        <p:cTn id="64" dur="10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grpId="1"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p:cTn id="69" dur="1000" fill="hold"/>
                                        <p:tgtEl>
                                          <p:spTgt spid="8"/>
                                        </p:tgtEl>
                                        <p:attrNameLst>
                                          <p:attrName>ppt_w</p:attrName>
                                        </p:attrNameLst>
                                      </p:cBhvr>
                                      <p:tavLst>
                                        <p:tav tm="0">
                                          <p:val>
                                            <p:strVal val="#ppt_w*0.70"/>
                                          </p:val>
                                        </p:tav>
                                        <p:tav tm="100000">
                                          <p:val>
                                            <p:strVal val="#ppt_w"/>
                                          </p:val>
                                        </p:tav>
                                      </p:tavLst>
                                    </p:anim>
                                    <p:anim calcmode="lin" valueType="num">
                                      <p:cBhvr>
                                        <p:cTn id="70" dur="1000" fill="hold"/>
                                        <p:tgtEl>
                                          <p:spTgt spid="8"/>
                                        </p:tgtEl>
                                        <p:attrNameLst>
                                          <p:attrName>ppt_h</p:attrName>
                                        </p:attrNameLst>
                                      </p:cBhvr>
                                      <p:tavLst>
                                        <p:tav tm="0">
                                          <p:val>
                                            <p:strVal val="#ppt_h"/>
                                          </p:val>
                                        </p:tav>
                                        <p:tav tm="100000">
                                          <p:val>
                                            <p:strVal val="#ppt_h"/>
                                          </p:val>
                                        </p:tav>
                                      </p:tavLst>
                                    </p:anim>
                                    <p:animEffect transition="in" filter="fade">
                                      <p:cBhvr>
                                        <p:cTn id="7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bldLvl="0" animBg="1"/>
      <p:bldP spid="4" grpId="1" bldLvl="0" animBg="1"/>
      <p:bldP spid="5" grpId="1" bldLvl="0" animBg="1"/>
      <p:bldP spid="7" grpId="1" bldLvl="0" animBg="1"/>
      <p:bldP spid="7" grpId="2" bldLvl="0" animBg="1"/>
      <p:bldP spid="8" grpId="1" bldLvl="0" animBg="1"/>
      <p:bldP spid="9" grpId="1" bldLvl="0" animBg="1"/>
      <p:bldP spid="9" grpId="2" bldLvl="0" animBg="1"/>
      <p:bldP spid="10" grpId="1" bldLvl="0" animBg="1"/>
      <p:bldP spid="10" grpId="2" bldLvl="0" animBg="1"/>
      <p:bldP spid="11" grpId="1"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1"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2" cstate="email">
            <a:extLst>
              <a:ext uri="{28A0092B-C50C-407E-A947-70E740481C1C}">
                <a14:useLocalDpi xmlns:a14="http://schemas.microsoft.com/office/drawing/2010/main"/>
              </a:ext>
            </a:extLst>
          </a:blip>
          <a:stretch>
            <a:fillRect/>
          </a:stretch>
        </p:blipFill>
        <p:spPr>
          <a:xfrm>
            <a:off x="3819525" y="302895"/>
            <a:ext cx="8107045" cy="5996940"/>
          </a:xfrm>
          <a:prstGeom prst="rect">
            <a:avLst/>
          </a:prstGeom>
        </p:spPr>
      </p:pic>
      <p:sp>
        <p:nvSpPr>
          <p:cNvPr id="2" name="标题 1"/>
          <p:cNvSpPr>
            <a:spLocks noGrp="1"/>
          </p:cNvSpPr>
          <p:nvPr>
            <p:ph type="title"/>
          </p:nvPr>
        </p:nvSpPr>
        <p:spPr>
          <a:xfrm>
            <a:off x="427425" y="633165"/>
            <a:ext cx="10969200" cy="705600"/>
          </a:xfrm>
        </p:spPr>
        <p:txBody>
          <a:bodyPr/>
          <a:lstStyle/>
          <a:p>
            <a:r>
              <a:rPr lang="zh-CN" altLang="en-US" dirty="0">
                <a:sym typeface="+mn-ea"/>
              </a:rPr>
              <a:t>期刊主页</a:t>
            </a:r>
          </a:p>
        </p:txBody>
      </p:sp>
      <p:sp>
        <p:nvSpPr>
          <p:cNvPr id="4" name="圆角矩形 3"/>
          <p:cNvSpPr/>
          <p:nvPr>
            <p:custDataLst>
              <p:tags r:id="rId3"/>
            </p:custDataLst>
          </p:nvPr>
        </p:nvSpPr>
        <p:spPr>
          <a:xfrm>
            <a:off x="4380230" y="654050"/>
            <a:ext cx="1146810" cy="26035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5" name="图片 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57925" y="914400"/>
            <a:ext cx="1891030" cy="2157730"/>
          </a:xfrm>
          <a:prstGeom prst="rect">
            <a:avLst/>
          </a:prstGeom>
        </p:spPr>
      </p:pic>
      <p:sp>
        <p:nvSpPr>
          <p:cNvPr id="6" name="圆角矩形 5"/>
          <p:cNvSpPr/>
          <p:nvPr>
            <p:custDataLst>
              <p:tags r:id="rId4"/>
            </p:custDataLst>
          </p:nvPr>
        </p:nvSpPr>
        <p:spPr>
          <a:xfrm>
            <a:off x="3920490" y="1691005"/>
            <a:ext cx="1678305" cy="336740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圆角矩形 6"/>
          <p:cNvSpPr/>
          <p:nvPr>
            <p:custDataLst>
              <p:tags r:id="rId5"/>
            </p:custDataLst>
          </p:nvPr>
        </p:nvSpPr>
        <p:spPr>
          <a:xfrm>
            <a:off x="5862955" y="1604645"/>
            <a:ext cx="6063615" cy="182499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圆角矩形 7"/>
          <p:cNvSpPr/>
          <p:nvPr>
            <p:custDataLst>
              <p:tags r:id="rId6"/>
            </p:custDataLst>
          </p:nvPr>
        </p:nvSpPr>
        <p:spPr>
          <a:xfrm>
            <a:off x="5880100" y="3947795"/>
            <a:ext cx="6031865" cy="2252345"/>
          </a:xfrm>
          <a:prstGeom prst="roundRect">
            <a:avLst/>
          </a:prstGeom>
          <a:noFill/>
          <a:ln w="28575" cap="flat" cmpd="sng" algn="ctr">
            <a:gradFill>
              <a:gsLst>
                <a:gs pos="0">
                  <a:srgbClr val="007BD3"/>
                </a:gs>
                <a:gs pos="100000">
                  <a:srgbClr val="034373"/>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9" name="图片 18" descr="箭头"/>
          <p:cNvPicPr>
            <a:picLocks noChangeAspect="1"/>
          </p:cNvPicPr>
          <p:nvPr>
            <p:custDataLst>
              <p:tags r:id="rId7"/>
            </p:custDataLst>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043805" y="1338580"/>
            <a:ext cx="352425" cy="352425"/>
          </a:xfrm>
          <a:prstGeom prst="rect">
            <a:avLst/>
          </a:prstGeom>
          <a:effectLst>
            <a:softEdge rad="12700"/>
          </a:effectLst>
        </p:spPr>
      </p:pic>
      <p:pic>
        <p:nvPicPr>
          <p:cNvPr id="10" name="图片 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88390" y="1489710"/>
            <a:ext cx="8377555" cy="4810125"/>
          </a:xfrm>
          <a:prstGeom prst="rect">
            <a:avLst/>
          </a:prstGeom>
        </p:spPr>
      </p:pic>
      <p:sp>
        <p:nvSpPr>
          <p:cNvPr id="11" name="圆角矩形 10"/>
          <p:cNvSpPr/>
          <p:nvPr>
            <p:custDataLst>
              <p:tags r:id="rId8"/>
            </p:custDataLst>
          </p:nvPr>
        </p:nvSpPr>
        <p:spPr>
          <a:xfrm>
            <a:off x="972820" y="4260850"/>
            <a:ext cx="2203450" cy="193929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圆角矩形 11"/>
          <p:cNvSpPr/>
          <p:nvPr>
            <p:custDataLst>
              <p:tags r:id="rId9"/>
            </p:custDataLst>
          </p:nvPr>
        </p:nvSpPr>
        <p:spPr>
          <a:xfrm>
            <a:off x="8399780" y="2120265"/>
            <a:ext cx="1007110" cy="26035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3" name="图片 1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474085" y="302895"/>
            <a:ext cx="3999865" cy="602996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1"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1"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strVal val="#ppt_w*0.70"/>
                                          </p:val>
                                        </p:tav>
                                        <p:tav tm="100000">
                                          <p:val>
                                            <p:strVal val="#ppt_w"/>
                                          </p:val>
                                        </p:tav>
                                      </p:tavLst>
                                    </p:anim>
                                    <p:anim calcmode="lin" valueType="num">
                                      <p:cBhvr>
                                        <p:cTn id="39" dur="1000" fill="hold"/>
                                        <p:tgtEl>
                                          <p:spTgt spid="8"/>
                                        </p:tgtEl>
                                        <p:attrNameLst>
                                          <p:attrName>ppt_h</p:attrName>
                                        </p:attrNameLst>
                                      </p:cBhvr>
                                      <p:tavLst>
                                        <p:tav tm="0">
                                          <p:val>
                                            <p:strVal val="#ppt_h"/>
                                          </p:val>
                                        </p:tav>
                                        <p:tav tm="100000">
                                          <p:val>
                                            <p:strVal val="#ppt_h"/>
                                          </p:val>
                                        </p:tav>
                                      </p:tavLst>
                                    </p:anim>
                                    <p:animEffect transition="in" filter="fade">
                                      <p:cBhvr>
                                        <p:cTn id="40" dur="10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ox(in)">
                                      <p:cBhvr>
                                        <p:cTn id="49" dur="2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1"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strVal val="#ppt_w*0.70"/>
                                          </p:val>
                                        </p:tav>
                                        <p:tav tm="100000">
                                          <p:val>
                                            <p:strVal val="#ppt_w"/>
                                          </p:val>
                                        </p:tav>
                                      </p:tavLst>
                                    </p:anim>
                                    <p:anim calcmode="lin" valueType="num">
                                      <p:cBhvr>
                                        <p:cTn id="55" dur="1000" fill="hold"/>
                                        <p:tgtEl>
                                          <p:spTgt spid="11"/>
                                        </p:tgtEl>
                                        <p:attrNameLst>
                                          <p:attrName>ppt_h</p:attrName>
                                        </p:attrNameLst>
                                      </p:cBhvr>
                                      <p:tavLst>
                                        <p:tav tm="0">
                                          <p:val>
                                            <p:strVal val="#ppt_h"/>
                                          </p:val>
                                        </p:tav>
                                        <p:tav tm="100000">
                                          <p:val>
                                            <p:strVal val="#ppt_h"/>
                                          </p:val>
                                        </p:tav>
                                      </p:tavLst>
                                    </p:anim>
                                    <p:animEffect transition="in" filter="fade">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1"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strVal val="#ppt_w*0.70"/>
                                          </p:val>
                                        </p:tav>
                                        <p:tav tm="100000">
                                          <p:val>
                                            <p:strVal val="#ppt_w"/>
                                          </p:val>
                                        </p:tav>
                                      </p:tavLst>
                                    </p:anim>
                                    <p:anim calcmode="lin" valueType="num">
                                      <p:cBhvr>
                                        <p:cTn id="62" dur="1000" fill="hold"/>
                                        <p:tgtEl>
                                          <p:spTgt spid="12"/>
                                        </p:tgtEl>
                                        <p:attrNameLst>
                                          <p:attrName>ppt_h</p:attrName>
                                        </p:attrNameLst>
                                      </p:cBhvr>
                                      <p:tavLst>
                                        <p:tav tm="0">
                                          <p:val>
                                            <p:strVal val="#ppt_h"/>
                                          </p:val>
                                        </p:tav>
                                        <p:tav tm="100000">
                                          <p:val>
                                            <p:strVal val="#ppt_h"/>
                                          </p:val>
                                        </p:tav>
                                      </p:tavLst>
                                    </p:anim>
                                    <p:animEffect transition="in" filter="fade">
                                      <p:cBhvr>
                                        <p:cTn id="63" dur="10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ldLvl="0" animBg="1"/>
      <p:bldP spid="6" grpId="1" bldLvl="0" animBg="1"/>
      <p:bldP spid="7" grpId="1" bldLvl="0" animBg="1"/>
      <p:bldP spid="8" grpId="1" bldLvl="0" animBg="1"/>
      <p:bldP spid="11" grpId="1" bldLvl="0" animBg="1"/>
      <p:bldP spid="12" grpId="1"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2825" y="638245"/>
            <a:ext cx="10969200" cy="705600"/>
          </a:xfrm>
        </p:spPr>
        <p:txBody>
          <a:bodyPr/>
          <a:lstStyle/>
          <a:p>
            <a:r>
              <a:rPr lang="zh-CN" altLang="en-US" dirty="0">
                <a:sym typeface="+mn-ea"/>
              </a:rPr>
              <a:t>期刊主页</a:t>
            </a:r>
          </a:p>
        </p:txBody>
      </p:sp>
      <p:pic>
        <p:nvPicPr>
          <p:cNvPr id="6" name="图片 5"/>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3407410" y="638175"/>
            <a:ext cx="8286750" cy="5686425"/>
          </a:xfrm>
          <a:prstGeom prst="rect">
            <a:avLst/>
          </a:prstGeom>
        </p:spPr>
      </p:pic>
      <p:sp>
        <p:nvSpPr>
          <p:cNvPr id="11" name="圆角矩形 10"/>
          <p:cNvSpPr/>
          <p:nvPr>
            <p:custDataLst>
              <p:tags r:id="rId3"/>
            </p:custDataLst>
          </p:nvPr>
        </p:nvSpPr>
        <p:spPr>
          <a:xfrm>
            <a:off x="3407410" y="962660"/>
            <a:ext cx="848995" cy="145161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圆角矩形 6"/>
          <p:cNvSpPr/>
          <p:nvPr>
            <p:custDataLst>
              <p:tags r:id="rId4"/>
            </p:custDataLst>
          </p:nvPr>
        </p:nvSpPr>
        <p:spPr>
          <a:xfrm>
            <a:off x="5601335" y="855345"/>
            <a:ext cx="6029960" cy="59182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80505" y="3169285"/>
            <a:ext cx="1757680" cy="624205"/>
          </a:xfrm>
          <a:prstGeom prst="rect">
            <a:avLst/>
          </a:prstGeom>
          <a:ln>
            <a:solidFill>
              <a:schemeClr val="accent1"/>
            </a:solidFill>
          </a:ln>
        </p:spPr>
      </p:pic>
      <p:sp>
        <p:nvSpPr>
          <p:cNvPr id="12" name="圆角矩形 11"/>
          <p:cNvSpPr/>
          <p:nvPr>
            <p:custDataLst>
              <p:tags r:id="rId5"/>
            </p:custDataLst>
          </p:nvPr>
        </p:nvSpPr>
        <p:spPr>
          <a:xfrm>
            <a:off x="5476875" y="4378960"/>
            <a:ext cx="742315" cy="32004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3" name="图片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53795" y="1647825"/>
            <a:ext cx="10477500" cy="4272280"/>
          </a:xfrm>
          <a:prstGeom prst="rect">
            <a:avLst/>
          </a:prstGeom>
        </p:spPr>
      </p:pic>
      <p:sp>
        <p:nvSpPr>
          <p:cNvPr id="14" name="圆角矩形 13"/>
          <p:cNvSpPr/>
          <p:nvPr/>
        </p:nvSpPr>
        <p:spPr>
          <a:xfrm>
            <a:off x="1261110" y="2122805"/>
            <a:ext cx="1469390" cy="37719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5" name="图片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03295" y="394970"/>
            <a:ext cx="6210300" cy="5786755"/>
          </a:xfrm>
          <a:prstGeom prst="rect">
            <a:avLst/>
          </a:prstGeom>
        </p:spPr>
      </p:pic>
      <p:pic>
        <p:nvPicPr>
          <p:cNvPr id="16" name="图片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82565" y="2122805"/>
            <a:ext cx="6139180" cy="364363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1"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strVal val="#ppt_w*0.70"/>
                                          </p:val>
                                        </p:tav>
                                        <p:tav tm="100000">
                                          <p:val>
                                            <p:strVal val="#ppt_w"/>
                                          </p:val>
                                        </p:tav>
                                      </p:tavLst>
                                    </p:anim>
                                    <p:anim calcmode="lin" valueType="num">
                                      <p:cBhvr>
                                        <p:cTn id="31" dur="1000" fill="hold"/>
                                        <p:tgtEl>
                                          <p:spTgt spid="12"/>
                                        </p:tgtEl>
                                        <p:attrNameLst>
                                          <p:attrName>ppt_h</p:attrName>
                                        </p:attrNameLst>
                                      </p:cBhvr>
                                      <p:tavLst>
                                        <p:tav tm="0">
                                          <p:val>
                                            <p:strVal val="#ppt_h"/>
                                          </p:val>
                                        </p:tav>
                                        <p:tav tm="100000">
                                          <p:val>
                                            <p:strVal val="#ppt_h"/>
                                          </p:val>
                                        </p:tav>
                                      </p:tavLst>
                                    </p:anim>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ssolv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bldLvl="0" animBg="1"/>
      <p:bldP spid="7" grpId="1" bldLvl="0" animBg="1"/>
      <p:bldP spid="12" grpId="1" bldLvl="0" animBg="1"/>
      <p:bldP spid="14" grpId="1" bldLvl="0" animBg="1"/>
      <p:bldP spid="14" grpId="2"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42360" y="648405"/>
            <a:ext cx="10969200" cy="705600"/>
          </a:xfrm>
        </p:spPr>
        <p:txBody>
          <a:bodyPr/>
          <a:lstStyle/>
          <a:p>
            <a:r>
              <a:rPr lang="zh-CN" altLang="en-US" dirty="0">
                <a:sym typeface="+mn-ea"/>
              </a:rPr>
              <a:t>期刊主页</a:t>
            </a:r>
          </a:p>
        </p:txBody>
      </p:sp>
      <p:pic>
        <p:nvPicPr>
          <p:cNvPr id="3" name="图片 2"/>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3074035" y="1078230"/>
            <a:ext cx="7068185" cy="5260340"/>
          </a:xfrm>
          <a:prstGeom prst="rect">
            <a:avLst/>
          </a:prstGeom>
        </p:spPr>
      </p:pic>
      <p:sp>
        <p:nvSpPr>
          <p:cNvPr id="14" name="圆角矩形 13"/>
          <p:cNvSpPr/>
          <p:nvPr>
            <p:custDataLst>
              <p:tags r:id="rId3"/>
            </p:custDataLst>
          </p:nvPr>
        </p:nvSpPr>
        <p:spPr>
          <a:xfrm>
            <a:off x="4865370" y="4635500"/>
            <a:ext cx="2129790" cy="170243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2"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bldLvl="0" animBg="1"/>
      <p:bldP spid="14" grpId="2"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853440" y="1443990"/>
            <a:ext cx="10553700" cy="4091305"/>
          </a:xfrm>
          <a:prstGeom prst="rect">
            <a:avLst/>
          </a:prstGeom>
        </p:spPr>
      </p:pic>
      <p:sp>
        <p:nvSpPr>
          <p:cNvPr id="2" name="标题 1"/>
          <p:cNvSpPr>
            <a:spLocks noGrp="1"/>
          </p:cNvSpPr>
          <p:nvPr>
            <p:ph type="title"/>
          </p:nvPr>
        </p:nvSpPr>
        <p:spPr>
          <a:xfrm>
            <a:off x="706190" y="585540"/>
            <a:ext cx="10969200" cy="705600"/>
          </a:xfrm>
        </p:spPr>
        <p:txBody>
          <a:bodyPr/>
          <a:lstStyle/>
          <a:p>
            <a:r>
              <a:rPr lang="zh-CN" altLang="en-US" dirty="0">
                <a:sym typeface="+mn-ea"/>
              </a:rPr>
              <a:t>全文获取</a:t>
            </a:r>
          </a:p>
        </p:txBody>
      </p:sp>
      <p:pic>
        <p:nvPicPr>
          <p:cNvPr id="3" name="图片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9590" y="1443990"/>
            <a:ext cx="6105525" cy="1786255"/>
          </a:xfrm>
          <a:prstGeom prst="rect">
            <a:avLst/>
          </a:prstGeom>
        </p:spPr>
      </p:pic>
      <p:sp>
        <p:nvSpPr>
          <p:cNvPr id="14" name="圆角矩形 13"/>
          <p:cNvSpPr/>
          <p:nvPr>
            <p:custDataLst>
              <p:tags r:id="rId3"/>
            </p:custDataLst>
          </p:nvPr>
        </p:nvSpPr>
        <p:spPr>
          <a:xfrm>
            <a:off x="5008245" y="2767330"/>
            <a:ext cx="1539875" cy="37719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圆角矩形 6"/>
          <p:cNvSpPr/>
          <p:nvPr/>
        </p:nvSpPr>
        <p:spPr>
          <a:xfrm>
            <a:off x="8435340" y="1809115"/>
            <a:ext cx="806450" cy="32639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9" name="图片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35340" y="2135505"/>
            <a:ext cx="806450" cy="1005840"/>
          </a:xfrm>
          <a:prstGeom prst="rect">
            <a:avLst/>
          </a:prstGeom>
        </p:spPr>
      </p:pic>
      <p:sp>
        <p:nvSpPr>
          <p:cNvPr id="11" name="圆角矩形 10"/>
          <p:cNvSpPr/>
          <p:nvPr>
            <p:custDataLst>
              <p:tags r:id="rId4"/>
            </p:custDataLst>
          </p:nvPr>
        </p:nvSpPr>
        <p:spPr>
          <a:xfrm>
            <a:off x="5770245" y="5092700"/>
            <a:ext cx="681355" cy="30607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3" name="iṡļîḓè"/>
          <p:cNvSpPr txBox="1"/>
          <p:nvPr>
            <p:custDataLst>
              <p:tags r:id="rId5"/>
            </p:custDataLst>
          </p:nvPr>
        </p:nvSpPr>
        <p:spPr bwMode="auto">
          <a:xfrm>
            <a:off x="9465310" y="754380"/>
            <a:ext cx="165100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万方全文</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11575" y="697935"/>
            <a:ext cx="10969200" cy="705600"/>
          </a:xfrm>
        </p:spPr>
        <p:txBody>
          <a:bodyPr/>
          <a:lstStyle/>
          <a:p>
            <a:r>
              <a:rPr lang="zh-CN" altLang="en-US" dirty="0">
                <a:sym typeface="+mn-ea"/>
              </a:rPr>
              <a:t>全文获取</a:t>
            </a:r>
          </a:p>
        </p:txBody>
      </p:sp>
      <p:pic>
        <p:nvPicPr>
          <p:cNvPr id="3" name="图片 2"/>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363220" y="2208530"/>
            <a:ext cx="6034405" cy="2009775"/>
          </a:xfrm>
          <a:prstGeom prst="rect">
            <a:avLst/>
          </a:prstGeom>
        </p:spPr>
      </p:pic>
      <p:sp>
        <p:nvSpPr>
          <p:cNvPr id="11" name="圆角矩形 10"/>
          <p:cNvSpPr/>
          <p:nvPr>
            <p:custDataLst>
              <p:tags r:id="rId3"/>
            </p:custDataLst>
          </p:nvPr>
        </p:nvSpPr>
        <p:spPr>
          <a:xfrm>
            <a:off x="4852670" y="3778250"/>
            <a:ext cx="1475105" cy="30607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21630" y="545465"/>
            <a:ext cx="6400800" cy="5750560"/>
          </a:xfrm>
          <a:prstGeom prst="rect">
            <a:avLst/>
          </a:prstGeom>
        </p:spPr>
      </p:pic>
      <p:pic>
        <p:nvPicPr>
          <p:cNvPr id="19" name="图片 18" descr="箭头"/>
          <p:cNvPicPr>
            <a:picLocks noChangeAspect="1"/>
          </p:cNvPicPr>
          <p:nvPr>
            <p:custDataLst>
              <p:tags r:id="rId4"/>
            </p:custDataLst>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13415" y="788670"/>
            <a:ext cx="352425" cy="352425"/>
          </a:xfrm>
          <a:prstGeom prst="rect">
            <a:avLst/>
          </a:prstGeom>
          <a:effectLst>
            <a:softEdge rad="12700"/>
          </a:effectLst>
        </p:spPr>
      </p:pic>
      <p:sp>
        <p:nvSpPr>
          <p:cNvPr id="13" name="iṡļîḓè"/>
          <p:cNvSpPr txBox="1"/>
          <p:nvPr>
            <p:custDataLst>
              <p:tags r:id="rId5"/>
            </p:custDataLst>
          </p:nvPr>
        </p:nvSpPr>
        <p:spPr bwMode="auto">
          <a:xfrm>
            <a:off x="3201670" y="545465"/>
            <a:ext cx="165100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外部全文</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9"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3015" y="704285"/>
            <a:ext cx="10969200" cy="705600"/>
          </a:xfrm>
        </p:spPr>
        <p:txBody>
          <a:bodyPr/>
          <a:lstStyle/>
          <a:p>
            <a:r>
              <a:rPr lang="zh-CN" altLang="en-US" dirty="0">
                <a:sym typeface="+mn-ea"/>
              </a:rPr>
              <a:t>全文获取</a:t>
            </a:r>
          </a:p>
        </p:txBody>
      </p:sp>
      <p:pic>
        <p:nvPicPr>
          <p:cNvPr id="3" name="图片 2"/>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379730" y="1742440"/>
            <a:ext cx="6082030" cy="1771650"/>
          </a:xfrm>
          <a:prstGeom prst="rect">
            <a:avLst/>
          </a:prstGeom>
        </p:spPr>
      </p:pic>
      <p:sp>
        <p:nvSpPr>
          <p:cNvPr id="11" name="圆角矩形 10"/>
          <p:cNvSpPr/>
          <p:nvPr>
            <p:custDataLst>
              <p:tags r:id="rId3"/>
            </p:custDataLst>
          </p:nvPr>
        </p:nvSpPr>
        <p:spPr>
          <a:xfrm>
            <a:off x="5637530" y="3122930"/>
            <a:ext cx="772795" cy="30607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88200" y="1285875"/>
            <a:ext cx="3700780" cy="2038350"/>
          </a:xfrm>
          <a:prstGeom prst="rect">
            <a:avLst/>
          </a:prstGeom>
        </p:spPr>
      </p:pic>
      <p:pic>
        <p:nvPicPr>
          <p:cNvPr id="5" name="图片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44360" y="3584575"/>
            <a:ext cx="4319905" cy="1919605"/>
          </a:xfrm>
          <a:prstGeom prst="rect">
            <a:avLst/>
          </a:prstGeom>
        </p:spPr>
      </p:pic>
      <p:pic>
        <p:nvPicPr>
          <p:cNvPr id="6" name="图片 5"/>
          <p:cNvPicPr>
            <a:picLocks noChangeAspect="1"/>
          </p:cNvPicPr>
          <p:nvPr>
            <p:custDataLst>
              <p:tags r:id="rId4"/>
            </p:custDataLst>
          </p:nvPr>
        </p:nvPicPr>
        <p:blipFill>
          <a:blip r:embed="rId13" cstate="email">
            <a:extLst>
              <a:ext uri="{28A0092B-C50C-407E-A947-70E740481C1C}">
                <a14:useLocalDpi xmlns:a14="http://schemas.microsoft.com/office/drawing/2010/main"/>
              </a:ext>
            </a:extLst>
          </a:blip>
          <a:stretch>
            <a:fillRect/>
          </a:stretch>
        </p:blipFill>
        <p:spPr>
          <a:xfrm>
            <a:off x="379730" y="4529455"/>
            <a:ext cx="3977005" cy="1881505"/>
          </a:xfrm>
          <a:prstGeom prst="rect">
            <a:avLst/>
          </a:prstGeom>
        </p:spPr>
      </p:pic>
      <p:sp>
        <p:nvSpPr>
          <p:cNvPr id="7" name="圆角矩形 6"/>
          <p:cNvSpPr/>
          <p:nvPr>
            <p:custDataLst>
              <p:tags r:id="rId5"/>
            </p:custDataLst>
          </p:nvPr>
        </p:nvSpPr>
        <p:spPr>
          <a:xfrm>
            <a:off x="507365" y="5897245"/>
            <a:ext cx="3665220" cy="40513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885055" y="4348480"/>
            <a:ext cx="6191250" cy="2062480"/>
          </a:xfrm>
          <a:prstGeom prst="rect">
            <a:avLst/>
          </a:prstGeom>
        </p:spPr>
      </p:pic>
      <p:sp>
        <p:nvSpPr>
          <p:cNvPr id="9" name="圆角矩形 8"/>
          <p:cNvSpPr/>
          <p:nvPr>
            <p:custDataLst>
              <p:tags r:id="rId6"/>
            </p:custDataLst>
          </p:nvPr>
        </p:nvSpPr>
        <p:spPr>
          <a:xfrm>
            <a:off x="6644005" y="5826125"/>
            <a:ext cx="2533015" cy="475615"/>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3" name="iṡļîḓè"/>
          <p:cNvSpPr txBox="1"/>
          <p:nvPr>
            <p:custDataLst>
              <p:tags r:id="rId7"/>
            </p:custDataLst>
          </p:nvPr>
        </p:nvSpPr>
        <p:spPr bwMode="auto">
          <a:xfrm>
            <a:off x="10020935" y="704215"/>
            <a:ext cx="165100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外部全文</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94760" y="704285"/>
            <a:ext cx="10969200" cy="705600"/>
          </a:xfrm>
        </p:spPr>
        <p:txBody>
          <a:bodyPr/>
          <a:lstStyle/>
          <a:p>
            <a:r>
              <a:rPr lang="zh-CN" altLang="en-US" dirty="0">
                <a:sym typeface="+mn-ea"/>
              </a:rPr>
              <a:t>全文获取</a:t>
            </a:r>
          </a:p>
        </p:txBody>
      </p:sp>
      <p:pic>
        <p:nvPicPr>
          <p:cNvPr id="3" name="图片 2"/>
          <p:cNvPicPr>
            <a:picLocks noChangeAspect="1"/>
          </p:cNvPicPr>
          <p:nvPr>
            <p:custDataLst>
              <p:tags r:id="rId2"/>
            </p:custDataLst>
          </p:nvPr>
        </p:nvPicPr>
        <p:blipFill>
          <a:blip r:embed="rId7" cstate="email">
            <a:extLst>
              <a:ext uri="{28A0092B-C50C-407E-A947-70E740481C1C}">
                <a14:useLocalDpi xmlns:a14="http://schemas.microsoft.com/office/drawing/2010/main"/>
              </a:ext>
            </a:extLst>
          </a:blip>
          <a:stretch>
            <a:fillRect/>
          </a:stretch>
        </p:blipFill>
        <p:spPr>
          <a:xfrm>
            <a:off x="457200" y="1697355"/>
            <a:ext cx="8053705" cy="1562100"/>
          </a:xfrm>
          <a:prstGeom prst="rect">
            <a:avLst/>
          </a:prstGeom>
        </p:spPr>
      </p:pic>
      <p:sp>
        <p:nvSpPr>
          <p:cNvPr id="13" name="iṡļîḓè"/>
          <p:cNvSpPr txBox="1"/>
          <p:nvPr>
            <p:custDataLst>
              <p:tags r:id="rId3"/>
            </p:custDataLst>
          </p:nvPr>
        </p:nvSpPr>
        <p:spPr bwMode="auto">
          <a:xfrm>
            <a:off x="10012680" y="704215"/>
            <a:ext cx="1651000" cy="43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lstStyle/>
          <a:p>
            <a:pPr algn="ctr" eaLnBrk="1" hangingPunct="1">
              <a:spcBef>
                <a:spcPct val="0"/>
              </a:spcBef>
              <a:buFontTx/>
              <a:buNone/>
            </a:pPr>
            <a:r>
              <a:rPr lang="zh-CN" altLang="en-US" sz="2000" dirty="0">
                <a:latin typeface="汉仪粗仿宋简" panose="02010600000101010101" charset="-122"/>
                <a:ea typeface="汉仪粗仿宋简" panose="02010600000101010101" charset="-122"/>
                <a:cs typeface="汉仪粗仿宋简" panose="02010600000101010101" charset="-122"/>
                <a:sym typeface="+mn-lt"/>
              </a:rPr>
              <a:t>原文传递</a:t>
            </a:r>
          </a:p>
        </p:txBody>
      </p:sp>
      <p:sp>
        <p:nvSpPr>
          <p:cNvPr id="11" name="圆角矩形 10"/>
          <p:cNvSpPr/>
          <p:nvPr/>
        </p:nvSpPr>
        <p:spPr>
          <a:xfrm>
            <a:off x="7629525" y="2883535"/>
            <a:ext cx="772795" cy="306070"/>
          </a:xfrm>
          <a:prstGeom prst="roundRect">
            <a:avLst/>
          </a:prstGeom>
          <a:noFill/>
          <a:ln w="28575" cap="flat" cmpd="sng" algn="ctr">
            <a:gradFill>
              <a:gsLst>
                <a:gs pos="0">
                  <a:srgbClr val="FE4444"/>
                </a:gs>
                <a:gs pos="100000">
                  <a:srgbClr val="832B2B"/>
                </a:gs>
              </a:gsLst>
            </a:gradFill>
            <a:prstDash val="sysDot"/>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5" name="图片 4"/>
          <p:cNvPicPr>
            <a:picLocks noChangeAspect="1"/>
          </p:cNvPicPr>
          <p:nvPr/>
        </p:nvPicPr>
        <p:blipFill>
          <a:blip r:embed="rId8"/>
          <a:stretch>
            <a:fillRect/>
          </a:stretch>
        </p:blipFill>
        <p:spPr>
          <a:xfrm>
            <a:off x="236220" y="3878580"/>
            <a:ext cx="6619875" cy="2200275"/>
          </a:xfrm>
          <a:prstGeom prst="rect">
            <a:avLst/>
          </a:prstGeom>
        </p:spPr>
      </p:pic>
      <p:pic>
        <p:nvPicPr>
          <p:cNvPr id="6" name="图片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43750" y="3259455"/>
            <a:ext cx="4678680" cy="2805430"/>
          </a:xfrm>
          <a:prstGeom prst="rect">
            <a:avLst/>
          </a:prstGeom>
        </p:spPr>
      </p:pic>
      <p:pic>
        <p:nvPicPr>
          <p:cNvPr id="7" name="图片 6"/>
          <p:cNvPicPr>
            <a:picLocks noChangeAspect="1"/>
          </p:cNvPicPr>
          <p:nvPr>
            <p:custDataLst>
              <p:tags r:id="rId4"/>
            </p:custDataLst>
          </p:nvPr>
        </p:nvPicPr>
        <p:blipFill>
          <a:blip r:embed="rId10"/>
          <a:stretch>
            <a:fillRect/>
          </a:stretch>
        </p:blipFill>
        <p:spPr>
          <a:xfrm>
            <a:off x="6045200" y="303530"/>
            <a:ext cx="5486400" cy="28860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nodeType="clickEffect">
                                  <p:stCondLst>
                                    <p:cond delay="0"/>
                                  </p:stCondLst>
                                  <p:childTnLst>
                                    <p:animEffect transition="out" filter="wheel(1)">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xit" presetSubtype="1" fill="hold" nodeType="clickEffect">
                                  <p:stCondLst>
                                    <p:cond delay="0"/>
                                  </p:stCondLst>
                                  <p:childTnLst>
                                    <p:animEffect transition="out" filter="wheel(1)">
                                      <p:cBhvr>
                                        <p:cTn id="29" dur="2000"/>
                                        <p:tgtEl>
                                          <p:spTgt spid="6"/>
                                        </p:tgtEl>
                                      </p:cBhvr>
                                    </p:animEffect>
                                    <p:set>
                                      <p:cBhvr>
                                        <p:cTn id="30" dur="1" fill="hold">
                                          <p:stCondLst>
                                            <p:cond delay="1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3793674" y="1613475"/>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万方医学网资源收录</a:t>
            </a:r>
            <a:endParaRPr lang="zh-CN" altLang="en-US" sz="2000" dirty="0">
              <a:latin typeface="Arial" panose="020B0604020202020204" pitchFamily="34" charset="0"/>
              <a:ea typeface="微软雅黑" panose="020B0503020204020204" charset="-122"/>
            </a:endParaRPr>
          </a:p>
        </p:txBody>
      </p:sp>
      <p:sp>
        <p:nvSpPr>
          <p:cNvPr id="21" name="平行四边形 20"/>
          <p:cNvSpPr>
            <a:spLocks noChangeAspect="1"/>
          </p:cNvSpPr>
          <p:nvPr>
            <p:custDataLst>
              <p:tags r:id="rId3"/>
            </p:custDataLst>
          </p:nvPr>
        </p:nvSpPr>
        <p:spPr>
          <a:xfrm rot="5400000" flipH="1">
            <a:off x="3685235" y="1559939"/>
            <a:ext cx="838313" cy="630311"/>
          </a:xfrm>
          <a:prstGeom prst="parallelogram">
            <a:avLst/>
          </a:prstGeom>
          <a:solidFill>
            <a:srgbClr val="396933"/>
          </a:solidFill>
          <a:ln>
            <a:solidFill>
              <a:srgbClr val="396933"/>
            </a:solidFill>
          </a:ln>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dirty="0"/>
          </a:p>
        </p:txBody>
      </p:sp>
      <p:sp>
        <p:nvSpPr>
          <p:cNvPr id="29" name="文本框 28"/>
          <p:cNvSpPr txBox="1"/>
          <p:nvPr>
            <p:custDataLst>
              <p:tags r:id="rId4"/>
            </p:custDataLst>
          </p:nvPr>
        </p:nvSpPr>
        <p:spPr>
          <a:xfrm>
            <a:off x="3796755" y="1587053"/>
            <a:ext cx="615272" cy="533094"/>
          </a:xfrm>
          <a:prstGeom prst="rect">
            <a:avLst/>
          </a:prstGeom>
          <a:noFill/>
        </p:spPr>
        <p:txBody>
          <a:bodyPr wrap="square" rtlCol="0" anchor="ctr">
            <a:normAutofit/>
          </a:bodyPr>
          <a:lstStyle/>
          <a:p>
            <a:pPr algn="ctr"/>
            <a:r>
              <a:rPr lang="en-US" altLang="zh-CN" sz="2400" dirty="0">
                <a:solidFill>
                  <a:srgbClr val="FFFFFF"/>
                </a:solidFill>
              </a:rPr>
              <a:t>1</a:t>
            </a:r>
            <a:endParaRPr lang="zh-CN" altLang="en-US" sz="2400" dirty="0">
              <a:solidFill>
                <a:srgbClr val="FFFFFF"/>
              </a:solidFill>
            </a:endParaRPr>
          </a:p>
        </p:txBody>
      </p:sp>
      <p:sp>
        <p:nvSpPr>
          <p:cNvPr id="5" name="文本框 4"/>
          <p:cNvSpPr txBox="1"/>
          <p:nvPr>
            <p:custDataLst>
              <p:tags r:id="rId5"/>
            </p:custDataLst>
          </p:nvPr>
        </p:nvSpPr>
        <p:spPr>
          <a:xfrm>
            <a:off x="3793674" y="2622381"/>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万方医学网检索使用</a:t>
            </a:r>
            <a:endParaRPr lang="zh-CN" altLang="en-US" sz="2000" dirty="0">
              <a:latin typeface="Arial" panose="020B0604020202020204" pitchFamily="34" charset="0"/>
              <a:ea typeface="微软雅黑" panose="020B0503020204020204" charset="-122"/>
            </a:endParaRPr>
          </a:p>
        </p:txBody>
      </p:sp>
      <p:sp>
        <p:nvSpPr>
          <p:cNvPr id="17" name="平行四边形 16"/>
          <p:cNvSpPr>
            <a:spLocks noChangeAspect="1"/>
          </p:cNvSpPr>
          <p:nvPr>
            <p:custDataLst>
              <p:tags r:id="rId6"/>
            </p:custDataLst>
          </p:nvPr>
        </p:nvSpPr>
        <p:spPr>
          <a:xfrm rot="5400000" flipH="1">
            <a:off x="3685235" y="2563952"/>
            <a:ext cx="838313" cy="640097"/>
          </a:xfrm>
          <a:prstGeom prst="parallelogram">
            <a:avLst/>
          </a:prstGeom>
          <a:solidFill>
            <a:srgbClr val="396933"/>
          </a:solidFill>
          <a:ln>
            <a:solidFill>
              <a:srgbClr val="396933"/>
            </a:solidFill>
          </a:ln>
          <a:effectLst>
            <a:outerShdw blurRad="50800" dist="12700" dir="5400000" algn="ctr" rotWithShape="0">
              <a:srgbClr val="000000">
                <a:alpha val="100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18" name="文本框 17"/>
          <p:cNvSpPr txBox="1"/>
          <p:nvPr>
            <p:custDataLst>
              <p:tags r:id="rId7"/>
            </p:custDataLst>
          </p:nvPr>
        </p:nvSpPr>
        <p:spPr>
          <a:xfrm>
            <a:off x="3786789" y="2597809"/>
            <a:ext cx="635204" cy="533094"/>
          </a:xfrm>
          <a:prstGeom prst="rect">
            <a:avLst/>
          </a:prstGeom>
          <a:noFill/>
        </p:spPr>
        <p:txBody>
          <a:bodyPr wrap="square" rtlCol="0" anchor="ctr">
            <a:normAutofit/>
          </a:bodyPr>
          <a:lstStyle/>
          <a:p>
            <a:pPr algn="ctr"/>
            <a:r>
              <a:rPr lang="en-US" altLang="zh-CN" sz="2400" dirty="0">
                <a:solidFill>
                  <a:srgbClr val="FFFFFF"/>
                </a:solidFill>
              </a:rPr>
              <a:t>2</a:t>
            </a:r>
            <a:endParaRPr lang="zh-CN" altLang="en-US" sz="2400" dirty="0">
              <a:solidFill>
                <a:srgbClr val="FFFFFF"/>
              </a:solidFill>
            </a:endParaRPr>
          </a:p>
        </p:txBody>
      </p:sp>
      <p:sp>
        <p:nvSpPr>
          <p:cNvPr id="6" name="文本框 5"/>
          <p:cNvSpPr txBox="1"/>
          <p:nvPr>
            <p:custDataLst>
              <p:tags r:id="rId8"/>
            </p:custDataLst>
          </p:nvPr>
        </p:nvSpPr>
        <p:spPr>
          <a:xfrm>
            <a:off x="3793674" y="3575407"/>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实用科研辅助工具介绍</a:t>
            </a:r>
            <a:endParaRPr lang="zh-CN" altLang="en-US" sz="2000" dirty="0">
              <a:latin typeface="Arial" panose="020B0604020202020204" pitchFamily="34" charset="0"/>
              <a:ea typeface="微软雅黑" panose="020B0503020204020204" charset="-122"/>
            </a:endParaRPr>
          </a:p>
        </p:txBody>
      </p:sp>
      <p:sp>
        <p:nvSpPr>
          <p:cNvPr id="23" name="平行四边形 22"/>
          <p:cNvSpPr>
            <a:spLocks noChangeAspect="1"/>
          </p:cNvSpPr>
          <p:nvPr>
            <p:custDataLst>
              <p:tags r:id="rId9"/>
            </p:custDataLst>
          </p:nvPr>
        </p:nvSpPr>
        <p:spPr>
          <a:xfrm rot="5400000" flipH="1">
            <a:off x="3685235" y="3521871"/>
            <a:ext cx="838313" cy="630311"/>
          </a:xfrm>
          <a:prstGeom prst="parallelogram">
            <a:avLst/>
          </a:prstGeom>
          <a:solidFill>
            <a:srgbClr val="396933"/>
          </a:solidFill>
          <a:ln>
            <a:solidFill>
              <a:srgbClr val="396933"/>
            </a:solidFill>
          </a:ln>
          <a:effectLst>
            <a:outerShdw blurRad="850900" dist="50800" dir="5400000" algn="ctr" rotWithShape="0">
              <a:srgbClr val="000000">
                <a:alpha val="43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30" name="文本框 29"/>
          <p:cNvSpPr txBox="1"/>
          <p:nvPr>
            <p:custDataLst>
              <p:tags r:id="rId10"/>
            </p:custDataLst>
          </p:nvPr>
        </p:nvSpPr>
        <p:spPr>
          <a:xfrm>
            <a:off x="3796755" y="3567973"/>
            <a:ext cx="615272" cy="533094"/>
          </a:xfrm>
          <a:prstGeom prst="rect">
            <a:avLst/>
          </a:prstGeom>
          <a:noFill/>
        </p:spPr>
        <p:txBody>
          <a:bodyPr wrap="square" rtlCol="0" anchor="ctr">
            <a:normAutofit/>
          </a:bodyPr>
          <a:lstStyle/>
          <a:p>
            <a:pPr algn="ctr"/>
            <a:r>
              <a:rPr lang="en-US" altLang="zh-CN" sz="2400" dirty="0">
                <a:solidFill>
                  <a:srgbClr val="FFFFFF"/>
                </a:solidFill>
              </a:rPr>
              <a:t>3</a:t>
            </a:r>
            <a:endParaRPr lang="zh-CN" altLang="en-US" sz="2400" dirty="0">
              <a:solidFill>
                <a:srgbClr val="FFFFFF"/>
              </a:solidFill>
            </a:endParaRPr>
          </a:p>
        </p:txBody>
      </p:sp>
      <p:sp>
        <p:nvSpPr>
          <p:cNvPr id="2" name="燕尾形 1"/>
          <p:cNvSpPr/>
          <p:nvPr>
            <p:custDataLst>
              <p:tags r:id="rId11"/>
            </p:custDataLst>
          </p:nvPr>
        </p:nvSpPr>
        <p:spPr>
          <a:xfrm>
            <a:off x="3188335" y="2741295"/>
            <a:ext cx="473710" cy="389890"/>
          </a:xfrm>
          <a:prstGeom prst="chevron">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 pos="42000">
                <a:srgbClr val="ABD9CA"/>
              </a:gs>
              <a:gs pos="0">
                <a:srgbClr val="C4E4DB"/>
              </a:gs>
              <a:gs pos="100000">
                <a:srgbClr val="91CEB9"/>
              </a:gs>
            </a:gsLst>
            <a:lin scaled="1"/>
          </a:gradFill>
          <a:ln>
            <a:gradFill>
              <a:gsLst>
                <a:gs pos="0">
                  <a:srgbClr val="56A0B9"/>
                </a:gs>
                <a:gs pos="100000">
                  <a:srgbClr val="5DBDC3"/>
                </a:gs>
              </a:gsLst>
              <a:lin ang="5400000" scaled="1"/>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 name="文本框 2"/>
          <p:cNvSpPr txBox="1"/>
          <p:nvPr>
            <p:custDataLst>
              <p:tags r:id="rId12"/>
            </p:custDataLst>
          </p:nvPr>
        </p:nvSpPr>
        <p:spPr>
          <a:xfrm>
            <a:off x="3786689" y="4542512"/>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中华医学会系列期刊全文获取</a:t>
            </a:r>
          </a:p>
        </p:txBody>
      </p:sp>
      <p:sp>
        <p:nvSpPr>
          <p:cNvPr id="7" name="平行四边形 6"/>
          <p:cNvSpPr>
            <a:spLocks noChangeAspect="1"/>
          </p:cNvSpPr>
          <p:nvPr>
            <p:custDataLst>
              <p:tags r:id="rId13"/>
            </p:custDataLst>
          </p:nvPr>
        </p:nvSpPr>
        <p:spPr>
          <a:xfrm rot="5400000" flipH="1">
            <a:off x="3677615" y="4498501"/>
            <a:ext cx="838313" cy="630311"/>
          </a:xfrm>
          <a:prstGeom prst="parallelogram">
            <a:avLst/>
          </a:prstGeom>
          <a:solidFill>
            <a:srgbClr val="396933"/>
          </a:solidFill>
          <a:ln>
            <a:solidFill>
              <a:srgbClr val="396933"/>
            </a:solidFill>
          </a:ln>
          <a:effectLst>
            <a:outerShdw blurRad="850900" dist="50800" dir="5400000" algn="ctr" rotWithShape="0">
              <a:srgbClr val="000000">
                <a:alpha val="43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8" name="文本框 7"/>
          <p:cNvSpPr txBox="1"/>
          <p:nvPr>
            <p:custDataLst>
              <p:tags r:id="rId14"/>
            </p:custDataLst>
          </p:nvPr>
        </p:nvSpPr>
        <p:spPr>
          <a:xfrm>
            <a:off x="3784690" y="4453798"/>
            <a:ext cx="615272" cy="533094"/>
          </a:xfrm>
          <a:prstGeom prst="rect">
            <a:avLst/>
          </a:prstGeom>
          <a:noFill/>
        </p:spPr>
        <p:txBody>
          <a:bodyPr wrap="square" rtlCol="0" anchor="ctr">
            <a:normAutofit/>
          </a:bodyPr>
          <a:lstStyle/>
          <a:p>
            <a:pPr algn="ctr"/>
            <a:r>
              <a:rPr lang="en-US" altLang="zh-CN" sz="2400" dirty="0">
                <a:solidFill>
                  <a:srgbClr val="FFFFFF"/>
                </a:solidFill>
              </a:rPr>
              <a:t>3</a:t>
            </a:r>
            <a:endParaRPr lang="zh-CN" altLang="en-US" sz="2400" dirty="0">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3793674" y="1613475"/>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万方医学网资源收录</a:t>
            </a:r>
            <a:endParaRPr lang="zh-CN" altLang="en-US" sz="2000" dirty="0">
              <a:latin typeface="Arial" panose="020B0604020202020204" pitchFamily="34" charset="0"/>
              <a:ea typeface="微软雅黑" panose="020B0503020204020204" charset="-122"/>
            </a:endParaRPr>
          </a:p>
        </p:txBody>
      </p:sp>
      <p:sp>
        <p:nvSpPr>
          <p:cNvPr id="21" name="平行四边形 20"/>
          <p:cNvSpPr>
            <a:spLocks noChangeAspect="1"/>
          </p:cNvSpPr>
          <p:nvPr>
            <p:custDataLst>
              <p:tags r:id="rId3"/>
            </p:custDataLst>
          </p:nvPr>
        </p:nvSpPr>
        <p:spPr>
          <a:xfrm rot="5400000" flipH="1">
            <a:off x="3685235" y="1559939"/>
            <a:ext cx="838313" cy="630311"/>
          </a:xfrm>
          <a:prstGeom prst="parallelogram">
            <a:avLst/>
          </a:prstGeom>
          <a:solidFill>
            <a:srgbClr val="396933"/>
          </a:solidFill>
          <a:ln>
            <a:solidFill>
              <a:srgbClr val="396933"/>
            </a:solidFill>
          </a:ln>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dirty="0"/>
          </a:p>
        </p:txBody>
      </p:sp>
      <p:sp>
        <p:nvSpPr>
          <p:cNvPr id="29" name="文本框 28"/>
          <p:cNvSpPr txBox="1"/>
          <p:nvPr>
            <p:custDataLst>
              <p:tags r:id="rId4"/>
            </p:custDataLst>
          </p:nvPr>
        </p:nvSpPr>
        <p:spPr>
          <a:xfrm>
            <a:off x="3796755" y="1587053"/>
            <a:ext cx="615272" cy="533094"/>
          </a:xfrm>
          <a:prstGeom prst="rect">
            <a:avLst/>
          </a:prstGeom>
          <a:noFill/>
        </p:spPr>
        <p:txBody>
          <a:bodyPr wrap="square" rtlCol="0" anchor="ctr">
            <a:normAutofit/>
          </a:bodyPr>
          <a:lstStyle/>
          <a:p>
            <a:pPr algn="ctr"/>
            <a:r>
              <a:rPr lang="en-US" altLang="zh-CN" sz="2400" dirty="0">
                <a:solidFill>
                  <a:srgbClr val="FFFFFF"/>
                </a:solidFill>
              </a:rPr>
              <a:t>1</a:t>
            </a:r>
            <a:endParaRPr lang="zh-CN" altLang="en-US" sz="2400" dirty="0">
              <a:solidFill>
                <a:srgbClr val="FFFFFF"/>
              </a:solidFill>
            </a:endParaRPr>
          </a:p>
        </p:txBody>
      </p:sp>
      <p:sp>
        <p:nvSpPr>
          <p:cNvPr id="5" name="文本框 4"/>
          <p:cNvSpPr txBox="1"/>
          <p:nvPr>
            <p:custDataLst>
              <p:tags r:id="rId5"/>
            </p:custDataLst>
          </p:nvPr>
        </p:nvSpPr>
        <p:spPr>
          <a:xfrm>
            <a:off x="3793674" y="2622381"/>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万方医学网检索使用</a:t>
            </a:r>
            <a:endParaRPr lang="zh-CN" altLang="en-US" sz="2000" dirty="0">
              <a:latin typeface="Arial" panose="020B0604020202020204" pitchFamily="34" charset="0"/>
              <a:ea typeface="微软雅黑" panose="020B0503020204020204" charset="-122"/>
            </a:endParaRPr>
          </a:p>
        </p:txBody>
      </p:sp>
      <p:sp>
        <p:nvSpPr>
          <p:cNvPr id="17" name="平行四边形 16"/>
          <p:cNvSpPr>
            <a:spLocks noChangeAspect="1"/>
          </p:cNvSpPr>
          <p:nvPr>
            <p:custDataLst>
              <p:tags r:id="rId6"/>
            </p:custDataLst>
          </p:nvPr>
        </p:nvSpPr>
        <p:spPr>
          <a:xfrm rot="5400000" flipH="1">
            <a:off x="3685235" y="2563952"/>
            <a:ext cx="838313" cy="640097"/>
          </a:xfrm>
          <a:prstGeom prst="parallelogram">
            <a:avLst/>
          </a:prstGeom>
          <a:solidFill>
            <a:srgbClr val="396933"/>
          </a:solidFill>
          <a:ln>
            <a:solidFill>
              <a:srgbClr val="396933"/>
            </a:solidFill>
          </a:ln>
          <a:effectLst>
            <a:outerShdw blurRad="50800" dist="12700" dir="5400000" algn="ctr" rotWithShape="0">
              <a:srgbClr val="000000">
                <a:alpha val="100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18" name="文本框 17"/>
          <p:cNvSpPr txBox="1"/>
          <p:nvPr>
            <p:custDataLst>
              <p:tags r:id="rId7"/>
            </p:custDataLst>
          </p:nvPr>
        </p:nvSpPr>
        <p:spPr>
          <a:xfrm>
            <a:off x="3786789" y="2597809"/>
            <a:ext cx="635204" cy="533094"/>
          </a:xfrm>
          <a:prstGeom prst="rect">
            <a:avLst/>
          </a:prstGeom>
          <a:noFill/>
        </p:spPr>
        <p:txBody>
          <a:bodyPr wrap="square" rtlCol="0" anchor="ctr">
            <a:normAutofit/>
          </a:bodyPr>
          <a:lstStyle/>
          <a:p>
            <a:pPr algn="ctr"/>
            <a:r>
              <a:rPr lang="en-US" altLang="zh-CN" sz="2400" dirty="0">
                <a:solidFill>
                  <a:srgbClr val="FFFFFF"/>
                </a:solidFill>
              </a:rPr>
              <a:t>2</a:t>
            </a:r>
            <a:endParaRPr lang="zh-CN" altLang="en-US" sz="2400" dirty="0">
              <a:solidFill>
                <a:srgbClr val="FFFFFF"/>
              </a:solidFill>
            </a:endParaRPr>
          </a:p>
        </p:txBody>
      </p:sp>
      <p:sp>
        <p:nvSpPr>
          <p:cNvPr id="6" name="文本框 5"/>
          <p:cNvSpPr txBox="1"/>
          <p:nvPr>
            <p:custDataLst>
              <p:tags r:id="rId8"/>
            </p:custDataLst>
          </p:nvPr>
        </p:nvSpPr>
        <p:spPr>
          <a:xfrm>
            <a:off x="3793674" y="3575407"/>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实用科研辅助工具介绍</a:t>
            </a:r>
            <a:endParaRPr lang="zh-CN" altLang="en-US" sz="2000" dirty="0">
              <a:latin typeface="Arial" panose="020B0604020202020204" pitchFamily="34" charset="0"/>
              <a:ea typeface="微软雅黑" panose="020B0503020204020204" charset="-122"/>
            </a:endParaRPr>
          </a:p>
        </p:txBody>
      </p:sp>
      <p:sp>
        <p:nvSpPr>
          <p:cNvPr id="23" name="平行四边形 22"/>
          <p:cNvSpPr>
            <a:spLocks noChangeAspect="1"/>
          </p:cNvSpPr>
          <p:nvPr>
            <p:custDataLst>
              <p:tags r:id="rId9"/>
            </p:custDataLst>
          </p:nvPr>
        </p:nvSpPr>
        <p:spPr>
          <a:xfrm rot="5400000" flipH="1">
            <a:off x="3685235" y="3521871"/>
            <a:ext cx="838313" cy="630311"/>
          </a:xfrm>
          <a:prstGeom prst="parallelogram">
            <a:avLst/>
          </a:prstGeom>
          <a:solidFill>
            <a:srgbClr val="396933"/>
          </a:solidFill>
          <a:ln>
            <a:solidFill>
              <a:srgbClr val="396933"/>
            </a:solidFill>
          </a:ln>
          <a:effectLst>
            <a:outerShdw blurRad="850900" dist="50800" dir="5400000" algn="ctr" rotWithShape="0">
              <a:srgbClr val="000000">
                <a:alpha val="43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30" name="文本框 29"/>
          <p:cNvSpPr txBox="1"/>
          <p:nvPr>
            <p:custDataLst>
              <p:tags r:id="rId10"/>
            </p:custDataLst>
          </p:nvPr>
        </p:nvSpPr>
        <p:spPr>
          <a:xfrm>
            <a:off x="3796755" y="3567973"/>
            <a:ext cx="615272" cy="533094"/>
          </a:xfrm>
          <a:prstGeom prst="rect">
            <a:avLst/>
          </a:prstGeom>
          <a:noFill/>
        </p:spPr>
        <p:txBody>
          <a:bodyPr wrap="square" rtlCol="0" anchor="ctr">
            <a:normAutofit/>
          </a:bodyPr>
          <a:lstStyle/>
          <a:p>
            <a:pPr algn="ctr"/>
            <a:r>
              <a:rPr lang="en-US" altLang="zh-CN" sz="2400" dirty="0">
                <a:solidFill>
                  <a:srgbClr val="FFFFFF"/>
                </a:solidFill>
              </a:rPr>
              <a:t>3</a:t>
            </a:r>
            <a:endParaRPr lang="zh-CN" altLang="en-US" sz="2400" dirty="0">
              <a:solidFill>
                <a:srgbClr val="FFFFFF"/>
              </a:solidFill>
            </a:endParaRPr>
          </a:p>
        </p:txBody>
      </p:sp>
      <p:sp>
        <p:nvSpPr>
          <p:cNvPr id="2" name="燕尾形 1"/>
          <p:cNvSpPr/>
          <p:nvPr>
            <p:custDataLst>
              <p:tags r:id="rId11"/>
            </p:custDataLst>
          </p:nvPr>
        </p:nvSpPr>
        <p:spPr>
          <a:xfrm>
            <a:off x="3188335" y="4692650"/>
            <a:ext cx="473710" cy="389890"/>
          </a:xfrm>
          <a:prstGeom prst="chevron">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 pos="42000">
                <a:srgbClr val="ABD9CA"/>
              </a:gs>
              <a:gs pos="0">
                <a:srgbClr val="C4E4DB"/>
              </a:gs>
              <a:gs pos="100000">
                <a:srgbClr val="91CEB9"/>
              </a:gs>
            </a:gsLst>
            <a:lin scaled="1"/>
          </a:gradFill>
          <a:ln>
            <a:gradFill>
              <a:gsLst>
                <a:gs pos="0">
                  <a:srgbClr val="56A0B9"/>
                </a:gs>
                <a:gs pos="100000">
                  <a:srgbClr val="5DBDC3"/>
                </a:gs>
              </a:gsLst>
              <a:lin ang="5400000" scaled="1"/>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 name="文本框 2"/>
          <p:cNvSpPr txBox="1"/>
          <p:nvPr>
            <p:custDataLst>
              <p:tags r:id="rId12"/>
            </p:custDataLst>
          </p:nvPr>
        </p:nvSpPr>
        <p:spPr>
          <a:xfrm>
            <a:off x="3786689" y="4542512"/>
            <a:ext cx="6283873" cy="690108"/>
          </a:xfrm>
          <a:prstGeom prst="rect">
            <a:avLst/>
          </a:prstGeom>
          <a:solidFill>
            <a:srgbClr val="D9D9D9"/>
          </a:solidFill>
        </p:spPr>
        <p:txBody>
          <a:bodyPr wrap="square" lIns="1080000" anchor="ctr">
            <a:normAutofit/>
          </a:bodyPr>
          <a:lstStyle>
            <a:defPPr>
              <a:defRPr lang="zh-CN"/>
            </a:defPPr>
            <a:lvl1pPr>
              <a:defRPr sz="2800"/>
            </a:lvl1pPr>
          </a:lstStyle>
          <a:p>
            <a:r>
              <a:rPr lang="zh-CN" altLang="en-US" sz="2000" dirty="0">
                <a:latin typeface="Arial" panose="020B0604020202020204" pitchFamily="34" charset="0"/>
                <a:ea typeface="微软雅黑" panose="020B0503020204020204" charset="-122"/>
                <a:sym typeface="+mn-ea"/>
              </a:rPr>
              <a:t>中华医学会系列期刊全文获取</a:t>
            </a:r>
          </a:p>
        </p:txBody>
      </p:sp>
      <p:sp>
        <p:nvSpPr>
          <p:cNvPr id="7" name="平行四边形 6"/>
          <p:cNvSpPr>
            <a:spLocks noChangeAspect="1"/>
          </p:cNvSpPr>
          <p:nvPr>
            <p:custDataLst>
              <p:tags r:id="rId13"/>
            </p:custDataLst>
          </p:nvPr>
        </p:nvSpPr>
        <p:spPr>
          <a:xfrm rot="5400000" flipH="1">
            <a:off x="3677615" y="4498501"/>
            <a:ext cx="838313" cy="630311"/>
          </a:xfrm>
          <a:prstGeom prst="parallelogram">
            <a:avLst/>
          </a:prstGeom>
          <a:solidFill>
            <a:srgbClr val="396933"/>
          </a:solidFill>
          <a:ln>
            <a:solidFill>
              <a:srgbClr val="396933"/>
            </a:solidFill>
          </a:ln>
          <a:effectLst>
            <a:outerShdw blurRad="850900" dist="50800" dir="5400000" algn="ctr" rotWithShape="0">
              <a:srgbClr val="000000">
                <a:alpha val="43000"/>
              </a:srgbClr>
            </a:outerShdw>
          </a:effectLst>
        </p:spPr>
        <p:style>
          <a:lnRef idx="2">
            <a:srgbClr val="245381">
              <a:shade val="50000"/>
            </a:srgbClr>
          </a:lnRef>
          <a:fillRef idx="1">
            <a:srgbClr val="245381"/>
          </a:fillRef>
          <a:effectRef idx="0">
            <a:srgbClr val="245381"/>
          </a:effectRef>
          <a:fontRef idx="minor">
            <a:srgbClr val="FFFFFF"/>
          </a:fontRef>
        </p:style>
        <p:txBody>
          <a:bodyPr rtlCol="0" anchor="ctr"/>
          <a:lstStyle/>
          <a:p>
            <a:pPr algn="ctr"/>
            <a:endParaRPr lang="zh-CN" altLang="en-US"/>
          </a:p>
        </p:txBody>
      </p:sp>
      <p:sp>
        <p:nvSpPr>
          <p:cNvPr id="8" name="文本框 7"/>
          <p:cNvSpPr txBox="1"/>
          <p:nvPr>
            <p:custDataLst>
              <p:tags r:id="rId14"/>
            </p:custDataLst>
          </p:nvPr>
        </p:nvSpPr>
        <p:spPr>
          <a:xfrm>
            <a:off x="3789135" y="4554763"/>
            <a:ext cx="615272" cy="533094"/>
          </a:xfrm>
          <a:prstGeom prst="rect">
            <a:avLst/>
          </a:prstGeom>
          <a:noFill/>
        </p:spPr>
        <p:txBody>
          <a:bodyPr wrap="square" rtlCol="0" anchor="ctr">
            <a:normAutofit/>
          </a:bodyPr>
          <a:lstStyle/>
          <a:p>
            <a:pPr algn="ctr"/>
            <a:r>
              <a:rPr lang="en-US" altLang="zh-CN" sz="2400" dirty="0">
                <a:solidFill>
                  <a:srgbClr val="FFFFFF"/>
                </a:solidFill>
              </a:rPr>
              <a:t>4</a:t>
            </a:r>
            <a:endParaRPr lang="zh-CN" altLang="en-US" sz="2400" dirty="0">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grpSp>
        <p:nvGrpSpPr>
          <p:cNvPr id="23" name="组合 22"/>
          <p:cNvGrpSpPr/>
          <p:nvPr/>
        </p:nvGrpSpPr>
        <p:grpSpPr>
          <a:xfrm>
            <a:off x="5408457" y="1510214"/>
            <a:ext cx="6040646" cy="2937961"/>
            <a:chOff x="9360" y="3074"/>
            <a:chExt cx="7146" cy="4589"/>
          </a:xfrm>
        </p:grpSpPr>
        <p:sp>
          <p:nvSpPr>
            <p:cNvPr id="9" name="文本框 8"/>
            <p:cNvSpPr txBox="1"/>
            <p:nvPr/>
          </p:nvSpPr>
          <p:spPr>
            <a:xfrm>
              <a:off x="9360" y="3265"/>
              <a:ext cx="812" cy="527"/>
            </a:xfrm>
            <a:prstGeom prst="rect">
              <a:avLst/>
            </a:prstGeom>
            <a:noFill/>
          </p:spPr>
          <p:txBody>
            <a:bodyPr wrap="square" rtlCol="0">
              <a:spAutoFit/>
            </a:bodyPr>
            <a:lstStyle/>
            <a:p>
              <a:r>
                <a:rPr kumimoji="1" lang="en-US" altLang="zh-CN" sz="1600" dirty="0">
                  <a:solidFill>
                    <a:schemeClr val="bg1"/>
                  </a:solidFill>
                  <a:latin typeface="微软雅黑" panose="020B0503020204020204" charset="-122"/>
                  <a:ea typeface="微软雅黑" panose="020B0503020204020204" charset="-122"/>
                </a:rPr>
                <a:t>01</a:t>
              </a:r>
            </a:p>
          </p:txBody>
        </p:sp>
        <p:sp>
          <p:nvSpPr>
            <p:cNvPr id="13" name="文本框 12"/>
            <p:cNvSpPr txBox="1"/>
            <p:nvPr/>
          </p:nvSpPr>
          <p:spPr>
            <a:xfrm>
              <a:off x="10508" y="3074"/>
              <a:ext cx="599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14" name="文本框 13"/>
            <p:cNvSpPr txBox="1"/>
            <p:nvPr/>
          </p:nvSpPr>
          <p:spPr>
            <a:xfrm>
              <a:off x="10704" y="4291"/>
              <a:ext cx="488" cy="580"/>
            </a:xfrm>
            <a:prstGeom prst="rect">
              <a:avLst/>
            </a:prstGeom>
            <a:noFill/>
          </p:spPr>
          <p:txBody>
            <a:bodyPr wrap="square" rtlCol="0">
              <a:spAutoFit/>
            </a:bodyPr>
            <a:lstStyle/>
            <a:p>
              <a:pPr algn="l"/>
              <a:endParaRPr kumimoji="1" lang="zh-CN" altLang="en-US" dirty="0"/>
            </a:p>
          </p:txBody>
        </p:sp>
        <p:sp>
          <p:nvSpPr>
            <p:cNvPr id="15" name="文本框 14"/>
            <p:cNvSpPr txBox="1"/>
            <p:nvPr/>
          </p:nvSpPr>
          <p:spPr>
            <a:xfrm>
              <a:off x="10458" y="4999"/>
              <a:ext cx="604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21" name="文本框 20"/>
            <p:cNvSpPr txBox="1"/>
            <p:nvPr/>
          </p:nvSpPr>
          <p:spPr>
            <a:xfrm>
              <a:off x="10776" y="7083"/>
              <a:ext cx="488" cy="580"/>
            </a:xfrm>
            <a:prstGeom prst="rect">
              <a:avLst/>
            </a:prstGeom>
            <a:noFill/>
          </p:spPr>
          <p:txBody>
            <a:bodyPr wrap="square" rtlCol="0">
              <a:spAutoFit/>
            </a:bodyPr>
            <a:lstStyle/>
            <a:p>
              <a:pPr algn="l"/>
              <a:endParaRPr kumimoji="1" lang="zh-CN" altLang="en-US" dirty="0"/>
            </a:p>
          </p:txBody>
        </p:sp>
      </p:gr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1369060" y="1306830"/>
            <a:ext cx="9453880" cy="1753235"/>
          </a:xfrm>
          <a:prstGeom prst="rect">
            <a:avLst/>
          </a:prstGeom>
          <a:noFill/>
          <a:ln w="9525">
            <a:noFill/>
          </a:ln>
        </p:spPr>
        <p:txBody>
          <a:bodyPr wrap="square">
            <a:spAutoFit/>
          </a:bodyPr>
          <a:lstStyle/>
          <a:p>
            <a:pPr indent="0" algn="ctr"/>
            <a:r>
              <a:rPr lang="zh-CN" altLang="en-US" sz="3600" b="1" dirty="0">
                <a:solidFill>
                  <a:srgbClr val="19692D"/>
                </a:solidFill>
                <a:latin typeface="+mj-lt"/>
                <a:ea typeface="+mj-ea"/>
                <a:cs typeface="+mj-cs"/>
                <a:sym typeface="+mn-ea"/>
              </a:rPr>
              <a:t>中华医学系列期刊文献</a:t>
            </a:r>
            <a:r>
              <a:rPr lang="zh-CN" altLang="en-US" sz="3600" b="1" dirty="0">
                <a:solidFill>
                  <a:srgbClr val="19692D"/>
                </a:solidFill>
                <a:latin typeface="+mj-lt"/>
                <a:ea typeface="+mj-ea"/>
                <a:cs typeface="+mj-cs"/>
              </a:rPr>
              <a:t>获取新变化</a:t>
            </a: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需要先到中华医学期刊全文数据网站进行用户注册及机构用户绑定</a:t>
            </a:r>
            <a:endParaRPr lang="zh-CN" altLang="en-US" sz="2400" b="0">
              <a:ea typeface="宋体" panose="02010600030101010101" pitchFamily="2" charset="-122"/>
            </a:endParaRPr>
          </a:p>
        </p:txBody>
      </p:sp>
      <p:sp>
        <p:nvSpPr>
          <p:cNvPr id="5" name="文本框 4"/>
          <p:cNvSpPr txBox="1"/>
          <p:nvPr/>
        </p:nvSpPr>
        <p:spPr>
          <a:xfrm>
            <a:off x="2096135" y="4175125"/>
            <a:ext cx="1971675" cy="1014730"/>
          </a:xfrm>
          <a:prstGeom prst="rect">
            <a:avLst/>
          </a:prstGeom>
          <a:noFill/>
          <a:ln w="9525">
            <a:noFill/>
          </a:ln>
        </p:spPr>
        <p:txBody>
          <a:bodyPr wrap="square">
            <a:spAutoFit/>
          </a:bodyPr>
          <a:lstStyle/>
          <a:p>
            <a:pPr indent="0" algn="ctr"/>
            <a:r>
              <a:rPr lang="zh-CN" sz="2000" b="0">
                <a:ea typeface="宋体" panose="02010600030101010101" pitchFamily="2" charset="-122"/>
              </a:rPr>
              <a:t>中华医学期刊全文数据库个人账号</a:t>
            </a:r>
            <a:r>
              <a:rPr lang="zh-CN" sz="2000">
                <a:ea typeface="宋体" panose="02010600030101010101" pitchFamily="2" charset="-122"/>
                <a:sym typeface="+mn-ea"/>
              </a:rPr>
              <a:t>注册</a:t>
            </a:r>
            <a:endParaRPr lang="zh-CN" altLang="en-US" sz="2000"/>
          </a:p>
        </p:txBody>
      </p:sp>
      <p:sp>
        <p:nvSpPr>
          <p:cNvPr id="8" name="右箭头标注 7"/>
          <p:cNvSpPr/>
          <p:nvPr/>
        </p:nvSpPr>
        <p:spPr>
          <a:xfrm>
            <a:off x="5351780" y="4077970"/>
            <a:ext cx="2581275" cy="1183005"/>
          </a:xfrm>
          <a:prstGeom prst="rightArrowCallout">
            <a:avLst>
              <a:gd name="adj1" fmla="val 20334"/>
              <a:gd name="adj2" fmla="val 25000"/>
              <a:gd name="adj3" fmla="val 24241"/>
              <a:gd name="adj4" fmla="val 64977"/>
            </a:avLst>
          </a:prstGeom>
          <a:noFill/>
          <a:ln>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622290" y="4448175"/>
            <a:ext cx="2046605" cy="398780"/>
          </a:xfrm>
          <a:prstGeom prst="rect">
            <a:avLst/>
          </a:prstGeom>
          <a:noFill/>
          <a:ln w="9525">
            <a:noFill/>
          </a:ln>
        </p:spPr>
        <p:txBody>
          <a:bodyPr wrap="square">
            <a:spAutoFit/>
          </a:bodyPr>
          <a:lstStyle/>
          <a:p>
            <a:pPr indent="0"/>
            <a:r>
              <a:rPr lang="zh-CN" sz="2000" b="0">
                <a:ea typeface="宋体" panose="02010600030101010101" pitchFamily="2" charset="-122"/>
              </a:rPr>
              <a:t>绑定机构</a:t>
            </a:r>
            <a:endParaRPr lang="zh-CN" altLang="en-US" sz="2000"/>
          </a:p>
        </p:txBody>
      </p:sp>
      <p:sp>
        <p:nvSpPr>
          <p:cNvPr id="11" name="右箭头标注 10"/>
          <p:cNvSpPr/>
          <p:nvPr/>
        </p:nvSpPr>
        <p:spPr>
          <a:xfrm>
            <a:off x="2054860" y="4077970"/>
            <a:ext cx="3194685" cy="1183005"/>
          </a:xfrm>
          <a:prstGeom prst="rightArrowCallout">
            <a:avLst>
              <a:gd name="adj1" fmla="val 20334"/>
              <a:gd name="adj2" fmla="val 25000"/>
              <a:gd name="adj3" fmla="val 24241"/>
              <a:gd name="adj4" fmla="val 64977"/>
            </a:avLst>
          </a:prstGeom>
          <a:noFill/>
          <a:ln>
            <a:gradFill>
              <a:gsLst>
                <a:gs pos="0">
                  <a:srgbClr val="012D86"/>
                </a:gs>
                <a:gs pos="100000">
                  <a:srgbClr val="0E2557"/>
                </a:gs>
              </a:gsLs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067040" y="4175125"/>
            <a:ext cx="1628140" cy="1014730"/>
          </a:xfrm>
          <a:prstGeom prst="rect">
            <a:avLst/>
          </a:prstGeom>
          <a:noFill/>
          <a:ln>
            <a:solidFill>
              <a:schemeClr val="accent5">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8176260" y="4434205"/>
            <a:ext cx="2046605" cy="398780"/>
          </a:xfrm>
          <a:prstGeom prst="rect">
            <a:avLst/>
          </a:prstGeom>
          <a:noFill/>
          <a:ln w="9525">
            <a:noFill/>
          </a:ln>
        </p:spPr>
        <p:txBody>
          <a:bodyPr wrap="square">
            <a:spAutoFit/>
          </a:bodyPr>
          <a:lstStyle/>
          <a:p>
            <a:pPr indent="0"/>
            <a:r>
              <a:rPr lang="zh-CN" sz="2000" b="0">
                <a:ea typeface="宋体" panose="02010600030101010101" pitchFamily="2" charset="-122"/>
              </a:rPr>
              <a:t>文献下载</a:t>
            </a:r>
            <a:endParaRPr lang="zh-CN" altLang="en-US" sz="2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grpSp>
        <p:nvGrpSpPr>
          <p:cNvPr id="23" name="组合 22"/>
          <p:cNvGrpSpPr/>
          <p:nvPr/>
        </p:nvGrpSpPr>
        <p:grpSpPr>
          <a:xfrm>
            <a:off x="5408457" y="1510214"/>
            <a:ext cx="6040646" cy="2937961"/>
            <a:chOff x="9360" y="3074"/>
            <a:chExt cx="7146" cy="4589"/>
          </a:xfrm>
        </p:grpSpPr>
        <p:sp>
          <p:nvSpPr>
            <p:cNvPr id="9" name="文本框 8"/>
            <p:cNvSpPr txBox="1"/>
            <p:nvPr/>
          </p:nvSpPr>
          <p:spPr>
            <a:xfrm>
              <a:off x="9360" y="3265"/>
              <a:ext cx="812" cy="527"/>
            </a:xfrm>
            <a:prstGeom prst="rect">
              <a:avLst/>
            </a:prstGeom>
            <a:noFill/>
          </p:spPr>
          <p:txBody>
            <a:bodyPr wrap="square" rtlCol="0">
              <a:spAutoFit/>
            </a:bodyPr>
            <a:lstStyle/>
            <a:p>
              <a:r>
                <a:rPr kumimoji="1" lang="en-US" altLang="zh-CN" sz="1600" dirty="0">
                  <a:solidFill>
                    <a:schemeClr val="bg1"/>
                  </a:solidFill>
                  <a:latin typeface="微软雅黑" panose="020B0503020204020204" charset="-122"/>
                  <a:ea typeface="微软雅黑" panose="020B0503020204020204" charset="-122"/>
                </a:rPr>
                <a:t>01</a:t>
              </a:r>
            </a:p>
          </p:txBody>
        </p:sp>
        <p:sp>
          <p:nvSpPr>
            <p:cNvPr id="13" name="文本框 12"/>
            <p:cNvSpPr txBox="1"/>
            <p:nvPr/>
          </p:nvSpPr>
          <p:spPr>
            <a:xfrm>
              <a:off x="10508" y="3074"/>
              <a:ext cx="599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14" name="文本框 13"/>
            <p:cNvSpPr txBox="1"/>
            <p:nvPr/>
          </p:nvSpPr>
          <p:spPr>
            <a:xfrm>
              <a:off x="10704" y="4291"/>
              <a:ext cx="488" cy="580"/>
            </a:xfrm>
            <a:prstGeom prst="rect">
              <a:avLst/>
            </a:prstGeom>
            <a:noFill/>
          </p:spPr>
          <p:txBody>
            <a:bodyPr wrap="square" rtlCol="0">
              <a:spAutoFit/>
            </a:bodyPr>
            <a:lstStyle/>
            <a:p>
              <a:pPr algn="l"/>
              <a:endParaRPr kumimoji="1" lang="zh-CN" altLang="en-US" dirty="0"/>
            </a:p>
          </p:txBody>
        </p:sp>
        <p:sp>
          <p:nvSpPr>
            <p:cNvPr id="15" name="文本框 14"/>
            <p:cNvSpPr txBox="1"/>
            <p:nvPr/>
          </p:nvSpPr>
          <p:spPr>
            <a:xfrm>
              <a:off x="10458" y="4999"/>
              <a:ext cx="604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21" name="文本框 20"/>
            <p:cNvSpPr txBox="1"/>
            <p:nvPr/>
          </p:nvSpPr>
          <p:spPr>
            <a:xfrm>
              <a:off x="10776" y="7083"/>
              <a:ext cx="488" cy="580"/>
            </a:xfrm>
            <a:prstGeom prst="rect">
              <a:avLst/>
            </a:prstGeom>
            <a:noFill/>
          </p:spPr>
          <p:txBody>
            <a:bodyPr wrap="square" rtlCol="0">
              <a:spAutoFit/>
            </a:bodyPr>
            <a:lstStyle/>
            <a:p>
              <a:pPr algn="l"/>
              <a:endParaRPr kumimoji="1" lang="zh-CN" altLang="en-US" dirty="0"/>
            </a:p>
          </p:txBody>
        </p:sp>
      </p:gr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498475" y="875665"/>
            <a:ext cx="6323965" cy="460375"/>
          </a:xfrm>
          <a:prstGeom prst="rect">
            <a:avLst/>
          </a:prstGeom>
          <a:noFill/>
          <a:ln w="9525">
            <a:noFill/>
          </a:ln>
        </p:spPr>
        <p:txBody>
          <a:bodyPr wrap="square">
            <a:spAutoFit/>
          </a:bodyPr>
          <a:lstStyle/>
          <a:p>
            <a:pPr indent="0"/>
            <a:r>
              <a:rPr lang="en-US" altLang="zh-CN" sz="2400">
                <a:ea typeface="宋体" panose="02010600030101010101" pitchFamily="2" charset="-122"/>
                <a:sym typeface="+mn-ea"/>
              </a:rPr>
              <a:t>1</a:t>
            </a:r>
            <a:r>
              <a:rPr lang="zh-CN" altLang="en-US" sz="2400">
                <a:ea typeface="宋体" panose="02010600030101010101" pitchFamily="2" charset="-122"/>
                <a:sym typeface="+mn-ea"/>
              </a:rPr>
              <a:t>、</a:t>
            </a:r>
            <a:r>
              <a:rPr lang="zh-CN" sz="2400">
                <a:ea typeface="宋体" panose="02010600030101010101" pitchFamily="2" charset="-122"/>
                <a:sym typeface="+mn-ea"/>
              </a:rPr>
              <a:t>中华医学期刊全文数据库个人账号注册</a:t>
            </a:r>
            <a:endParaRPr lang="zh-CN" altLang="en-US" sz="2400" b="0">
              <a:ea typeface="宋体" panose="02010600030101010101" pitchFamily="2" charset="-122"/>
            </a:endParaRPr>
          </a:p>
        </p:txBody>
      </p:sp>
      <p:sp>
        <p:nvSpPr>
          <p:cNvPr id="2" name="文本框 1"/>
          <p:cNvSpPr txBox="1"/>
          <p:nvPr/>
        </p:nvSpPr>
        <p:spPr>
          <a:xfrm>
            <a:off x="1084580" y="1755140"/>
            <a:ext cx="4039870" cy="2399665"/>
          </a:xfrm>
          <a:prstGeom prst="rect">
            <a:avLst/>
          </a:prstGeom>
          <a:noFill/>
          <a:ln w="9525">
            <a:noFill/>
          </a:ln>
        </p:spPr>
        <p:txBody>
          <a:bodyPr wrap="square">
            <a:spAutoFit/>
          </a:bodyPr>
          <a:lstStyle/>
          <a:p>
            <a:pPr indent="0" fontAlgn="auto">
              <a:lnSpc>
                <a:spcPct val="150000"/>
              </a:lnSpc>
            </a:pPr>
            <a:r>
              <a:rPr lang="zh-CN" sz="2000" b="0">
                <a:latin typeface="微软雅黑" panose="020B0503020204020204" charset="-122"/>
                <a:ea typeface="微软雅黑" panose="020B0503020204020204" charset="-122"/>
              </a:rPr>
              <a:t>►</a:t>
            </a:r>
            <a:r>
              <a:rPr lang="zh-CN" sz="2000" b="0">
                <a:ea typeface="宋体" panose="02010600030101010101" pitchFamily="2" charset="-122"/>
              </a:rPr>
              <a:t>网址中输入</a:t>
            </a:r>
            <a:r>
              <a:rPr lang="zh-CN" sz="2000" b="0">
                <a:ea typeface="宋体" panose="02010600030101010101" pitchFamily="2" charset="-122"/>
                <a:cs typeface="Times New Roman" panose="02020603050405020304" pitchFamily="18" charset="0"/>
              </a:rPr>
              <a:t>www.yiigle.com进入</a:t>
            </a:r>
          </a:p>
          <a:p>
            <a:pPr indent="0" fontAlgn="auto">
              <a:lnSpc>
                <a:spcPct val="150000"/>
              </a:lnSpc>
            </a:pPr>
            <a:r>
              <a:rPr lang="zh-CN" sz="2000" b="0">
                <a:ea typeface="宋体" panose="02010600030101010101" pitchFamily="2" charset="-122"/>
                <a:cs typeface="Times New Roman" panose="02020603050405020304" pitchFamily="18" charset="0"/>
              </a:rPr>
              <a:t> </a:t>
            </a:r>
            <a:r>
              <a:rPr lang="en-US" altLang="zh-CN" sz="2000" b="0">
                <a:ea typeface="宋体" panose="02010600030101010101" pitchFamily="2" charset="-122"/>
                <a:cs typeface="Times New Roman" panose="02020603050405020304" pitchFamily="18" charset="0"/>
              </a:rPr>
              <a:t>   </a:t>
            </a:r>
            <a:r>
              <a:rPr lang="zh-CN" sz="2000" b="0">
                <a:ea typeface="宋体" panose="02010600030101010101" pitchFamily="2" charset="-122"/>
                <a:cs typeface="Times New Roman" panose="02020603050405020304" pitchFamily="18" charset="0"/>
              </a:rPr>
              <a:t>中华医学期刊全文数据库</a:t>
            </a:r>
          </a:p>
          <a:p>
            <a:pPr indent="0" fontAlgn="auto">
              <a:lnSpc>
                <a:spcPct val="150000"/>
              </a:lnSpc>
            </a:pPr>
            <a:r>
              <a:rPr lang="zh-CN" sz="2000">
                <a:latin typeface="微软雅黑" panose="020B0503020204020204" charset="-122"/>
                <a:ea typeface="微软雅黑" panose="020B0503020204020204" charset="-122"/>
                <a:sym typeface="+mn-ea"/>
              </a:rPr>
              <a:t>►</a:t>
            </a:r>
            <a:r>
              <a:rPr lang="zh-CN" sz="2000" b="0">
                <a:ea typeface="宋体" panose="02010600030101010101" pitchFamily="2" charset="-122"/>
              </a:rPr>
              <a:t>点击右上角的</a:t>
            </a:r>
            <a:r>
              <a:rPr lang="en-US" sz="2000" b="0">
                <a:latin typeface="宋体" panose="02010600030101010101" pitchFamily="2" charset="-122"/>
                <a:cs typeface="Times New Roman" panose="02020603050405020304" pitchFamily="18" charset="0"/>
              </a:rPr>
              <a:t>“</a:t>
            </a:r>
            <a:r>
              <a:rPr lang="zh-CN" sz="2000" b="0">
                <a:ea typeface="宋体" panose="02010600030101010101" pitchFamily="2" charset="-122"/>
              </a:rPr>
              <a:t>立即注册</a:t>
            </a:r>
            <a:r>
              <a:rPr lang="en-US" sz="2000" b="0">
                <a:latin typeface="宋体" panose="02010600030101010101" pitchFamily="2" charset="-122"/>
              </a:rPr>
              <a:t>”</a:t>
            </a:r>
            <a:r>
              <a:rPr lang="zh-CN" sz="2000" b="0">
                <a:ea typeface="宋体" panose="02010600030101010101" pitchFamily="2" charset="-122"/>
              </a:rPr>
              <a:t>，填</a:t>
            </a:r>
          </a:p>
          <a:p>
            <a:pPr indent="0" fontAlgn="auto">
              <a:lnSpc>
                <a:spcPct val="150000"/>
              </a:lnSpc>
            </a:pPr>
            <a:r>
              <a:rPr lang="zh-CN" sz="2000" b="0">
                <a:ea typeface="宋体" panose="02010600030101010101" pitchFamily="2" charset="-122"/>
              </a:rPr>
              <a:t> </a:t>
            </a:r>
            <a:r>
              <a:rPr lang="en-US" altLang="zh-CN" sz="2000" b="0">
                <a:ea typeface="宋体" panose="02010600030101010101" pitchFamily="2" charset="-122"/>
              </a:rPr>
              <a:t>   </a:t>
            </a:r>
            <a:r>
              <a:rPr lang="zh-CN" sz="2000" b="0">
                <a:ea typeface="宋体" panose="02010600030101010101" pitchFamily="2" charset="-122"/>
              </a:rPr>
              <a:t>写个人注册信息</a:t>
            </a:r>
          </a:p>
          <a:p>
            <a:pPr indent="0" fontAlgn="auto">
              <a:lnSpc>
                <a:spcPct val="150000"/>
              </a:lnSpc>
            </a:pPr>
            <a:r>
              <a:rPr lang="zh-CN" sz="2000">
                <a:latin typeface="微软雅黑" panose="020B0503020204020204" charset="-122"/>
                <a:ea typeface="微软雅黑" panose="020B0503020204020204" charset="-122"/>
                <a:sym typeface="+mn-ea"/>
              </a:rPr>
              <a:t>►</a:t>
            </a:r>
            <a:r>
              <a:rPr lang="zh-CN" sz="2000">
                <a:ea typeface="宋体" panose="02010600030101010101" pitchFamily="2" charset="-122"/>
                <a:sym typeface="+mn-ea"/>
              </a:rPr>
              <a:t>注册成功</a:t>
            </a:r>
            <a:endParaRPr lang="zh-CN" sz="2000">
              <a:ea typeface="宋体" panose="02010600030101010101" pitchFamily="2" charset="-122"/>
            </a:endParaRPr>
          </a:p>
        </p:txBody>
      </p:sp>
      <p:grpSp>
        <p:nvGrpSpPr>
          <p:cNvPr id="8" name="组合 7"/>
          <p:cNvGrpSpPr/>
          <p:nvPr/>
        </p:nvGrpSpPr>
        <p:grpSpPr>
          <a:xfrm>
            <a:off x="6094730" y="1172210"/>
            <a:ext cx="6068060" cy="2532380"/>
            <a:chOff x="9598" y="1846"/>
            <a:chExt cx="9556" cy="3988"/>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598" y="1846"/>
              <a:ext cx="9556" cy="3989"/>
            </a:xfrm>
            <a:prstGeom prst="rect">
              <a:avLst/>
            </a:prstGeom>
            <a:ln>
              <a:solidFill>
                <a:schemeClr val="accent1"/>
              </a:solidFill>
            </a:ln>
          </p:spPr>
        </p:pic>
        <p:sp>
          <p:nvSpPr>
            <p:cNvPr id="7" name="圆角矩形 6"/>
            <p:cNvSpPr/>
            <p:nvPr/>
          </p:nvSpPr>
          <p:spPr>
            <a:xfrm>
              <a:off x="17984" y="1846"/>
              <a:ext cx="1170" cy="402"/>
            </a:xfrm>
            <a:prstGeom prst="roundRect">
              <a:avLst/>
            </a:prstGeom>
            <a:noFill/>
            <a:ln w="412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0415" y="3762375"/>
            <a:ext cx="3983990" cy="3016885"/>
          </a:xfrm>
          <a:prstGeom prst="rect">
            <a:avLst/>
          </a:prstGeom>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cxnSp>
        <p:nvCxnSpPr>
          <p:cNvPr id="6" name="直接箭头连接符 5"/>
          <p:cNvCxnSpPr/>
          <p:nvPr/>
        </p:nvCxnSpPr>
        <p:spPr>
          <a:xfrm>
            <a:off x="5579745" y="2731770"/>
            <a:ext cx="1224915" cy="779145"/>
          </a:xfrm>
          <a:prstGeom prst="straightConnector1">
            <a:avLst/>
          </a:prstGeom>
          <a:ln w="12700">
            <a:tailEnd type="stealth" w="lg" len="lg"/>
          </a:ln>
        </p:spPr>
        <p:style>
          <a:lnRef idx="1">
            <a:schemeClr val="accent5"/>
          </a:lnRef>
          <a:fillRef idx="0">
            <a:schemeClr val="accent5"/>
          </a:fillRef>
          <a:effectRef idx="0">
            <a:schemeClr val="accent5"/>
          </a:effectRef>
          <a:fontRef idx="minor">
            <a:schemeClr val="tx1"/>
          </a:fontRef>
        </p:style>
      </p:cxnSp>
      <p:sp>
        <p:nvSpPr>
          <p:cNvPr id="9" name="文本框 8"/>
          <p:cNvSpPr txBox="1"/>
          <p:nvPr/>
        </p:nvSpPr>
        <p:spPr>
          <a:xfrm>
            <a:off x="694690" y="855345"/>
            <a:ext cx="4126865" cy="368300"/>
          </a:xfrm>
          <a:prstGeom prst="rect">
            <a:avLst/>
          </a:prstGeom>
          <a:noFill/>
        </p:spPr>
        <p:txBody>
          <a:bodyPr wrap="square" rtlCol="0">
            <a:spAutoFit/>
          </a:bodyPr>
          <a:lstStyle/>
          <a:p>
            <a:r>
              <a:rPr lang="zh-CN" altLang="en-US">
                <a:latin typeface="楷体" panose="02010609060101010101" charset="-122"/>
                <a:ea typeface="楷体" panose="02010609060101010101" charset="-122"/>
              </a:rPr>
              <a:t>中华医学网账号注册</a:t>
            </a:r>
          </a:p>
        </p:txBody>
      </p:sp>
      <p:pic>
        <p:nvPicPr>
          <p:cNvPr id="2"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800" y="1414780"/>
            <a:ext cx="5401945" cy="2388870"/>
          </a:xfrm>
          <a:prstGeom prst="rect">
            <a:avLst/>
          </a:prstGeom>
          <a:ln>
            <a:solidFill>
              <a:schemeClr val="accent1"/>
            </a:solidFill>
          </a:ln>
        </p:spPr>
      </p:pic>
      <p:sp>
        <p:nvSpPr>
          <p:cNvPr id="4" name="矩形 3"/>
          <p:cNvSpPr/>
          <p:nvPr/>
        </p:nvSpPr>
        <p:spPr>
          <a:xfrm>
            <a:off x="3344545" y="3016250"/>
            <a:ext cx="2054860" cy="348615"/>
          </a:xfrm>
          <a:prstGeom prst="rect">
            <a:avLst/>
          </a:prstGeom>
          <a:noFill/>
          <a:ln w="28575"/>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4660" y="3327400"/>
            <a:ext cx="5036185" cy="2812415"/>
          </a:xfrm>
          <a:prstGeom prst="rect">
            <a:avLst/>
          </a:prstGeom>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605270" y="1435735"/>
            <a:ext cx="5257800" cy="4237990"/>
          </a:xfrm>
          <a:prstGeom prst="rect">
            <a:avLst/>
          </a:prstGeom>
          <a:noFill/>
          <a:ln>
            <a:solidFill>
              <a:schemeClr val="accent1"/>
            </a:solidFill>
          </a:ln>
        </p:spPr>
      </p:pic>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1110615" y="1372235"/>
            <a:ext cx="9453880" cy="460375"/>
          </a:xfrm>
          <a:prstGeom prst="rect">
            <a:avLst/>
          </a:prstGeom>
          <a:noFill/>
          <a:ln w="9525">
            <a:noFill/>
          </a:ln>
        </p:spPr>
        <p:txBody>
          <a:bodyPr wrap="square">
            <a:spAutoFit/>
          </a:bodyPr>
          <a:lstStyle/>
          <a:p>
            <a:pPr indent="0"/>
            <a:r>
              <a:rPr lang="en-US" altLang="zh-CN" sz="2400">
                <a:ea typeface="宋体" panose="02010600030101010101" pitchFamily="2" charset="-122"/>
                <a:sym typeface="+mn-ea"/>
              </a:rPr>
              <a:t>2</a:t>
            </a:r>
            <a:r>
              <a:rPr lang="zh-CN" altLang="en-US" sz="2400">
                <a:ea typeface="宋体" panose="02010600030101010101" pitchFamily="2" charset="-122"/>
                <a:sym typeface="+mn-ea"/>
              </a:rPr>
              <a:t>、机构绑定</a:t>
            </a:r>
            <a:endParaRPr lang="zh-CN" altLang="en-US" sz="2400" b="0">
              <a:ea typeface="宋体" panose="02010600030101010101" pitchFamily="2" charset="-122"/>
            </a:endParaRPr>
          </a:p>
        </p:txBody>
      </p:sp>
      <p:sp>
        <p:nvSpPr>
          <p:cNvPr id="2" name="文本框 1"/>
          <p:cNvSpPr txBox="1"/>
          <p:nvPr/>
        </p:nvSpPr>
        <p:spPr>
          <a:xfrm>
            <a:off x="1110615" y="2189480"/>
            <a:ext cx="5433695" cy="1014730"/>
          </a:xfrm>
          <a:prstGeom prst="rect">
            <a:avLst/>
          </a:prstGeom>
          <a:noFill/>
          <a:ln w="9525">
            <a:noFill/>
          </a:ln>
        </p:spPr>
        <p:txBody>
          <a:bodyPr wrap="square">
            <a:spAutoFit/>
          </a:bodyPr>
          <a:lstStyle/>
          <a:p>
            <a:pPr indent="0" fontAlgn="auto">
              <a:lnSpc>
                <a:spcPct val="150000"/>
              </a:lnSpc>
            </a:pPr>
            <a:r>
              <a:rPr lang="zh-CN" sz="2000" b="0">
                <a:latin typeface="微软雅黑" panose="020B0503020204020204" charset="-122"/>
                <a:ea typeface="微软雅黑" panose="020B0503020204020204" charset="-122"/>
              </a:rPr>
              <a:t>►</a:t>
            </a:r>
            <a:r>
              <a:rPr lang="zh-CN" sz="2000" b="0">
                <a:ea typeface="宋体" panose="02010600030101010101" pitchFamily="2" charset="-122"/>
              </a:rPr>
              <a:t>在个人中心中找到“机构绑定”按钮，点击进入</a:t>
            </a:r>
            <a:endParaRPr lang="zh-CN" sz="2000">
              <a:ea typeface="宋体" panose="02010600030101010101" pitchFamily="2" charset="-122"/>
            </a:endParaRPr>
          </a:p>
        </p:txBody>
      </p:sp>
      <p:sp>
        <p:nvSpPr>
          <p:cNvPr id="19" name="圆角矩形 7"/>
          <p:cNvSpPr/>
          <p:nvPr/>
        </p:nvSpPr>
        <p:spPr>
          <a:xfrm>
            <a:off x="6762750" y="4351655"/>
            <a:ext cx="829310" cy="27305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1110615" y="1372235"/>
            <a:ext cx="9453880" cy="460375"/>
          </a:xfrm>
          <a:prstGeom prst="rect">
            <a:avLst/>
          </a:prstGeom>
          <a:noFill/>
          <a:ln w="9525">
            <a:noFill/>
          </a:ln>
        </p:spPr>
        <p:txBody>
          <a:bodyPr wrap="square">
            <a:spAutoFit/>
          </a:bodyPr>
          <a:lstStyle/>
          <a:p>
            <a:pPr indent="0"/>
            <a:r>
              <a:rPr lang="en-US" altLang="zh-CN" sz="2400">
                <a:ea typeface="宋体" panose="02010600030101010101" pitchFamily="2" charset="-122"/>
                <a:sym typeface="+mn-ea"/>
              </a:rPr>
              <a:t>2</a:t>
            </a:r>
            <a:r>
              <a:rPr lang="zh-CN" altLang="en-US" sz="2400">
                <a:ea typeface="宋体" panose="02010600030101010101" pitchFamily="2" charset="-122"/>
                <a:sym typeface="+mn-ea"/>
              </a:rPr>
              <a:t>、机构绑定</a:t>
            </a:r>
            <a:endParaRPr lang="zh-CN" altLang="en-US" sz="2400" b="0">
              <a:ea typeface="宋体" panose="02010600030101010101" pitchFamily="2" charset="-122"/>
            </a:endParaRPr>
          </a:p>
        </p:txBody>
      </p:sp>
      <p:sp>
        <p:nvSpPr>
          <p:cNvPr id="2" name="文本框 1"/>
          <p:cNvSpPr txBox="1"/>
          <p:nvPr/>
        </p:nvSpPr>
        <p:spPr>
          <a:xfrm>
            <a:off x="1110615" y="2189480"/>
            <a:ext cx="5433695" cy="1014730"/>
          </a:xfrm>
          <a:prstGeom prst="rect">
            <a:avLst/>
          </a:prstGeom>
          <a:noFill/>
          <a:ln w="9525">
            <a:noFill/>
          </a:ln>
        </p:spPr>
        <p:txBody>
          <a:bodyPr wrap="square">
            <a:spAutoFit/>
          </a:bodyPr>
          <a:lstStyle/>
          <a:p>
            <a:pPr indent="0" fontAlgn="auto">
              <a:lnSpc>
                <a:spcPct val="150000"/>
              </a:lnSpc>
            </a:pPr>
            <a:r>
              <a:rPr lang="zh-CN" sz="2000" b="0">
                <a:latin typeface="微软雅黑" panose="020B0503020204020204" charset="-122"/>
                <a:ea typeface="微软雅黑" panose="020B0503020204020204" charset="-122"/>
              </a:rPr>
              <a:t>►</a:t>
            </a:r>
            <a:r>
              <a:rPr lang="zh-CN" sz="2000" b="0">
                <a:ea typeface="宋体" panose="02010600030101010101" pitchFamily="2" charset="-122"/>
              </a:rPr>
              <a:t>在页面中间出现的检索机构名称中输入本单位名称，然后点击“检索”按钮</a:t>
            </a:r>
          </a:p>
        </p:txBody>
      </p:sp>
      <p:pic>
        <p:nvPicPr>
          <p:cNvPr id="16" name="图片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855" y="1598930"/>
            <a:ext cx="5274310" cy="3660140"/>
          </a:xfrm>
          <a:prstGeom prst="rect">
            <a:avLst/>
          </a:prstGeom>
          <a:ln>
            <a:solidFill>
              <a:schemeClr val="accent1"/>
            </a:solid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1091565" y="812165"/>
            <a:ext cx="9453880" cy="460375"/>
          </a:xfrm>
          <a:prstGeom prst="rect">
            <a:avLst/>
          </a:prstGeom>
          <a:noFill/>
          <a:ln w="9525">
            <a:noFill/>
          </a:ln>
        </p:spPr>
        <p:txBody>
          <a:bodyPr wrap="square">
            <a:spAutoFit/>
          </a:bodyPr>
          <a:lstStyle/>
          <a:p>
            <a:pPr indent="0"/>
            <a:r>
              <a:rPr lang="en-US" altLang="zh-CN" sz="2400">
                <a:ea typeface="宋体" panose="02010600030101010101" pitchFamily="2" charset="-122"/>
                <a:sym typeface="+mn-ea"/>
              </a:rPr>
              <a:t>2</a:t>
            </a:r>
            <a:r>
              <a:rPr lang="zh-CN" altLang="en-US" sz="2400">
                <a:ea typeface="宋体" panose="02010600030101010101" pitchFamily="2" charset="-122"/>
                <a:sym typeface="+mn-ea"/>
              </a:rPr>
              <a:t>、机构绑定</a:t>
            </a:r>
            <a:endParaRPr lang="zh-CN" altLang="en-US" sz="2400" b="0">
              <a:ea typeface="宋体" panose="02010600030101010101" pitchFamily="2" charset="-122"/>
            </a:endParaRPr>
          </a:p>
        </p:txBody>
      </p:sp>
      <p:sp>
        <p:nvSpPr>
          <p:cNvPr id="2" name="文本框 1"/>
          <p:cNvSpPr txBox="1"/>
          <p:nvPr/>
        </p:nvSpPr>
        <p:spPr>
          <a:xfrm>
            <a:off x="843280" y="1654810"/>
            <a:ext cx="5433695" cy="1014730"/>
          </a:xfrm>
          <a:prstGeom prst="rect">
            <a:avLst/>
          </a:prstGeom>
          <a:noFill/>
          <a:ln w="9525">
            <a:noFill/>
          </a:ln>
        </p:spPr>
        <p:txBody>
          <a:bodyPr wrap="square">
            <a:spAutoFit/>
          </a:bodyPr>
          <a:lstStyle/>
          <a:p>
            <a:pPr indent="0" fontAlgn="auto">
              <a:lnSpc>
                <a:spcPct val="150000"/>
              </a:lnSpc>
            </a:pPr>
            <a:r>
              <a:rPr lang="zh-CN" sz="2000" b="0">
                <a:latin typeface="微软雅黑" panose="020B0503020204020204" charset="-122"/>
                <a:ea typeface="微软雅黑" panose="020B0503020204020204" charset="-122"/>
              </a:rPr>
              <a:t>►</a:t>
            </a:r>
            <a:r>
              <a:rPr lang="zh-CN" sz="2000" b="0">
                <a:ea typeface="宋体" panose="02010600030101010101" pitchFamily="2" charset="-122"/>
              </a:rPr>
              <a:t>找到本单位名称后，点击单位名称后面的“申请加入”按钮</a:t>
            </a:r>
          </a:p>
        </p:txBody>
      </p:sp>
      <p:pic>
        <p:nvPicPr>
          <p:cNvPr id="4" name="图片 3"/>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4123055" y="2400935"/>
            <a:ext cx="7570470" cy="3830320"/>
          </a:xfrm>
          <a:prstGeom prst="rect">
            <a:avLst/>
          </a:prstGeom>
          <a:ln>
            <a:solidFill>
              <a:schemeClr val="accent1"/>
            </a:solidFill>
          </a:ln>
        </p:spPr>
      </p:pic>
      <p:sp>
        <p:nvSpPr>
          <p:cNvPr id="5" name="矩形 4"/>
          <p:cNvSpPr/>
          <p:nvPr/>
        </p:nvSpPr>
        <p:spPr>
          <a:xfrm>
            <a:off x="6059170" y="4888865"/>
            <a:ext cx="5381625" cy="4940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1110615" y="1435735"/>
            <a:ext cx="9453880" cy="460375"/>
          </a:xfrm>
          <a:prstGeom prst="rect">
            <a:avLst/>
          </a:prstGeom>
          <a:noFill/>
          <a:ln w="9525">
            <a:noFill/>
          </a:ln>
        </p:spPr>
        <p:txBody>
          <a:bodyPr wrap="square">
            <a:spAutoFit/>
          </a:bodyPr>
          <a:lstStyle/>
          <a:p>
            <a:pPr indent="0"/>
            <a:r>
              <a:rPr lang="en-US" altLang="zh-CN" sz="2400">
                <a:ea typeface="宋体" panose="02010600030101010101" pitchFamily="2" charset="-122"/>
                <a:sym typeface="+mn-ea"/>
              </a:rPr>
              <a:t>2</a:t>
            </a:r>
            <a:r>
              <a:rPr lang="zh-CN" altLang="en-US" sz="2400">
                <a:ea typeface="宋体" panose="02010600030101010101" pitchFamily="2" charset="-122"/>
                <a:sym typeface="+mn-ea"/>
              </a:rPr>
              <a:t>、机构绑定</a:t>
            </a:r>
            <a:endParaRPr lang="zh-CN" altLang="en-US" sz="2400" b="0">
              <a:ea typeface="宋体" panose="02010600030101010101" pitchFamily="2" charset="-122"/>
            </a:endParaRPr>
          </a:p>
        </p:txBody>
      </p:sp>
      <p:sp>
        <p:nvSpPr>
          <p:cNvPr id="2" name="文本框 1"/>
          <p:cNvSpPr txBox="1"/>
          <p:nvPr/>
        </p:nvSpPr>
        <p:spPr>
          <a:xfrm>
            <a:off x="1110615" y="2189480"/>
            <a:ext cx="5433695" cy="1014730"/>
          </a:xfrm>
          <a:prstGeom prst="rect">
            <a:avLst/>
          </a:prstGeom>
          <a:noFill/>
          <a:ln w="9525">
            <a:noFill/>
          </a:ln>
        </p:spPr>
        <p:txBody>
          <a:bodyPr wrap="square">
            <a:spAutoFit/>
          </a:bodyPr>
          <a:lstStyle/>
          <a:p>
            <a:pPr indent="0" fontAlgn="auto">
              <a:lnSpc>
                <a:spcPct val="150000"/>
              </a:lnSpc>
            </a:pPr>
            <a:r>
              <a:rPr lang="zh-CN" sz="2000" b="0">
                <a:latin typeface="微软雅黑" panose="020B0503020204020204" charset="-122"/>
                <a:ea typeface="微软雅黑" panose="020B0503020204020204" charset="-122"/>
              </a:rPr>
              <a:t>►</a:t>
            </a:r>
            <a:r>
              <a:rPr lang="zh-CN" sz="2000" b="0">
                <a:ea typeface="宋体" panose="02010600030101010101" pitchFamily="2" charset="-122"/>
              </a:rPr>
              <a:t>在页面中填写个人信息，点击“提交”按钮，等待审核员审核通过后即可正常下载</a:t>
            </a: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9145" y="772160"/>
            <a:ext cx="3952875" cy="5567680"/>
          </a:xfrm>
          <a:prstGeom prst="rect">
            <a:avLst/>
          </a:prstGeom>
          <a:ln>
            <a:solidFill>
              <a:schemeClr val="accent1"/>
            </a:solidFill>
          </a:ln>
        </p:spPr>
      </p:pic>
      <p:sp>
        <p:nvSpPr>
          <p:cNvPr id="5" name="矩形 4"/>
          <p:cNvSpPr/>
          <p:nvPr/>
        </p:nvSpPr>
        <p:spPr>
          <a:xfrm>
            <a:off x="7611110" y="2995930"/>
            <a:ext cx="3458210" cy="25203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64885" y="1109980"/>
            <a:ext cx="5619750" cy="1200150"/>
          </a:xfrm>
          <a:prstGeom prst="rect">
            <a:avLst/>
          </a:prstGeom>
          <a:ln>
            <a:solidFill>
              <a:srgbClr val="92D050"/>
            </a:solidFill>
          </a:ln>
        </p:spPr>
      </p:pic>
      <p:sp>
        <p:nvSpPr>
          <p:cNvPr id="10" name="圆角矩形 9"/>
          <p:cNvSpPr/>
          <p:nvPr>
            <p:custDataLst>
              <p:tags r:id="rId1"/>
            </p:custDataLst>
          </p:nvPr>
        </p:nvSpPr>
        <p:spPr>
          <a:xfrm>
            <a:off x="10262870" y="1917700"/>
            <a:ext cx="1421765" cy="392430"/>
          </a:xfrm>
          <a:prstGeom prst="roundRect">
            <a:avLst/>
          </a:prstGeom>
          <a:noFill/>
          <a:ln w="190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7670" y="2438400"/>
            <a:ext cx="5705475" cy="3900805"/>
          </a:xfrm>
          <a:prstGeom prst="rect">
            <a:avLst/>
          </a:prstGeom>
          <a:ln>
            <a:solidFill>
              <a:srgbClr val="92D050"/>
            </a:solidFill>
          </a:ln>
        </p:spPr>
      </p:pic>
      <p:sp>
        <p:nvSpPr>
          <p:cNvPr id="9" name="圆角矩形 8"/>
          <p:cNvSpPr/>
          <p:nvPr>
            <p:custDataLst>
              <p:tags r:id="rId2"/>
            </p:custDataLst>
          </p:nvPr>
        </p:nvSpPr>
        <p:spPr>
          <a:xfrm>
            <a:off x="1158875" y="2981960"/>
            <a:ext cx="1536700" cy="291465"/>
          </a:xfrm>
          <a:prstGeom prst="roundRect">
            <a:avLst/>
          </a:prstGeom>
          <a:noFill/>
          <a:ln w="190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00" name="文本框 99"/>
          <p:cNvSpPr txBox="1"/>
          <p:nvPr/>
        </p:nvSpPr>
        <p:spPr>
          <a:xfrm>
            <a:off x="242570" y="1109980"/>
            <a:ext cx="5389245" cy="460375"/>
          </a:xfrm>
          <a:prstGeom prst="rect">
            <a:avLst/>
          </a:prstGeom>
          <a:noFill/>
          <a:ln w="9525">
            <a:noFill/>
          </a:ln>
        </p:spPr>
        <p:txBody>
          <a:bodyPr wrap="square">
            <a:spAutoFit/>
          </a:bodyPr>
          <a:lstStyle/>
          <a:p>
            <a:pPr indent="0"/>
            <a:r>
              <a:rPr lang="en-US" altLang="zh-CN" sz="2400" dirty="0">
                <a:ea typeface="宋体" panose="02010600030101010101" pitchFamily="2" charset="-122"/>
                <a:sym typeface="+mn-ea"/>
              </a:rPr>
              <a:t>3</a:t>
            </a:r>
            <a:r>
              <a:rPr lang="zh-CN" altLang="en-US" sz="2400" dirty="0">
                <a:ea typeface="宋体" panose="02010600030101010101" pitchFamily="2" charset="-122"/>
                <a:sym typeface="+mn-ea"/>
              </a:rPr>
              <a:t>、</a:t>
            </a:r>
            <a:r>
              <a:rPr lang="zh-CN" sz="2400" dirty="0">
                <a:ea typeface="宋体" panose="02010600030101010101" pitchFamily="2" charset="-122"/>
                <a:sym typeface="+mn-ea"/>
              </a:rPr>
              <a:t>中华系列期刊文献的下载</a:t>
            </a:r>
            <a:endParaRPr lang="zh-CN" altLang="en-US" sz="2400" b="0" dirty="0">
              <a:ea typeface="宋体" panose="02010600030101010101" pitchFamily="2" charset="-122"/>
            </a:endParaRPr>
          </a:p>
        </p:txBody>
      </p:sp>
      <p:sp>
        <p:nvSpPr>
          <p:cNvPr id="5" name="文本框 4"/>
          <p:cNvSpPr txBox="1"/>
          <p:nvPr/>
        </p:nvSpPr>
        <p:spPr>
          <a:xfrm>
            <a:off x="6928485" y="3178175"/>
            <a:ext cx="4118610" cy="1938020"/>
          </a:xfrm>
          <a:prstGeom prst="rect">
            <a:avLst/>
          </a:prstGeom>
          <a:noFill/>
          <a:ln w="9525">
            <a:noFill/>
          </a:ln>
        </p:spPr>
        <p:txBody>
          <a:bodyPr wrap="square">
            <a:spAutoFit/>
          </a:bodyPr>
          <a:lstStyle/>
          <a:p>
            <a:pPr indent="0" fontAlgn="auto">
              <a:lnSpc>
                <a:spcPct val="150000"/>
              </a:lnSpc>
            </a:pPr>
            <a:r>
              <a:rPr lang="zh-CN" sz="2000" b="0">
                <a:ea typeface="宋体" panose="02010600030101010101" pitchFamily="2" charset="-122"/>
              </a:rPr>
              <a:t>方法一：在万方医学网检索下载</a:t>
            </a:r>
          </a:p>
          <a:p>
            <a:pPr indent="0" fontAlgn="auto">
              <a:lnSpc>
                <a:spcPct val="150000"/>
              </a:lnSpc>
            </a:pPr>
            <a:r>
              <a:rPr lang="en-US" altLang="zh-CN" sz="2000" b="0">
                <a:ea typeface="宋体" panose="02010600030101010101" pitchFamily="2" charset="-122"/>
              </a:rPr>
              <a:t>     </a:t>
            </a:r>
            <a:r>
              <a:rPr lang="zh-CN" sz="2000" b="0">
                <a:ea typeface="宋体" panose="02010600030101010101" pitchFamily="2" charset="-122"/>
              </a:rPr>
              <a:t>绑定机构成功后，在万方医学网</a:t>
            </a:r>
            <a:r>
              <a:rPr lang="en-US" altLang="zh-CN" sz="2000" b="0">
                <a:ea typeface="宋体" panose="02010600030101010101" pitchFamily="2" charset="-122"/>
              </a:rPr>
              <a:t>  </a:t>
            </a:r>
          </a:p>
          <a:p>
            <a:pPr indent="0" fontAlgn="auto">
              <a:lnSpc>
                <a:spcPct val="150000"/>
              </a:lnSpc>
            </a:pPr>
            <a:r>
              <a:rPr lang="en-US" altLang="zh-CN" sz="2000" b="0">
                <a:ea typeface="宋体" panose="02010600030101010101" pitchFamily="2" charset="-122"/>
              </a:rPr>
              <a:t>     </a:t>
            </a:r>
            <a:r>
              <a:rPr lang="zh-CN" sz="2000" b="0">
                <a:ea typeface="宋体" panose="02010600030101010101" pitchFamily="2" charset="-122"/>
              </a:rPr>
              <a:t>检索中华医学系列期刊可实现自</a:t>
            </a:r>
          </a:p>
          <a:p>
            <a:pPr indent="0" fontAlgn="auto">
              <a:lnSpc>
                <a:spcPct val="150000"/>
              </a:lnSpc>
            </a:pPr>
            <a:r>
              <a:rPr lang="zh-CN" sz="2000" b="0">
                <a:ea typeface="宋体" panose="02010600030101010101" pitchFamily="2" charset="-122"/>
              </a:rPr>
              <a:t> </a:t>
            </a:r>
            <a:r>
              <a:rPr lang="en-US" altLang="zh-CN" sz="2000" b="0">
                <a:ea typeface="宋体" panose="02010600030101010101" pitchFamily="2" charset="-122"/>
              </a:rPr>
              <a:t>    </a:t>
            </a:r>
            <a:r>
              <a:rPr lang="zh-CN" sz="2000" b="0">
                <a:ea typeface="宋体" panose="02010600030101010101" pitchFamily="2" charset="-122"/>
              </a:rPr>
              <a:t>动跳转</a:t>
            </a:r>
            <a:endParaRPr lang="zh-CN" altLang="en-US" sz="20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9" grpId="0" bldLvl="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701040" y="715645"/>
            <a:ext cx="4126865" cy="368300"/>
          </a:xfrm>
          <a:prstGeom prst="rect">
            <a:avLst/>
          </a:prstGeom>
          <a:noFill/>
        </p:spPr>
        <p:txBody>
          <a:bodyPr wrap="square" rtlCol="0">
            <a:spAutoFit/>
          </a:bodyPr>
          <a:lstStyle/>
          <a:p>
            <a:r>
              <a:rPr lang="zh-CN" altLang="en-US">
                <a:latin typeface="楷体" panose="02010609060101010101" charset="-122"/>
                <a:ea typeface="楷体" panose="02010609060101010101" charset="-122"/>
              </a:rPr>
              <a:t>中华医学会系列期刊全文获取</a:t>
            </a:r>
          </a:p>
        </p:txBody>
      </p:sp>
      <p:cxnSp>
        <p:nvCxnSpPr>
          <p:cNvPr id="8" name="直接箭头连接符 7"/>
          <p:cNvCxnSpPr/>
          <p:nvPr/>
        </p:nvCxnSpPr>
        <p:spPr>
          <a:xfrm>
            <a:off x="7010400" y="3429000"/>
            <a:ext cx="1066800" cy="0"/>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5300" y="1083945"/>
            <a:ext cx="3981450" cy="5153025"/>
          </a:xfrm>
          <a:prstGeom prst="rect">
            <a:avLst/>
          </a:prstGeom>
          <a:ln>
            <a:solidFill>
              <a:schemeClr val="accent1"/>
            </a:solidFill>
          </a:ln>
        </p:spPr>
      </p:pic>
      <p:pic>
        <p:nvPicPr>
          <p:cNvPr id="4" name="图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350" y="1183005"/>
            <a:ext cx="6115050" cy="5256530"/>
          </a:xfrm>
          <a:prstGeom prst="rect">
            <a:avLst/>
          </a:prstGeom>
          <a:ln>
            <a:solidFill>
              <a:schemeClr val="accent1"/>
            </a:solidFill>
          </a:ln>
        </p:spPr>
      </p:pic>
      <p:pic>
        <p:nvPicPr>
          <p:cNvPr id="7" name="图片 6" descr="343631313432373b31393935373333333bd3d2c9cfbcfdcdb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480000">
            <a:off x="5680710" y="5949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973070" y="141605"/>
            <a:ext cx="7224395" cy="460375"/>
          </a:xfrm>
          <a:prstGeom prst="rect">
            <a:avLst/>
          </a:prstGeom>
          <a:noFill/>
        </p:spPr>
        <p:txBody>
          <a:bodyPr wrap="square" rtlCol="0">
            <a:spAutoFit/>
          </a:bodyPr>
          <a:lstStyle/>
          <a:p>
            <a:r>
              <a:rPr lang="zh-CN" altLang="en-US" sz="2400" b="1" dirty="0">
                <a:solidFill>
                  <a:srgbClr val="121212"/>
                </a:solidFill>
                <a:latin typeface="华文仿宋" panose="02010600040101010101" charset="-122"/>
                <a:ea typeface="华文仿宋" panose="02010600040101010101" charset="-122"/>
                <a:cs typeface="华文仿宋" panose="02010600040101010101" charset="-122"/>
              </a:rPr>
              <a:t>万方医学网登录</a:t>
            </a:r>
          </a:p>
        </p:txBody>
      </p:sp>
      <p:sp>
        <p:nvSpPr>
          <p:cNvPr id="17" name="Title 1"/>
          <p:cNvSpPr txBox="1"/>
          <p:nvPr/>
        </p:nvSpPr>
        <p:spPr>
          <a:xfrm>
            <a:off x="3749585" y="831181"/>
            <a:ext cx="4692121" cy="435440"/>
          </a:xfrm>
          <a:prstGeom prst="rect">
            <a:avLst/>
          </a:prstGeom>
        </p:spPr>
        <p:txBody>
          <a:bodyPr>
            <a:noAutofit/>
          </a:bodyPr>
          <a:lstStyle>
            <a:lvl1pPr algn="l" defTabSz="342900" rtl="0" eaLnBrk="1" latinLnBrk="0" hangingPunct="1">
              <a:spcBef>
                <a:spcPct val="0"/>
              </a:spcBef>
              <a:buNone/>
              <a:defRPr sz="2100" kern="1200">
                <a:solidFill>
                  <a:schemeClr val="bg1"/>
                </a:solidFill>
                <a:latin typeface="微软雅黑" panose="020B0503020204020204" charset="-122"/>
                <a:ea typeface="微软雅黑" panose="020B0503020204020204" charset="-122"/>
                <a:cs typeface="+mj-cs"/>
              </a:defRPr>
            </a:lvl1pPr>
          </a:lstStyle>
          <a:p>
            <a:pPr algn="ctr"/>
            <a:r>
              <a:rPr lang="en-US" altLang="zh-CN" sz="2400" b="1" dirty="0">
                <a:solidFill>
                  <a:schemeClr val="tx1"/>
                </a:solidFill>
                <a:latin typeface="华文仿宋" panose="02010600040101010101" charset="-122"/>
                <a:ea typeface="华文仿宋" panose="02010600040101010101" charset="-122"/>
              </a:rPr>
              <a:t>http://med.wanfangdata.com.cn</a:t>
            </a:r>
          </a:p>
        </p:txBody>
      </p:sp>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670" y="1381760"/>
            <a:ext cx="8499475" cy="4624705"/>
          </a:xfrm>
          <a:prstGeom prst="rect">
            <a:avLst/>
          </a:prstGeom>
        </p:spPr>
      </p:pic>
      <p:sp>
        <p:nvSpPr>
          <p:cNvPr id="5" name="圆角矩形 4"/>
          <p:cNvSpPr/>
          <p:nvPr/>
        </p:nvSpPr>
        <p:spPr>
          <a:xfrm>
            <a:off x="7860030" y="1381760"/>
            <a:ext cx="564515" cy="2260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3450" y="1449070"/>
            <a:ext cx="3357880" cy="4748530"/>
          </a:xfrm>
          <a:prstGeom prst="rect">
            <a:avLst/>
          </a:prstGeom>
        </p:spPr>
      </p:pic>
      <p:sp>
        <p:nvSpPr>
          <p:cNvPr id="8" name="圆角矩形 7"/>
          <p:cNvSpPr/>
          <p:nvPr/>
        </p:nvSpPr>
        <p:spPr>
          <a:xfrm>
            <a:off x="10470515" y="4344670"/>
            <a:ext cx="701675" cy="2413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0310" y="969010"/>
            <a:ext cx="9518015" cy="5365750"/>
          </a:xfrm>
          <a:prstGeom prst="rect">
            <a:avLst/>
          </a:prstGeom>
          <a:ln>
            <a:solidFill>
              <a:schemeClr val="accent1"/>
            </a:solid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2535" y="1747366"/>
            <a:ext cx="2401157" cy="2401157"/>
          </a:xfrm>
          <a:prstGeom prst="rect">
            <a:avLst/>
          </a:prstGeom>
        </p:spPr>
      </p:pic>
      <p:sp>
        <p:nvSpPr>
          <p:cNvPr id="6" name="文本框 5"/>
          <p:cNvSpPr txBox="1"/>
          <p:nvPr/>
        </p:nvSpPr>
        <p:spPr>
          <a:xfrm>
            <a:off x="4769166" y="4148523"/>
            <a:ext cx="2078198" cy="376097"/>
          </a:xfrm>
          <a:prstGeom prst="rect">
            <a:avLst/>
          </a:prstGeom>
          <a:noFill/>
        </p:spPr>
        <p:txBody>
          <a:bodyPr wrap="square" rtlCol="0">
            <a:spAutoFit/>
          </a:bodyPr>
          <a:lstStyle/>
          <a:p>
            <a:pPr algn="ctr"/>
            <a:r>
              <a:rPr lang="zh-CN" altLang="en-US" b="1" dirty="0"/>
              <a:t>感谢关注！</a:t>
            </a:r>
          </a:p>
        </p:txBody>
      </p:sp>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3020" y="924560"/>
            <a:ext cx="9902825" cy="5589270"/>
          </a:xfrm>
          <a:prstGeom prst="rect">
            <a:avLst/>
          </a:prstGeom>
          <a:ln>
            <a:solidFill>
              <a:schemeClr val="accent1"/>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grpSp>
        <p:nvGrpSpPr>
          <p:cNvPr id="23" name="组合 22"/>
          <p:cNvGrpSpPr/>
          <p:nvPr/>
        </p:nvGrpSpPr>
        <p:grpSpPr>
          <a:xfrm>
            <a:off x="5408457" y="1510214"/>
            <a:ext cx="6040646" cy="2937961"/>
            <a:chOff x="9360" y="3074"/>
            <a:chExt cx="7146" cy="4589"/>
          </a:xfrm>
        </p:grpSpPr>
        <p:sp>
          <p:nvSpPr>
            <p:cNvPr id="9" name="文本框 8"/>
            <p:cNvSpPr txBox="1"/>
            <p:nvPr/>
          </p:nvSpPr>
          <p:spPr>
            <a:xfrm>
              <a:off x="9360" y="3265"/>
              <a:ext cx="812" cy="527"/>
            </a:xfrm>
            <a:prstGeom prst="rect">
              <a:avLst/>
            </a:prstGeom>
            <a:noFill/>
          </p:spPr>
          <p:txBody>
            <a:bodyPr wrap="square" rtlCol="0">
              <a:spAutoFit/>
            </a:bodyPr>
            <a:lstStyle/>
            <a:p>
              <a:r>
                <a:rPr kumimoji="1" lang="en-US" altLang="zh-CN" sz="1600" dirty="0">
                  <a:solidFill>
                    <a:schemeClr val="bg1"/>
                  </a:solidFill>
                  <a:latin typeface="微软雅黑" panose="020B0503020204020204" charset="-122"/>
                  <a:ea typeface="微软雅黑" panose="020B0503020204020204" charset="-122"/>
                </a:rPr>
                <a:t>01</a:t>
              </a:r>
            </a:p>
          </p:txBody>
        </p:sp>
        <p:sp>
          <p:nvSpPr>
            <p:cNvPr id="13" name="文本框 12"/>
            <p:cNvSpPr txBox="1"/>
            <p:nvPr/>
          </p:nvSpPr>
          <p:spPr>
            <a:xfrm>
              <a:off x="10508" y="3074"/>
              <a:ext cx="599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14" name="文本框 13"/>
            <p:cNvSpPr txBox="1"/>
            <p:nvPr/>
          </p:nvSpPr>
          <p:spPr>
            <a:xfrm>
              <a:off x="10704" y="4291"/>
              <a:ext cx="488" cy="580"/>
            </a:xfrm>
            <a:prstGeom prst="rect">
              <a:avLst/>
            </a:prstGeom>
            <a:noFill/>
          </p:spPr>
          <p:txBody>
            <a:bodyPr wrap="square" rtlCol="0">
              <a:spAutoFit/>
            </a:bodyPr>
            <a:lstStyle/>
            <a:p>
              <a:pPr algn="l"/>
              <a:endParaRPr kumimoji="1" lang="zh-CN" altLang="en-US" dirty="0"/>
            </a:p>
          </p:txBody>
        </p:sp>
        <p:sp>
          <p:nvSpPr>
            <p:cNvPr id="15" name="文本框 14"/>
            <p:cNvSpPr txBox="1"/>
            <p:nvPr/>
          </p:nvSpPr>
          <p:spPr>
            <a:xfrm>
              <a:off x="10458" y="4999"/>
              <a:ext cx="604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21" name="文本框 20"/>
            <p:cNvSpPr txBox="1"/>
            <p:nvPr/>
          </p:nvSpPr>
          <p:spPr>
            <a:xfrm>
              <a:off x="10776" y="7083"/>
              <a:ext cx="488" cy="580"/>
            </a:xfrm>
            <a:prstGeom prst="rect">
              <a:avLst/>
            </a:prstGeom>
            <a:noFill/>
          </p:spPr>
          <p:txBody>
            <a:bodyPr wrap="square" rtlCol="0">
              <a:spAutoFit/>
            </a:bodyPr>
            <a:lstStyle/>
            <a:p>
              <a:pPr algn="l"/>
              <a:endParaRPr kumimoji="1" lang="zh-CN" altLang="en-US" dirty="0"/>
            </a:p>
          </p:txBody>
        </p:sp>
      </p:gr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2941955" y="146050"/>
            <a:ext cx="9453880" cy="460375"/>
          </a:xfrm>
          <a:prstGeom prst="rect">
            <a:avLst/>
          </a:prstGeom>
          <a:noFill/>
          <a:ln w="9525">
            <a:noFill/>
          </a:ln>
        </p:spPr>
        <p:txBody>
          <a:bodyPr wrap="square">
            <a:spAutoFit/>
          </a:bodyPr>
          <a:lstStyle/>
          <a:p>
            <a:pPr indent="0"/>
            <a:r>
              <a:rPr lang="en-US" altLang="zh-CN" sz="2400" dirty="0">
                <a:ea typeface="宋体" panose="02010600030101010101" pitchFamily="2" charset="-122"/>
                <a:sym typeface="+mn-ea"/>
              </a:rPr>
              <a:t>3</a:t>
            </a:r>
            <a:r>
              <a:rPr lang="zh-CN" altLang="en-US" sz="2400" dirty="0">
                <a:ea typeface="宋体" panose="02010600030101010101" pitchFamily="2" charset="-122"/>
                <a:sym typeface="+mn-ea"/>
              </a:rPr>
              <a:t>、</a:t>
            </a:r>
            <a:r>
              <a:rPr lang="zh-CN" sz="2400" dirty="0">
                <a:ea typeface="宋体" panose="02010600030101010101" pitchFamily="2" charset="-122"/>
                <a:sym typeface="+mn-ea"/>
              </a:rPr>
              <a:t>中华系列期刊文献的下载</a:t>
            </a:r>
            <a:endParaRPr lang="zh-CN" altLang="en-US" sz="2400" b="0" dirty="0">
              <a:ea typeface="宋体" panose="02010600030101010101" pitchFamily="2" charset="-122"/>
            </a:endParaRPr>
          </a:p>
        </p:txBody>
      </p:sp>
      <p:sp>
        <p:nvSpPr>
          <p:cNvPr id="2" name="文本框 1"/>
          <p:cNvSpPr txBox="1"/>
          <p:nvPr/>
        </p:nvSpPr>
        <p:spPr>
          <a:xfrm>
            <a:off x="225425" y="817880"/>
            <a:ext cx="7013575" cy="1014730"/>
          </a:xfrm>
          <a:prstGeom prst="rect">
            <a:avLst/>
          </a:prstGeom>
          <a:noFill/>
          <a:ln w="9525">
            <a:noFill/>
          </a:ln>
        </p:spPr>
        <p:txBody>
          <a:bodyPr wrap="square">
            <a:spAutoFit/>
          </a:bodyPr>
          <a:lstStyle/>
          <a:p>
            <a:pPr indent="0" fontAlgn="auto">
              <a:lnSpc>
                <a:spcPct val="150000"/>
              </a:lnSpc>
            </a:pPr>
            <a:r>
              <a:rPr lang="zh-CN" altLang="en-US" sz="2000" b="0">
                <a:ea typeface="宋体" panose="02010600030101010101" pitchFamily="2" charset="-122"/>
              </a:rPr>
              <a:t>方法二：中华医学</a:t>
            </a:r>
            <a:r>
              <a:rPr lang="zh-CN" sz="2000">
                <a:ea typeface="宋体" panose="02010600030101010101" pitchFamily="2" charset="-122"/>
                <a:sym typeface="+mn-ea"/>
              </a:rPr>
              <a:t>期刊全文数据库网站直接下载</a:t>
            </a:r>
          </a:p>
          <a:p>
            <a:pPr indent="0" fontAlgn="auto">
              <a:lnSpc>
                <a:spcPct val="150000"/>
              </a:lnSpc>
            </a:pPr>
            <a:r>
              <a:rPr lang="zh-CN" altLang="en-US" sz="2000" b="0">
                <a:ea typeface="宋体" panose="02010600030101010101" pitchFamily="2" charset="-122"/>
              </a:rPr>
              <a:t>http://www.yiigle.com/index</a:t>
            </a: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6840" y="2143760"/>
            <a:ext cx="9507220" cy="4147185"/>
          </a:xfrm>
          <a:prstGeom prst="rect">
            <a:avLst/>
          </a:prstGeom>
        </p:spPr>
      </p:pic>
      <p:pic>
        <p:nvPicPr>
          <p:cNvPr id="5" name="图片 4" descr="343631313432373b31393935373333333bd3d2c9cfbcfdcdb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480000">
            <a:off x="7959725" y="152781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grpSp>
        <p:nvGrpSpPr>
          <p:cNvPr id="23" name="组合 22"/>
          <p:cNvGrpSpPr/>
          <p:nvPr/>
        </p:nvGrpSpPr>
        <p:grpSpPr>
          <a:xfrm>
            <a:off x="5408457" y="1510214"/>
            <a:ext cx="6040646" cy="2937961"/>
            <a:chOff x="9360" y="3074"/>
            <a:chExt cx="7146" cy="4589"/>
          </a:xfrm>
        </p:grpSpPr>
        <p:sp>
          <p:nvSpPr>
            <p:cNvPr id="9" name="文本框 8"/>
            <p:cNvSpPr txBox="1"/>
            <p:nvPr/>
          </p:nvSpPr>
          <p:spPr>
            <a:xfrm>
              <a:off x="9360" y="3265"/>
              <a:ext cx="812" cy="527"/>
            </a:xfrm>
            <a:prstGeom prst="rect">
              <a:avLst/>
            </a:prstGeom>
            <a:noFill/>
          </p:spPr>
          <p:txBody>
            <a:bodyPr wrap="square" rtlCol="0">
              <a:spAutoFit/>
            </a:bodyPr>
            <a:lstStyle/>
            <a:p>
              <a:r>
                <a:rPr kumimoji="1" lang="en-US" altLang="zh-CN" sz="1600" dirty="0">
                  <a:solidFill>
                    <a:schemeClr val="bg1"/>
                  </a:solidFill>
                  <a:latin typeface="微软雅黑" panose="020B0503020204020204" charset="-122"/>
                  <a:ea typeface="微软雅黑" panose="020B0503020204020204" charset="-122"/>
                </a:rPr>
                <a:t>01</a:t>
              </a:r>
            </a:p>
          </p:txBody>
        </p:sp>
        <p:sp>
          <p:nvSpPr>
            <p:cNvPr id="13" name="文本框 12"/>
            <p:cNvSpPr txBox="1"/>
            <p:nvPr/>
          </p:nvSpPr>
          <p:spPr>
            <a:xfrm>
              <a:off x="10508" y="3074"/>
              <a:ext cx="599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14" name="文本框 13"/>
            <p:cNvSpPr txBox="1"/>
            <p:nvPr/>
          </p:nvSpPr>
          <p:spPr>
            <a:xfrm>
              <a:off x="10704" y="4291"/>
              <a:ext cx="488" cy="580"/>
            </a:xfrm>
            <a:prstGeom prst="rect">
              <a:avLst/>
            </a:prstGeom>
            <a:noFill/>
          </p:spPr>
          <p:txBody>
            <a:bodyPr wrap="square" rtlCol="0">
              <a:spAutoFit/>
            </a:bodyPr>
            <a:lstStyle/>
            <a:p>
              <a:pPr algn="l"/>
              <a:endParaRPr kumimoji="1" lang="zh-CN" altLang="en-US" dirty="0"/>
            </a:p>
          </p:txBody>
        </p:sp>
        <p:sp>
          <p:nvSpPr>
            <p:cNvPr id="15" name="文本框 14"/>
            <p:cNvSpPr txBox="1"/>
            <p:nvPr/>
          </p:nvSpPr>
          <p:spPr>
            <a:xfrm>
              <a:off x="10458" y="4999"/>
              <a:ext cx="604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21" name="文本框 20"/>
            <p:cNvSpPr txBox="1"/>
            <p:nvPr/>
          </p:nvSpPr>
          <p:spPr>
            <a:xfrm>
              <a:off x="10776" y="7083"/>
              <a:ext cx="488" cy="580"/>
            </a:xfrm>
            <a:prstGeom prst="rect">
              <a:avLst/>
            </a:prstGeom>
            <a:noFill/>
          </p:spPr>
          <p:txBody>
            <a:bodyPr wrap="square" rtlCol="0">
              <a:spAutoFit/>
            </a:bodyPr>
            <a:lstStyle/>
            <a:p>
              <a:pPr algn="l"/>
              <a:endParaRPr kumimoji="1" lang="zh-CN" altLang="en-US" dirty="0"/>
            </a:p>
          </p:txBody>
        </p:sp>
      </p:gr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7770" y="1510030"/>
            <a:ext cx="8496300" cy="4791075"/>
          </a:xfrm>
          <a:prstGeom prst="rect">
            <a:avLst/>
          </a:prstGeom>
          <a:ln>
            <a:solidFill>
              <a:schemeClr val="accent1"/>
            </a:solidFill>
          </a:ln>
        </p:spPr>
      </p:pic>
      <p:sp>
        <p:nvSpPr>
          <p:cNvPr id="100" name="文本框 99"/>
          <p:cNvSpPr txBox="1"/>
          <p:nvPr/>
        </p:nvSpPr>
        <p:spPr>
          <a:xfrm>
            <a:off x="77470" y="840105"/>
            <a:ext cx="9453880" cy="460375"/>
          </a:xfrm>
          <a:prstGeom prst="rect">
            <a:avLst/>
          </a:prstGeom>
          <a:noFill/>
          <a:ln w="9525">
            <a:noFill/>
          </a:ln>
        </p:spPr>
        <p:txBody>
          <a:bodyPr wrap="square">
            <a:spAutoFit/>
          </a:bodyPr>
          <a:lstStyle/>
          <a:p>
            <a:pPr indent="0"/>
            <a:r>
              <a:rPr lang="en-US" altLang="zh-CN" sz="2400" dirty="0">
                <a:ea typeface="宋体" panose="02010600030101010101" pitchFamily="2" charset="-122"/>
                <a:sym typeface="+mn-ea"/>
              </a:rPr>
              <a:t>3</a:t>
            </a:r>
            <a:r>
              <a:rPr lang="zh-CN" altLang="en-US" sz="2400" dirty="0">
                <a:ea typeface="宋体" panose="02010600030101010101" pitchFamily="2" charset="-122"/>
                <a:sym typeface="+mn-ea"/>
              </a:rPr>
              <a:t>、</a:t>
            </a:r>
            <a:r>
              <a:rPr lang="zh-CN" sz="2400" dirty="0">
                <a:ea typeface="宋体" panose="02010600030101010101" pitchFamily="2" charset="-122"/>
                <a:sym typeface="+mn-ea"/>
              </a:rPr>
              <a:t>中华系列期刊文献的下载</a:t>
            </a:r>
            <a:endParaRPr lang="zh-CN" altLang="en-US" sz="2400" b="0" dirty="0">
              <a:ea typeface="宋体" panose="02010600030101010101" pitchFamily="2" charset="-122"/>
            </a:endParaRPr>
          </a:p>
        </p:txBody>
      </p:sp>
      <p:sp>
        <p:nvSpPr>
          <p:cNvPr id="10" name="圆角矩形 9"/>
          <p:cNvSpPr/>
          <p:nvPr>
            <p:custDataLst>
              <p:tags r:id="rId1"/>
            </p:custDataLst>
          </p:nvPr>
        </p:nvSpPr>
        <p:spPr>
          <a:xfrm>
            <a:off x="5975350" y="2245995"/>
            <a:ext cx="3585210" cy="1280795"/>
          </a:xfrm>
          <a:prstGeom prst="roundRect">
            <a:avLst/>
          </a:prstGeom>
          <a:noFill/>
          <a:ln w="28575">
            <a:gradFill>
              <a:gsLst>
                <a:gs pos="0">
                  <a:srgbClr val="14CD68"/>
                </a:gs>
                <a:gs pos="100000">
                  <a:srgbClr val="035C7D"/>
                </a:gs>
              </a:gsLs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grpSp>
        <p:nvGrpSpPr>
          <p:cNvPr id="23" name="组合 22"/>
          <p:cNvGrpSpPr/>
          <p:nvPr/>
        </p:nvGrpSpPr>
        <p:grpSpPr>
          <a:xfrm>
            <a:off x="5408457" y="1510214"/>
            <a:ext cx="6040646" cy="2937961"/>
            <a:chOff x="9360" y="3074"/>
            <a:chExt cx="7146" cy="4589"/>
          </a:xfrm>
        </p:grpSpPr>
        <p:sp>
          <p:nvSpPr>
            <p:cNvPr id="9" name="文本框 8"/>
            <p:cNvSpPr txBox="1"/>
            <p:nvPr/>
          </p:nvSpPr>
          <p:spPr>
            <a:xfrm>
              <a:off x="9360" y="3265"/>
              <a:ext cx="812" cy="527"/>
            </a:xfrm>
            <a:prstGeom prst="rect">
              <a:avLst/>
            </a:prstGeom>
            <a:noFill/>
          </p:spPr>
          <p:txBody>
            <a:bodyPr wrap="square" rtlCol="0">
              <a:spAutoFit/>
            </a:bodyPr>
            <a:lstStyle/>
            <a:p>
              <a:r>
                <a:rPr kumimoji="1" lang="en-US" altLang="zh-CN" sz="1600" dirty="0">
                  <a:solidFill>
                    <a:schemeClr val="bg1"/>
                  </a:solidFill>
                  <a:latin typeface="微软雅黑" panose="020B0503020204020204" charset="-122"/>
                  <a:ea typeface="微软雅黑" panose="020B0503020204020204" charset="-122"/>
                </a:rPr>
                <a:t>01</a:t>
              </a:r>
            </a:p>
          </p:txBody>
        </p:sp>
        <p:sp>
          <p:nvSpPr>
            <p:cNvPr id="13" name="文本框 12"/>
            <p:cNvSpPr txBox="1"/>
            <p:nvPr/>
          </p:nvSpPr>
          <p:spPr>
            <a:xfrm>
              <a:off x="10508" y="3074"/>
              <a:ext cx="599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14" name="文本框 13"/>
            <p:cNvSpPr txBox="1"/>
            <p:nvPr/>
          </p:nvSpPr>
          <p:spPr>
            <a:xfrm>
              <a:off x="10704" y="4291"/>
              <a:ext cx="488" cy="580"/>
            </a:xfrm>
            <a:prstGeom prst="rect">
              <a:avLst/>
            </a:prstGeom>
            <a:noFill/>
          </p:spPr>
          <p:txBody>
            <a:bodyPr wrap="square" rtlCol="0">
              <a:spAutoFit/>
            </a:bodyPr>
            <a:lstStyle/>
            <a:p>
              <a:pPr algn="l"/>
              <a:endParaRPr kumimoji="1" lang="zh-CN" altLang="en-US" dirty="0"/>
            </a:p>
          </p:txBody>
        </p:sp>
        <p:sp>
          <p:nvSpPr>
            <p:cNvPr id="15" name="文本框 14"/>
            <p:cNvSpPr txBox="1"/>
            <p:nvPr/>
          </p:nvSpPr>
          <p:spPr>
            <a:xfrm>
              <a:off x="10458" y="4999"/>
              <a:ext cx="604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21" name="文本框 20"/>
            <p:cNvSpPr txBox="1"/>
            <p:nvPr/>
          </p:nvSpPr>
          <p:spPr>
            <a:xfrm>
              <a:off x="10776" y="7083"/>
              <a:ext cx="488" cy="580"/>
            </a:xfrm>
            <a:prstGeom prst="rect">
              <a:avLst/>
            </a:prstGeom>
            <a:noFill/>
          </p:spPr>
          <p:txBody>
            <a:bodyPr wrap="square" rtlCol="0">
              <a:spAutoFit/>
            </a:bodyPr>
            <a:lstStyle/>
            <a:p>
              <a:pPr algn="l"/>
              <a:endParaRPr kumimoji="1" lang="zh-CN" altLang="en-US" dirty="0"/>
            </a:p>
          </p:txBody>
        </p:sp>
      </p:gr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3060065" y="180975"/>
            <a:ext cx="5382895" cy="460375"/>
          </a:xfrm>
          <a:prstGeom prst="rect">
            <a:avLst/>
          </a:prstGeom>
          <a:noFill/>
          <a:ln w="9525">
            <a:noFill/>
          </a:ln>
        </p:spPr>
        <p:txBody>
          <a:bodyPr wrap="square">
            <a:spAutoFit/>
          </a:bodyPr>
          <a:lstStyle/>
          <a:p>
            <a:pPr indent="0"/>
            <a:r>
              <a:rPr lang="en-US" altLang="zh-CN" sz="2400" dirty="0">
                <a:latin typeface="仿宋" panose="02010609060101010101" charset="-122"/>
                <a:ea typeface="仿宋" panose="02010609060101010101" charset="-122"/>
                <a:cs typeface="仿宋" panose="02010609060101010101" charset="-122"/>
                <a:sym typeface="+mn-ea"/>
              </a:rPr>
              <a:t>3</a:t>
            </a:r>
            <a:r>
              <a:rPr lang="zh-CN" altLang="en-US" sz="2400" dirty="0">
                <a:latin typeface="仿宋" panose="02010609060101010101" charset="-122"/>
                <a:ea typeface="仿宋" panose="02010609060101010101" charset="-122"/>
                <a:cs typeface="仿宋" panose="02010609060101010101" charset="-122"/>
                <a:sym typeface="+mn-ea"/>
              </a:rPr>
              <a:t>、</a:t>
            </a:r>
            <a:r>
              <a:rPr lang="zh-CN" sz="2400" dirty="0">
                <a:latin typeface="仿宋" panose="02010609060101010101" charset="-122"/>
                <a:ea typeface="仿宋" panose="02010609060101010101" charset="-122"/>
                <a:cs typeface="仿宋" panose="02010609060101010101" charset="-122"/>
                <a:sym typeface="+mn-ea"/>
              </a:rPr>
              <a:t>中华系列期刊文献的下载</a:t>
            </a:r>
            <a:endParaRPr lang="zh-CN" altLang="en-US" sz="2400" b="0" dirty="0">
              <a:latin typeface="仿宋" panose="02010609060101010101" charset="-122"/>
              <a:ea typeface="仿宋" panose="02010609060101010101" charset="-122"/>
              <a:cs typeface="仿宋" panose="02010609060101010101" charset="-122"/>
            </a:endParaRPr>
          </a:p>
        </p:txBody>
      </p:sp>
      <p:pic>
        <p:nvPicPr>
          <p:cNvPr id="2"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890" y="1143000"/>
            <a:ext cx="11308080" cy="4951095"/>
          </a:xfrm>
          <a:prstGeom prst="rect">
            <a:avLst/>
          </a:prstGeom>
          <a:ln>
            <a:solidFill>
              <a:schemeClr val="accent1"/>
            </a:solidFill>
          </a:ln>
        </p:spPr>
      </p:pic>
      <p:sp>
        <p:nvSpPr>
          <p:cNvPr id="4" name="圆角矩形 3"/>
          <p:cNvSpPr/>
          <p:nvPr>
            <p:custDataLst>
              <p:tags r:id="rId1"/>
            </p:custDataLst>
          </p:nvPr>
        </p:nvSpPr>
        <p:spPr>
          <a:xfrm>
            <a:off x="1454150" y="4650105"/>
            <a:ext cx="4599940" cy="474980"/>
          </a:xfrm>
          <a:prstGeom prst="roundRect">
            <a:avLst/>
          </a:prstGeom>
          <a:noFill/>
          <a:ln w="28575">
            <a:gradFill>
              <a:gsLst>
                <a:gs pos="0">
                  <a:srgbClr val="E30000"/>
                </a:gs>
                <a:gs pos="100000">
                  <a:srgbClr val="760303"/>
                </a:gs>
              </a:gsLs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5" name="圆角矩形 4"/>
          <p:cNvSpPr/>
          <p:nvPr>
            <p:custDataLst>
              <p:tags r:id="rId2"/>
            </p:custDataLst>
          </p:nvPr>
        </p:nvSpPr>
        <p:spPr>
          <a:xfrm>
            <a:off x="1264920" y="4027805"/>
            <a:ext cx="5184140" cy="469265"/>
          </a:xfrm>
          <a:prstGeom prst="roundRect">
            <a:avLst/>
          </a:prstGeom>
          <a:noFill/>
          <a:ln w="28575">
            <a:gradFill>
              <a:gsLst>
                <a:gs pos="0">
                  <a:srgbClr val="FECF40"/>
                </a:gs>
                <a:gs pos="100000">
                  <a:srgbClr val="846C21"/>
                </a:gs>
              </a:gsLs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pic>
        <p:nvPicPr>
          <p:cNvPr id="8" name="图片 7" descr="343631313432373b31393935373333333bd3d2c9cfbcfdcdb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480000">
            <a:off x="9584690" y="3635375"/>
            <a:ext cx="816610" cy="816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grpSp>
        <p:nvGrpSpPr>
          <p:cNvPr id="23" name="组合 22"/>
          <p:cNvGrpSpPr/>
          <p:nvPr/>
        </p:nvGrpSpPr>
        <p:grpSpPr>
          <a:xfrm>
            <a:off x="5402107" y="1510214"/>
            <a:ext cx="6040646" cy="2937961"/>
            <a:chOff x="9360" y="3074"/>
            <a:chExt cx="7146" cy="4589"/>
          </a:xfrm>
        </p:grpSpPr>
        <p:sp>
          <p:nvSpPr>
            <p:cNvPr id="9" name="文本框 8"/>
            <p:cNvSpPr txBox="1"/>
            <p:nvPr/>
          </p:nvSpPr>
          <p:spPr>
            <a:xfrm>
              <a:off x="9360" y="3265"/>
              <a:ext cx="812" cy="527"/>
            </a:xfrm>
            <a:prstGeom prst="rect">
              <a:avLst/>
            </a:prstGeom>
            <a:noFill/>
          </p:spPr>
          <p:txBody>
            <a:bodyPr wrap="square" rtlCol="0">
              <a:spAutoFit/>
            </a:bodyPr>
            <a:lstStyle/>
            <a:p>
              <a:r>
                <a:rPr kumimoji="1" lang="en-US" altLang="zh-CN" sz="1600" dirty="0">
                  <a:solidFill>
                    <a:schemeClr val="bg1"/>
                  </a:solidFill>
                  <a:latin typeface="微软雅黑" panose="020B0503020204020204" charset="-122"/>
                  <a:ea typeface="微软雅黑" panose="020B0503020204020204" charset="-122"/>
                </a:rPr>
                <a:t>01</a:t>
              </a:r>
            </a:p>
          </p:txBody>
        </p:sp>
        <p:sp>
          <p:nvSpPr>
            <p:cNvPr id="13" name="文本框 12"/>
            <p:cNvSpPr txBox="1"/>
            <p:nvPr/>
          </p:nvSpPr>
          <p:spPr>
            <a:xfrm>
              <a:off x="10508" y="3074"/>
              <a:ext cx="599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14" name="文本框 13"/>
            <p:cNvSpPr txBox="1"/>
            <p:nvPr/>
          </p:nvSpPr>
          <p:spPr>
            <a:xfrm>
              <a:off x="10704" y="4291"/>
              <a:ext cx="488" cy="580"/>
            </a:xfrm>
            <a:prstGeom prst="rect">
              <a:avLst/>
            </a:prstGeom>
            <a:noFill/>
          </p:spPr>
          <p:txBody>
            <a:bodyPr wrap="square" rtlCol="0">
              <a:spAutoFit/>
            </a:bodyPr>
            <a:lstStyle/>
            <a:p>
              <a:pPr algn="l"/>
              <a:endParaRPr kumimoji="1" lang="zh-CN" altLang="en-US" dirty="0"/>
            </a:p>
          </p:txBody>
        </p:sp>
        <p:sp>
          <p:nvSpPr>
            <p:cNvPr id="15" name="文本框 14"/>
            <p:cNvSpPr txBox="1"/>
            <p:nvPr/>
          </p:nvSpPr>
          <p:spPr>
            <a:xfrm>
              <a:off x="10458" y="4999"/>
              <a:ext cx="604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21" name="文本框 20"/>
            <p:cNvSpPr txBox="1"/>
            <p:nvPr/>
          </p:nvSpPr>
          <p:spPr>
            <a:xfrm>
              <a:off x="10776" y="7083"/>
              <a:ext cx="488" cy="580"/>
            </a:xfrm>
            <a:prstGeom prst="rect">
              <a:avLst/>
            </a:prstGeom>
            <a:noFill/>
          </p:spPr>
          <p:txBody>
            <a:bodyPr wrap="square" rtlCol="0">
              <a:spAutoFit/>
            </a:bodyPr>
            <a:lstStyle/>
            <a:p>
              <a:pPr algn="l"/>
              <a:endParaRPr kumimoji="1" lang="zh-CN" altLang="en-US" dirty="0"/>
            </a:p>
          </p:txBody>
        </p:sp>
      </p:gr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478155" y="814705"/>
            <a:ext cx="9453880" cy="460375"/>
          </a:xfrm>
          <a:prstGeom prst="rect">
            <a:avLst/>
          </a:prstGeom>
          <a:noFill/>
          <a:ln w="9525">
            <a:noFill/>
          </a:ln>
        </p:spPr>
        <p:txBody>
          <a:bodyPr wrap="square">
            <a:spAutoFit/>
          </a:bodyPr>
          <a:lstStyle/>
          <a:p>
            <a:pPr indent="0"/>
            <a:r>
              <a:rPr lang="en-US" altLang="zh-CN" sz="2400" dirty="0">
                <a:ea typeface="宋体" panose="02010600030101010101" pitchFamily="2" charset="-122"/>
                <a:sym typeface="+mn-ea"/>
              </a:rPr>
              <a:t>3</a:t>
            </a:r>
            <a:r>
              <a:rPr lang="zh-CN" altLang="en-US" sz="2400" dirty="0">
                <a:ea typeface="宋体" panose="02010600030101010101" pitchFamily="2" charset="-122"/>
                <a:sym typeface="+mn-ea"/>
              </a:rPr>
              <a:t>、</a:t>
            </a:r>
            <a:r>
              <a:rPr lang="zh-CN" sz="2400" dirty="0">
                <a:ea typeface="宋体" panose="02010600030101010101" pitchFamily="2" charset="-122"/>
                <a:sym typeface="+mn-ea"/>
              </a:rPr>
              <a:t>中华系列期刊文献的下载</a:t>
            </a:r>
            <a:endParaRPr lang="zh-CN" altLang="en-US" sz="2400" b="0" dirty="0">
              <a:ea typeface="宋体" panose="02010600030101010101" pitchFamily="2" charset="-122"/>
            </a:endParaRPr>
          </a:p>
        </p:txBody>
      </p:sp>
      <p:pic>
        <p:nvPicPr>
          <p:cNvPr id="11"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355" y="1348740"/>
            <a:ext cx="6349365" cy="3338195"/>
          </a:xfrm>
          <a:prstGeom prst="rect">
            <a:avLst/>
          </a:prstGeom>
          <a:ln>
            <a:solidFill>
              <a:schemeClr val="accent1"/>
            </a:solidFill>
          </a:ln>
        </p:spPr>
      </p:pic>
      <p:sp>
        <p:nvSpPr>
          <p:cNvPr id="7" name="圆角矩形 6"/>
          <p:cNvSpPr/>
          <p:nvPr>
            <p:custDataLst>
              <p:tags r:id="rId1"/>
            </p:custDataLst>
          </p:nvPr>
        </p:nvSpPr>
        <p:spPr>
          <a:xfrm>
            <a:off x="3568700" y="3674745"/>
            <a:ext cx="1342390" cy="335280"/>
          </a:xfrm>
          <a:prstGeom prst="roundRect">
            <a:avLst/>
          </a:prstGeom>
          <a:noFill/>
          <a:ln w="28575">
            <a:gradFill>
              <a:gsLst>
                <a:gs pos="0">
                  <a:srgbClr val="E30000"/>
                </a:gs>
                <a:gs pos="100000">
                  <a:srgbClr val="760303"/>
                </a:gs>
              </a:gsLs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pic>
        <p:nvPicPr>
          <p:cNvPr id="10" name="图片 9" descr="343631313432373b31393935373333333bd3d2c9cfbcfdcdb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480000">
            <a:off x="3421380" y="2000885"/>
            <a:ext cx="497205" cy="497205"/>
          </a:xfrm>
          <a:prstGeom prst="rect">
            <a:avLst/>
          </a:prstGeom>
        </p:spPr>
      </p:pic>
      <p:pic>
        <p:nvPicPr>
          <p:cNvPr id="12" name="图片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83425" y="117475"/>
            <a:ext cx="4728845" cy="6491605"/>
          </a:xfrm>
          <a:prstGeom prst="rect">
            <a:avLst/>
          </a:prstGeom>
          <a:ln>
            <a:solidFill>
              <a:schemeClr val="accent1"/>
            </a:solidFill>
          </a:ln>
        </p:spPr>
      </p:pic>
      <p:pic>
        <p:nvPicPr>
          <p:cNvPr id="16" name="图片 15" descr="343631313432373b31393935373333333bd3d2c9cfbcfdcdb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480000">
            <a:off x="11025505" y="4418330"/>
            <a:ext cx="497205" cy="497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grpSp>
        <p:nvGrpSpPr>
          <p:cNvPr id="23" name="组合 22"/>
          <p:cNvGrpSpPr/>
          <p:nvPr/>
        </p:nvGrpSpPr>
        <p:grpSpPr>
          <a:xfrm>
            <a:off x="5408457" y="1510214"/>
            <a:ext cx="6040646" cy="2937961"/>
            <a:chOff x="9360" y="3074"/>
            <a:chExt cx="7146" cy="4589"/>
          </a:xfrm>
        </p:grpSpPr>
        <p:sp>
          <p:nvSpPr>
            <p:cNvPr id="9" name="文本框 8"/>
            <p:cNvSpPr txBox="1"/>
            <p:nvPr/>
          </p:nvSpPr>
          <p:spPr>
            <a:xfrm>
              <a:off x="9360" y="3265"/>
              <a:ext cx="812" cy="527"/>
            </a:xfrm>
            <a:prstGeom prst="rect">
              <a:avLst/>
            </a:prstGeom>
            <a:noFill/>
          </p:spPr>
          <p:txBody>
            <a:bodyPr wrap="square" rtlCol="0">
              <a:spAutoFit/>
            </a:bodyPr>
            <a:lstStyle/>
            <a:p>
              <a:r>
                <a:rPr kumimoji="1" lang="en-US" altLang="zh-CN" sz="1600" dirty="0">
                  <a:solidFill>
                    <a:schemeClr val="bg1"/>
                  </a:solidFill>
                  <a:latin typeface="微软雅黑" panose="020B0503020204020204" charset="-122"/>
                  <a:ea typeface="微软雅黑" panose="020B0503020204020204" charset="-122"/>
                </a:rPr>
                <a:t>01</a:t>
              </a:r>
            </a:p>
          </p:txBody>
        </p:sp>
        <p:sp>
          <p:nvSpPr>
            <p:cNvPr id="13" name="文本框 12"/>
            <p:cNvSpPr txBox="1"/>
            <p:nvPr/>
          </p:nvSpPr>
          <p:spPr>
            <a:xfrm>
              <a:off x="10508" y="3074"/>
              <a:ext cx="599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14" name="文本框 13"/>
            <p:cNvSpPr txBox="1"/>
            <p:nvPr/>
          </p:nvSpPr>
          <p:spPr>
            <a:xfrm>
              <a:off x="10704" y="4291"/>
              <a:ext cx="488" cy="580"/>
            </a:xfrm>
            <a:prstGeom prst="rect">
              <a:avLst/>
            </a:prstGeom>
            <a:noFill/>
          </p:spPr>
          <p:txBody>
            <a:bodyPr wrap="square" rtlCol="0">
              <a:spAutoFit/>
            </a:bodyPr>
            <a:lstStyle/>
            <a:p>
              <a:pPr algn="l"/>
              <a:endParaRPr kumimoji="1" lang="zh-CN" altLang="en-US" dirty="0"/>
            </a:p>
          </p:txBody>
        </p:sp>
        <p:sp>
          <p:nvSpPr>
            <p:cNvPr id="15" name="文本框 14"/>
            <p:cNvSpPr txBox="1"/>
            <p:nvPr/>
          </p:nvSpPr>
          <p:spPr>
            <a:xfrm>
              <a:off x="10458" y="4999"/>
              <a:ext cx="604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21" name="文本框 20"/>
            <p:cNvSpPr txBox="1"/>
            <p:nvPr/>
          </p:nvSpPr>
          <p:spPr>
            <a:xfrm>
              <a:off x="10776" y="7083"/>
              <a:ext cx="488" cy="580"/>
            </a:xfrm>
            <a:prstGeom prst="rect">
              <a:avLst/>
            </a:prstGeom>
            <a:noFill/>
          </p:spPr>
          <p:txBody>
            <a:bodyPr wrap="square" rtlCol="0">
              <a:spAutoFit/>
            </a:bodyPr>
            <a:lstStyle/>
            <a:p>
              <a:pPr algn="l"/>
              <a:endParaRPr kumimoji="1" lang="zh-CN" altLang="en-US" dirty="0"/>
            </a:p>
          </p:txBody>
        </p:sp>
      </p:gr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 y="1079500"/>
            <a:ext cx="11308080" cy="4951095"/>
          </a:xfrm>
          <a:prstGeom prst="rect">
            <a:avLst/>
          </a:prstGeom>
        </p:spPr>
      </p:pic>
      <p:pic>
        <p:nvPicPr>
          <p:cNvPr id="8" name="图片 7" descr="343631313432373b31393935373333333bd3d2c9cfbcfdcdb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480000">
            <a:off x="9711055" y="3660775"/>
            <a:ext cx="816610" cy="816610"/>
          </a:xfrm>
          <a:prstGeom prst="rect">
            <a:avLst/>
          </a:prstGeom>
        </p:spPr>
      </p:pic>
      <p:sp>
        <p:nvSpPr>
          <p:cNvPr id="7" name="文本框 6"/>
          <p:cNvSpPr txBox="1"/>
          <p:nvPr/>
        </p:nvSpPr>
        <p:spPr>
          <a:xfrm>
            <a:off x="2851785" y="241300"/>
            <a:ext cx="9453880" cy="460375"/>
          </a:xfrm>
          <a:prstGeom prst="rect">
            <a:avLst/>
          </a:prstGeom>
          <a:noFill/>
          <a:ln w="9525">
            <a:noFill/>
          </a:ln>
        </p:spPr>
        <p:txBody>
          <a:bodyPr wrap="square">
            <a:spAutoFit/>
          </a:bodyPr>
          <a:lstStyle/>
          <a:p>
            <a:pPr indent="0"/>
            <a:r>
              <a:rPr lang="zh-CN" altLang="en-US" sz="2400" dirty="0">
                <a:latin typeface="仿宋" panose="02010609060101010101" charset="-122"/>
                <a:ea typeface="仿宋" panose="02010609060101010101" charset="-122"/>
                <a:cs typeface="仿宋" panose="02010609060101010101" charset="-122"/>
                <a:sym typeface="+mn-ea"/>
              </a:rPr>
              <a:t>中华医学期刊全文数据库</a:t>
            </a:r>
            <a:r>
              <a:rPr lang="en-US" altLang="zh-CN" sz="2400" dirty="0">
                <a:latin typeface="仿宋" panose="02010609060101010101" charset="-122"/>
                <a:ea typeface="仿宋" panose="02010609060101010101" charset="-122"/>
                <a:cs typeface="仿宋" panose="02010609060101010101" charset="-122"/>
                <a:sym typeface="+mn-ea"/>
              </a:rPr>
              <a:t>--</a:t>
            </a:r>
            <a:r>
              <a:rPr lang="zh-CN" altLang="en-US" sz="2400" dirty="0">
                <a:latin typeface="仿宋" panose="02010609060101010101" charset="-122"/>
                <a:ea typeface="仿宋" panose="02010609060101010101" charset="-122"/>
                <a:cs typeface="仿宋" panose="02010609060101010101" charset="-122"/>
                <a:sym typeface="+mn-ea"/>
              </a:rPr>
              <a:t>封面目录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031350" y="1435727"/>
            <a:ext cx="1258187" cy="707886"/>
          </a:xfrm>
          <a:prstGeom prst="rect">
            <a:avLst/>
          </a:prstGeom>
          <a:noFill/>
        </p:spPr>
        <p:txBody>
          <a:bodyPr wrap="square" rtlCol="0">
            <a:spAutoFit/>
          </a:bodyPr>
          <a:lstStyle/>
          <a:p>
            <a:r>
              <a:rPr kumimoji="1" lang="zh-CN" altLang="en-US" sz="4000" b="1" dirty="0">
                <a:solidFill>
                  <a:schemeClr val="bg1"/>
                </a:solidFill>
                <a:latin typeface="微软雅黑" panose="020B0503020204020204" charset="-122"/>
                <a:ea typeface="微软雅黑" panose="020B0503020204020204" charset="-122"/>
              </a:rPr>
              <a:t>目录</a:t>
            </a:r>
          </a:p>
        </p:txBody>
      </p:sp>
      <p:grpSp>
        <p:nvGrpSpPr>
          <p:cNvPr id="23" name="组合 22"/>
          <p:cNvGrpSpPr/>
          <p:nvPr/>
        </p:nvGrpSpPr>
        <p:grpSpPr>
          <a:xfrm>
            <a:off x="5408457" y="1510214"/>
            <a:ext cx="6040646" cy="2937961"/>
            <a:chOff x="9360" y="3074"/>
            <a:chExt cx="7146" cy="4589"/>
          </a:xfrm>
        </p:grpSpPr>
        <p:sp>
          <p:nvSpPr>
            <p:cNvPr id="9" name="文本框 8"/>
            <p:cNvSpPr txBox="1"/>
            <p:nvPr/>
          </p:nvSpPr>
          <p:spPr>
            <a:xfrm>
              <a:off x="9360" y="3265"/>
              <a:ext cx="812" cy="527"/>
            </a:xfrm>
            <a:prstGeom prst="rect">
              <a:avLst/>
            </a:prstGeom>
            <a:noFill/>
          </p:spPr>
          <p:txBody>
            <a:bodyPr wrap="square" rtlCol="0">
              <a:spAutoFit/>
            </a:bodyPr>
            <a:lstStyle/>
            <a:p>
              <a:r>
                <a:rPr kumimoji="1" lang="en-US" altLang="zh-CN" sz="1600" dirty="0">
                  <a:solidFill>
                    <a:schemeClr val="bg1"/>
                  </a:solidFill>
                  <a:latin typeface="微软雅黑" panose="020B0503020204020204" charset="-122"/>
                  <a:ea typeface="微软雅黑" panose="020B0503020204020204" charset="-122"/>
                </a:rPr>
                <a:t>01</a:t>
              </a:r>
            </a:p>
          </p:txBody>
        </p:sp>
        <p:sp>
          <p:nvSpPr>
            <p:cNvPr id="13" name="文本框 12"/>
            <p:cNvSpPr txBox="1"/>
            <p:nvPr/>
          </p:nvSpPr>
          <p:spPr>
            <a:xfrm>
              <a:off x="10508" y="3074"/>
              <a:ext cx="599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14" name="文本框 13"/>
            <p:cNvSpPr txBox="1"/>
            <p:nvPr/>
          </p:nvSpPr>
          <p:spPr>
            <a:xfrm>
              <a:off x="10704" y="4291"/>
              <a:ext cx="488" cy="580"/>
            </a:xfrm>
            <a:prstGeom prst="rect">
              <a:avLst/>
            </a:prstGeom>
            <a:noFill/>
          </p:spPr>
          <p:txBody>
            <a:bodyPr wrap="square" rtlCol="0">
              <a:spAutoFit/>
            </a:bodyPr>
            <a:lstStyle/>
            <a:p>
              <a:pPr algn="l"/>
              <a:endParaRPr kumimoji="1" lang="zh-CN" altLang="en-US" dirty="0"/>
            </a:p>
          </p:txBody>
        </p:sp>
        <p:sp>
          <p:nvSpPr>
            <p:cNvPr id="15" name="文本框 14"/>
            <p:cNvSpPr txBox="1"/>
            <p:nvPr/>
          </p:nvSpPr>
          <p:spPr>
            <a:xfrm>
              <a:off x="10458" y="4999"/>
              <a:ext cx="6048" cy="662"/>
            </a:xfrm>
            <a:prstGeom prst="rect">
              <a:avLst/>
            </a:prstGeom>
            <a:noFill/>
          </p:spPr>
          <p:txBody>
            <a:bodyPr wrap="square" rtlCol="0">
              <a:spAutoFit/>
            </a:bodyPr>
            <a:lstStyle/>
            <a:p>
              <a:pPr lvl="0" algn="l" defTabSz="1111250">
                <a:lnSpc>
                  <a:spcPct val="90000"/>
                </a:lnSpc>
                <a:spcBef>
                  <a:spcPct val="0"/>
                </a:spcBef>
                <a:spcAft>
                  <a:spcPct val="35000"/>
                </a:spcAft>
              </a:pPr>
              <a:endParaRPr kumimoji="1" lang="zh-CN" altLang="en-US" sz="2400" b="1" dirty="0">
                <a:solidFill>
                  <a:schemeClr val="tx1"/>
                </a:solidFill>
                <a:latin typeface="微软雅黑" panose="020B0503020204020204" charset="-122"/>
                <a:ea typeface="微软雅黑" panose="020B0503020204020204" charset="-122"/>
                <a:sym typeface="+mn-ea"/>
              </a:endParaRPr>
            </a:p>
          </p:txBody>
        </p:sp>
        <p:sp>
          <p:nvSpPr>
            <p:cNvPr id="21" name="文本框 20"/>
            <p:cNvSpPr txBox="1"/>
            <p:nvPr/>
          </p:nvSpPr>
          <p:spPr>
            <a:xfrm>
              <a:off x="10776" y="7083"/>
              <a:ext cx="488" cy="580"/>
            </a:xfrm>
            <a:prstGeom prst="rect">
              <a:avLst/>
            </a:prstGeom>
            <a:noFill/>
          </p:spPr>
          <p:txBody>
            <a:bodyPr wrap="square" rtlCol="0">
              <a:spAutoFit/>
            </a:bodyPr>
            <a:lstStyle/>
            <a:p>
              <a:pPr algn="l"/>
              <a:endParaRPr kumimoji="1" lang="zh-CN" altLang="en-US" dirty="0"/>
            </a:p>
          </p:txBody>
        </p:sp>
      </p:grpSp>
      <p:sp>
        <p:nvSpPr>
          <p:cNvPr id="3" name="文本框 2"/>
          <p:cNvSpPr txBox="1"/>
          <p:nvPr/>
        </p:nvSpPr>
        <p:spPr>
          <a:xfrm>
            <a:off x="5408295" y="2528127"/>
            <a:ext cx="452755" cy="337185"/>
          </a:xfrm>
          <a:prstGeom prst="rect">
            <a:avLst/>
          </a:prstGeom>
          <a:noFill/>
        </p:spPr>
        <p:txBody>
          <a:bodyPr wrap="square" rtlCol="0">
            <a:spAutoFit/>
          </a:bodyPr>
          <a:lstStyle/>
          <a:p>
            <a:r>
              <a:rPr kumimoji="1" lang="en-US" altLang="zh-CN" sz="1600" dirty="0">
                <a:solidFill>
                  <a:srgbClr val="FFFFFF"/>
                </a:solidFill>
                <a:latin typeface="微软雅黑" panose="020B0503020204020204" charset="-122"/>
                <a:ea typeface="微软雅黑" panose="020B0503020204020204" charset="-122"/>
              </a:rPr>
              <a:t>04</a:t>
            </a:r>
          </a:p>
        </p:txBody>
      </p:sp>
      <p:sp>
        <p:nvSpPr>
          <p:cNvPr id="100" name="文本框 99"/>
          <p:cNvSpPr txBox="1"/>
          <p:nvPr/>
        </p:nvSpPr>
        <p:spPr>
          <a:xfrm>
            <a:off x="2851785" y="241300"/>
            <a:ext cx="9453880" cy="460375"/>
          </a:xfrm>
          <a:prstGeom prst="rect">
            <a:avLst/>
          </a:prstGeom>
          <a:noFill/>
          <a:ln w="9525">
            <a:noFill/>
          </a:ln>
        </p:spPr>
        <p:txBody>
          <a:bodyPr wrap="square">
            <a:spAutoFit/>
          </a:bodyPr>
          <a:lstStyle/>
          <a:p>
            <a:pPr indent="0"/>
            <a:r>
              <a:rPr lang="zh-CN" altLang="en-US" sz="2400" dirty="0">
                <a:latin typeface="仿宋" panose="02010609060101010101" charset="-122"/>
                <a:ea typeface="仿宋" panose="02010609060101010101" charset="-122"/>
                <a:cs typeface="仿宋" panose="02010609060101010101" charset="-122"/>
                <a:sym typeface="+mn-ea"/>
              </a:rPr>
              <a:t>中华医学期刊全文数据库</a:t>
            </a:r>
            <a:r>
              <a:rPr lang="en-US" altLang="zh-CN" sz="2400" dirty="0">
                <a:latin typeface="仿宋" panose="02010609060101010101" charset="-122"/>
                <a:ea typeface="仿宋" panose="02010609060101010101" charset="-122"/>
                <a:cs typeface="仿宋" panose="02010609060101010101" charset="-122"/>
                <a:sym typeface="+mn-ea"/>
              </a:rPr>
              <a:t>--</a:t>
            </a:r>
            <a:r>
              <a:rPr lang="zh-CN" altLang="en-US" sz="2400" dirty="0">
                <a:latin typeface="仿宋" panose="02010609060101010101" charset="-122"/>
                <a:ea typeface="仿宋" panose="02010609060101010101" charset="-122"/>
                <a:cs typeface="仿宋" panose="02010609060101010101" charset="-122"/>
                <a:sym typeface="+mn-ea"/>
              </a:rPr>
              <a:t>封面目录</a:t>
            </a:r>
          </a:p>
        </p:txBody>
      </p:sp>
      <p:pic>
        <p:nvPicPr>
          <p:cNvPr id="2"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420" y="825500"/>
            <a:ext cx="7520940" cy="5480050"/>
          </a:xfrm>
          <a:prstGeom prst="rect">
            <a:avLst/>
          </a:prstGeom>
        </p:spPr>
      </p:pic>
      <p:sp>
        <p:nvSpPr>
          <p:cNvPr id="4" name="圆角矩形 3"/>
          <p:cNvSpPr/>
          <p:nvPr>
            <p:custDataLst>
              <p:tags r:id="rId1"/>
            </p:custDataLst>
          </p:nvPr>
        </p:nvSpPr>
        <p:spPr>
          <a:xfrm>
            <a:off x="2947035" y="4540250"/>
            <a:ext cx="1145540" cy="1360170"/>
          </a:xfrm>
          <a:prstGeom prst="roundRect">
            <a:avLst/>
          </a:prstGeom>
          <a:noFill/>
          <a:ln w="28575">
            <a:gradFill>
              <a:gsLst>
                <a:gs pos="0">
                  <a:srgbClr val="E30000"/>
                </a:gs>
                <a:gs pos="100000">
                  <a:srgbClr val="760303"/>
                </a:gs>
              </a:gsLs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0940" y="701675"/>
            <a:ext cx="5561965" cy="6029960"/>
          </a:xfrm>
          <a:prstGeom prst="rect">
            <a:avLst/>
          </a:prstGeom>
        </p:spPr>
      </p:pic>
      <p:sp>
        <p:nvSpPr>
          <p:cNvPr id="8" name="圆角矩形 7"/>
          <p:cNvSpPr/>
          <p:nvPr>
            <p:custDataLst>
              <p:tags r:id="rId2"/>
            </p:custDataLst>
          </p:nvPr>
        </p:nvSpPr>
        <p:spPr>
          <a:xfrm>
            <a:off x="8902700" y="5064760"/>
            <a:ext cx="1221740" cy="279400"/>
          </a:xfrm>
          <a:prstGeom prst="roundRect">
            <a:avLst/>
          </a:prstGeom>
          <a:noFill/>
          <a:ln w="28575">
            <a:gradFill>
              <a:gsLst>
                <a:gs pos="0">
                  <a:srgbClr val="E30000"/>
                </a:gs>
                <a:gs pos="100000">
                  <a:srgbClr val="760303"/>
                </a:gs>
              </a:gsLs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4215130" y="2593975"/>
            <a:ext cx="2727960" cy="1190625"/>
          </a:xfrm>
        </p:spPr>
        <p:txBody>
          <a:bodyPr/>
          <a:lstStyle/>
          <a:p>
            <a:pPr marL="0" indent="0" fontAlgn="auto">
              <a:lnSpc>
                <a:spcPct val="150000"/>
              </a:lnSpc>
              <a:buNone/>
            </a:pPr>
            <a:r>
              <a:rPr lang="en-US" altLang="zh-CN"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sym typeface="+mn-ea"/>
              </a:rPr>
              <a:t> </a:t>
            </a:r>
            <a:r>
              <a:rPr lang="en-US" altLang="zh-CN" sz="4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sym typeface="+mn-ea"/>
              </a:rPr>
              <a:t>     </a:t>
            </a:r>
            <a:r>
              <a:rPr lang="zh-CN" altLang="en-US" sz="4000" b="1" cap="all" dirty="0">
                <a:solidFill>
                  <a:srgbClr val="00B050"/>
                </a:solidFill>
                <a:effectLst>
                  <a:outerShdw blurRad="38100" dist="25400" dir="5400000" algn="ctr" rotWithShape="0">
                    <a:srgbClr val="6E747A">
                      <a:alpha val="43000"/>
                    </a:srgbClr>
                  </a:outerShdw>
                </a:effectLst>
                <a:sym typeface="+mn-ea"/>
              </a:rPr>
              <a:t>谢谢！</a:t>
            </a:r>
            <a:endParaRPr lang="zh-CN" alt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0" indent="0">
              <a:buNone/>
            </a:pPr>
            <a:endParaRPr lang="zh-CN" altLang="en-US"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224280"/>
            <a:ext cx="11887200" cy="2510155"/>
          </a:xfrm>
          <a:prstGeom prst="rect">
            <a:avLst/>
          </a:prstGeom>
        </p:spPr>
      </p:pic>
      <p:pic>
        <p:nvPicPr>
          <p:cNvPr id="9" name="图片 8" descr="343631313432373b31393935373333333bd3d2c9cfbcfdcdb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040000">
            <a:off x="9631680" y="1722755"/>
            <a:ext cx="914400" cy="914400"/>
          </a:xfrm>
          <a:prstGeom prst="rect">
            <a:avLst/>
          </a:prstGeom>
        </p:spPr>
      </p:pic>
      <p:sp>
        <p:nvSpPr>
          <p:cNvPr id="11" name="文本框 10"/>
          <p:cNvSpPr txBox="1"/>
          <p:nvPr/>
        </p:nvSpPr>
        <p:spPr>
          <a:xfrm>
            <a:off x="3069590" y="652780"/>
            <a:ext cx="5045075" cy="521970"/>
          </a:xfrm>
          <a:prstGeom prst="rect">
            <a:avLst/>
          </a:prstGeom>
          <a:noFill/>
        </p:spPr>
        <p:txBody>
          <a:bodyPr wrap="square" rtlCol="0">
            <a:spAutoFit/>
          </a:bodyPr>
          <a:lstStyle/>
          <a:p>
            <a:r>
              <a:rPr lang="zh-CN" altLang="en-US" sz="2800" dirty="0">
                <a:latin typeface="华文楷体" panose="02010600040101010101" charset="-122"/>
                <a:ea typeface="华文楷体" panose="02010600040101010101" charset="-122"/>
              </a:rPr>
              <a:t>万方医学网微信绑定</a:t>
            </a:r>
            <a:r>
              <a:rPr lang="en-US" altLang="zh-CN" sz="2800" dirty="0">
                <a:latin typeface="华文楷体" panose="02010600040101010101" charset="-122"/>
                <a:ea typeface="华文楷体" panose="02010600040101010101" charset="-122"/>
              </a:rPr>
              <a:t>--</a:t>
            </a:r>
            <a:r>
              <a:rPr lang="zh-CN" altLang="en-US" sz="2800" dirty="0">
                <a:latin typeface="华文楷体" panose="02010600040101010101" charset="-122"/>
                <a:ea typeface="华文楷体" panose="02010600040101010101" charset="-122"/>
              </a:rPr>
              <a:t>方法一</a:t>
            </a:r>
          </a:p>
        </p:txBody>
      </p:sp>
      <p:pic>
        <p:nvPicPr>
          <p:cNvPr id="12" name="图片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55800" y="1621790"/>
            <a:ext cx="8447405" cy="5129530"/>
          </a:xfrm>
          <a:prstGeom prst="rect">
            <a:avLst/>
          </a:prstGeom>
          <a:ln>
            <a:solidFill>
              <a:schemeClr val="accent1"/>
            </a:solidFill>
          </a:ln>
        </p:spPr>
      </p:pic>
      <p:pic>
        <p:nvPicPr>
          <p:cNvPr id="17" name="图片 16" descr="343631313432373b31393935373333333bd3d2c9cfbcfdcdb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480000" flipV="1">
            <a:off x="5471795" y="2998470"/>
            <a:ext cx="860425" cy="860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文本框 10"/>
          <p:cNvSpPr txBox="1"/>
          <p:nvPr/>
        </p:nvSpPr>
        <p:spPr>
          <a:xfrm>
            <a:off x="3533775" y="118110"/>
            <a:ext cx="5024755" cy="521970"/>
          </a:xfrm>
          <a:prstGeom prst="rect">
            <a:avLst/>
          </a:prstGeom>
          <a:noFill/>
        </p:spPr>
        <p:txBody>
          <a:bodyPr wrap="square" rtlCol="0">
            <a:spAutoFit/>
          </a:bodyPr>
          <a:lstStyle/>
          <a:p>
            <a:r>
              <a:rPr lang="zh-CN" altLang="en-US" sz="2800" dirty="0">
                <a:latin typeface="华文楷体" panose="02010600040101010101" charset="-122"/>
                <a:ea typeface="华文楷体" panose="02010600040101010101" charset="-122"/>
                <a:sym typeface="+mn-ea"/>
              </a:rPr>
              <a:t>万方医学网微信绑定</a:t>
            </a:r>
            <a:r>
              <a:rPr lang="en-US" altLang="zh-CN" sz="2800" dirty="0">
                <a:latin typeface="华文楷体" panose="02010600040101010101" charset="-122"/>
                <a:ea typeface="华文楷体" panose="02010600040101010101" charset="-122"/>
                <a:sym typeface="+mn-ea"/>
              </a:rPr>
              <a:t>--</a:t>
            </a:r>
            <a:r>
              <a:rPr lang="zh-CN" altLang="en-US" sz="2800" dirty="0">
                <a:latin typeface="华文楷体" panose="02010600040101010101" charset="-122"/>
                <a:ea typeface="华文楷体" panose="02010600040101010101" charset="-122"/>
                <a:sym typeface="+mn-ea"/>
              </a:rPr>
              <a:t>方法一</a:t>
            </a:r>
            <a:endParaRPr lang="zh-CN" altLang="en-US" sz="2800" dirty="0">
              <a:latin typeface="华文楷体" panose="02010600040101010101" charset="-122"/>
              <a:ea typeface="华文楷体" panose="02010600040101010101" charset="-122"/>
            </a:endParaRPr>
          </a:p>
        </p:txBody>
      </p:sp>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030" y="1092200"/>
            <a:ext cx="9906000" cy="3653155"/>
          </a:xfrm>
          <a:prstGeom prst="rect">
            <a:avLst/>
          </a:prstGeom>
          <a:ln>
            <a:solidFill>
              <a:schemeClr val="accent1"/>
            </a:solidFill>
          </a:ln>
        </p:spPr>
      </p:pic>
      <p:pic>
        <p:nvPicPr>
          <p:cNvPr id="3" name="图片 2" descr="343631313432373b31393935373333333bd3d2c9cfbcfdcdb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480000" flipV="1">
            <a:off x="10191750" y="4065905"/>
            <a:ext cx="860425" cy="860425"/>
          </a:xfrm>
          <a:prstGeom prst="rect">
            <a:avLst/>
          </a:prstGeom>
        </p:spPr>
      </p:pic>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78780" y="2407920"/>
            <a:ext cx="2762250" cy="3357880"/>
          </a:xfrm>
          <a:prstGeom prst="rect">
            <a:avLst/>
          </a:prstGeom>
          <a:ln>
            <a:solidFill>
              <a:schemeClr val="accent1"/>
            </a:solidFill>
          </a:ln>
        </p:spPr>
      </p:pic>
      <p:sp>
        <p:nvSpPr>
          <p:cNvPr id="7" name="文本框 6"/>
          <p:cNvSpPr txBox="1"/>
          <p:nvPr/>
        </p:nvSpPr>
        <p:spPr>
          <a:xfrm>
            <a:off x="-127635" y="471170"/>
            <a:ext cx="309880" cy="368300"/>
          </a:xfrm>
          <a:prstGeom prst="rect">
            <a:avLst/>
          </a:prstGeom>
          <a:noFill/>
        </p:spPr>
        <p:txBody>
          <a:bodyPr wrap="none" rtlCol="0">
            <a:sp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文本框 10"/>
          <p:cNvSpPr txBox="1"/>
          <p:nvPr/>
        </p:nvSpPr>
        <p:spPr>
          <a:xfrm>
            <a:off x="3104515" y="165735"/>
            <a:ext cx="5027930" cy="521970"/>
          </a:xfrm>
          <a:prstGeom prst="rect">
            <a:avLst/>
          </a:prstGeom>
          <a:noFill/>
        </p:spPr>
        <p:txBody>
          <a:bodyPr wrap="square" rtlCol="0">
            <a:spAutoFit/>
          </a:bodyPr>
          <a:lstStyle/>
          <a:p>
            <a:r>
              <a:rPr lang="zh-CN" altLang="en-US" sz="2800" dirty="0">
                <a:latin typeface="华文楷体" panose="02010600040101010101" charset="-122"/>
                <a:ea typeface="华文楷体" panose="02010600040101010101" charset="-122"/>
                <a:sym typeface="+mn-ea"/>
              </a:rPr>
              <a:t>万方医学网微信绑定</a:t>
            </a:r>
            <a:r>
              <a:rPr lang="en-US" altLang="zh-CN" sz="2800" dirty="0">
                <a:latin typeface="华文楷体" panose="02010600040101010101" charset="-122"/>
                <a:ea typeface="华文楷体" panose="02010600040101010101" charset="-122"/>
                <a:sym typeface="+mn-ea"/>
              </a:rPr>
              <a:t>--</a:t>
            </a:r>
            <a:r>
              <a:rPr lang="zh-CN" altLang="en-US" sz="2800" dirty="0">
                <a:latin typeface="华文楷体" panose="02010600040101010101" charset="-122"/>
                <a:ea typeface="华文楷体" panose="02010600040101010101" charset="-122"/>
                <a:sym typeface="+mn-ea"/>
              </a:rPr>
              <a:t>方法二</a:t>
            </a:r>
          </a:p>
        </p:txBody>
      </p:sp>
      <p:sp>
        <p:nvSpPr>
          <p:cNvPr id="5" name="矩形标注 4"/>
          <p:cNvSpPr/>
          <p:nvPr>
            <p:custDataLst>
              <p:tags r:id="rId1"/>
            </p:custDataLst>
          </p:nvPr>
        </p:nvSpPr>
        <p:spPr>
          <a:xfrm>
            <a:off x="4830268" y="1078004"/>
            <a:ext cx="2332990" cy="1328420"/>
          </a:xfrm>
          <a:prstGeom prst="wedgeRectCallout">
            <a:avLst>
              <a:gd name="adj1" fmla="val -49119"/>
              <a:gd name="adj2" fmla="val -20978"/>
            </a:avLst>
          </a:prstGeom>
        </p:spPr>
        <p:style>
          <a:lnRef idx="2">
            <a:schemeClr val="accent2"/>
          </a:lnRef>
          <a:fillRef idx="1">
            <a:schemeClr val="lt1"/>
          </a:fillRef>
          <a:effectRef idx="0">
            <a:schemeClr val="accent2"/>
          </a:effectRef>
          <a:fontRef idx="minor">
            <a:schemeClr val="dk1"/>
          </a:fontRef>
        </p:style>
        <p:txBody>
          <a:bodyPr rtlCol="0" anchor="ctr"/>
          <a:lstStyle/>
          <a:p>
            <a:pPr algn="l"/>
            <a:r>
              <a:rPr lang="zh-CN" altLang="en-US" sz="2000" b="1" dirty="0">
                <a:gradFill>
                  <a:gsLst>
                    <a:gs pos="0">
                      <a:srgbClr val="FE4444"/>
                    </a:gs>
                    <a:gs pos="100000">
                      <a:srgbClr val="832B2B"/>
                    </a:gs>
                  </a:gsLst>
                  <a:lin scaled="0"/>
                </a:gradFill>
                <a:latin typeface="华文楷体" panose="02010600040101010101" charset="-122"/>
                <a:ea typeface="华文楷体" panose="02010600040101010101" charset="-122"/>
                <a:cs typeface="华文楷体" panose="02010600040101010101" charset="-122"/>
              </a:rPr>
              <a:t>微信扫描二维码关注，进入公众号后，点击右下角服务专区，选择账号绑定</a:t>
            </a:r>
          </a:p>
        </p:txBody>
      </p:sp>
      <p:pic>
        <p:nvPicPr>
          <p:cNvPr id="16" name="图片 15" descr="343631313432373b31393935373333333bd3d2c9cfbcfdcdb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1719474" flipH="1" flipV="1">
            <a:off x="3744785" y="1775205"/>
            <a:ext cx="800735" cy="800735"/>
          </a:xfrm>
          <a:prstGeom prst="rect">
            <a:avLst/>
          </a:prstGeom>
        </p:spPr>
      </p:pic>
      <p:pic>
        <p:nvPicPr>
          <p:cNvPr id="7" name="图片 6"/>
          <p:cNvPicPr>
            <a:picLocks noChangeAspect="1"/>
          </p:cNvPicPr>
          <p:nvPr/>
        </p:nvPicPr>
        <p:blipFill>
          <a:blip r:embed="rId6"/>
          <a:stretch>
            <a:fillRect/>
          </a:stretch>
        </p:blipFill>
        <p:spPr>
          <a:xfrm>
            <a:off x="632286" y="1232120"/>
            <a:ext cx="2826840" cy="2770740"/>
          </a:xfrm>
          <a:prstGeom prst="rect">
            <a:avLst/>
          </a:prstGeom>
        </p:spPr>
      </p:pic>
      <p:pic>
        <p:nvPicPr>
          <p:cNvPr id="8" name="图片 15" descr="343631313432373b31393935373333333bd3d2c9cfbcfdcdb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4435587" flipH="1" flipV="1">
            <a:off x="7889026" y="1562096"/>
            <a:ext cx="800735" cy="800735"/>
          </a:xfrm>
          <a:prstGeom prst="rect">
            <a:avLst/>
          </a:prstGeom>
        </p:spPr>
      </p:pic>
      <p:pic>
        <p:nvPicPr>
          <p:cNvPr id="6" name="图片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03690" y="1058545"/>
            <a:ext cx="2332990" cy="4028440"/>
          </a:xfrm>
          <a:prstGeom prst="rect">
            <a:avLst/>
          </a:prstGeom>
          <a:ln>
            <a:solidFill>
              <a:schemeClr val="accent1"/>
            </a:solidFill>
          </a:ln>
        </p:spPr>
      </p:pic>
      <p:pic>
        <p:nvPicPr>
          <p:cNvPr id="12" name="图片 15" descr="343631313432373b31393935373333333bd3d2c9cfbcfdcdb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366080" flipH="1" flipV="1">
            <a:off x="8155353" y="3552745"/>
            <a:ext cx="800735" cy="800735"/>
          </a:xfrm>
          <a:prstGeom prst="rect">
            <a:avLst/>
          </a:prstGeom>
        </p:spPr>
      </p:pic>
      <p:pic>
        <p:nvPicPr>
          <p:cNvPr id="10" name="图片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05780" y="2540000"/>
            <a:ext cx="2301240" cy="3942715"/>
          </a:xfrm>
          <a:prstGeom prst="rect">
            <a:avLst/>
          </a:prstGeom>
          <a:ln>
            <a:solidFill>
              <a:schemeClr val="accent1"/>
            </a:solidFill>
          </a:ln>
        </p:spPr>
      </p:pic>
      <p:sp>
        <p:nvSpPr>
          <p:cNvPr id="14" name="矩形标注 4"/>
          <p:cNvSpPr/>
          <p:nvPr>
            <p:custDataLst>
              <p:tags r:id="rId2"/>
            </p:custDataLst>
          </p:nvPr>
        </p:nvSpPr>
        <p:spPr>
          <a:xfrm>
            <a:off x="1735455" y="4617720"/>
            <a:ext cx="2574925" cy="833120"/>
          </a:xfrm>
          <a:prstGeom prst="wedgeRectCallout">
            <a:avLst>
              <a:gd name="adj1" fmla="val -49119"/>
              <a:gd name="adj2" fmla="val -20978"/>
            </a:avLst>
          </a:prstGeom>
        </p:spPr>
        <p:style>
          <a:lnRef idx="2">
            <a:schemeClr val="accent2"/>
          </a:lnRef>
          <a:fillRef idx="1">
            <a:schemeClr val="lt1"/>
          </a:fillRef>
          <a:effectRef idx="0">
            <a:schemeClr val="accent2"/>
          </a:effectRef>
          <a:fontRef idx="minor">
            <a:schemeClr val="dk1"/>
          </a:fontRef>
        </p:style>
        <p:txBody>
          <a:bodyPr rtlCol="0" anchor="ctr"/>
          <a:lstStyle/>
          <a:p>
            <a:pPr algn="l"/>
            <a:r>
              <a:rPr lang="zh-CN" altLang="en-US" sz="2000" b="1" dirty="0">
                <a:gradFill>
                  <a:gsLst>
                    <a:gs pos="0">
                      <a:srgbClr val="FE4444"/>
                    </a:gs>
                    <a:gs pos="100000">
                      <a:srgbClr val="832B2B"/>
                    </a:gs>
                  </a:gsLst>
                  <a:lin scaled="0"/>
                </a:gradFill>
                <a:latin typeface="华文楷体" panose="02010600040101010101" charset="-122"/>
                <a:ea typeface="华文楷体" panose="02010600040101010101" charset="-122"/>
                <a:cs typeface="华文楷体" panose="02010600040101010101" charset="-122"/>
              </a:rPr>
              <a:t>输入已注册的账号和密码绑定即可。</a:t>
            </a:r>
            <a:r>
              <a:rPr lang="en-US" altLang="zh-CN" sz="2000" b="1" dirty="0">
                <a:gradFill>
                  <a:gsLst>
                    <a:gs pos="0">
                      <a:srgbClr val="FE4444"/>
                    </a:gs>
                    <a:gs pos="100000">
                      <a:srgbClr val="832B2B"/>
                    </a:gs>
                  </a:gsLst>
                  <a:lin scaled="0"/>
                </a:gradFill>
                <a:latin typeface="华文楷体" panose="02010600040101010101" charset="-122"/>
                <a:ea typeface="华文楷体" panose="02010600040101010101" charset="-122"/>
                <a:cs typeface="华文楷体" panose="02010600040101010101" charset="-122"/>
              </a:rPr>
              <a:t> </a:t>
            </a:r>
            <a:endParaRPr lang="zh-CN" altLang="en-US" sz="2000" b="1" dirty="0">
              <a:gradFill>
                <a:gsLst>
                  <a:gs pos="0">
                    <a:srgbClr val="FE4444"/>
                  </a:gs>
                  <a:gs pos="100000">
                    <a:srgbClr val="832B2B"/>
                  </a:gs>
                </a:gsLst>
                <a:lin scaled="0"/>
              </a:gradFill>
              <a:latin typeface="华文楷体" panose="02010600040101010101" charset="-122"/>
              <a:ea typeface="华文楷体" panose="02010600040101010101" charset="-122"/>
              <a:cs typeface="华文楷体" panose="02010600040101010101" charset="-122"/>
            </a:endParaRPr>
          </a:p>
        </p:txBody>
      </p:sp>
      <p:pic>
        <p:nvPicPr>
          <p:cNvPr id="15" name="图片 15" descr="343631313432373b31393935373333333bd3d2c9cfbcfdcdb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821500" flipH="1" flipV="1">
            <a:off x="4635566" y="4633908"/>
            <a:ext cx="800735" cy="800735"/>
          </a:xfrm>
          <a:prstGeom prst="rect">
            <a:avLst/>
          </a:prstGeom>
        </p:spPr>
      </p:pic>
      <p:sp>
        <p:nvSpPr>
          <p:cNvPr id="2" name="圆角矩形 1"/>
          <p:cNvSpPr/>
          <p:nvPr/>
        </p:nvSpPr>
        <p:spPr>
          <a:xfrm>
            <a:off x="10901680" y="3315970"/>
            <a:ext cx="564515" cy="2260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strVal val="#ppt_w*0.70"/>
                                          </p:val>
                                        </p:tav>
                                        <p:tav tm="100000">
                                          <p:val>
                                            <p:strVal val="#ppt_w"/>
                                          </p:val>
                                        </p:tav>
                                      </p:tavLst>
                                    </p:anim>
                                    <p:anim calcmode="lin" valueType="num">
                                      <p:cBhvr>
                                        <p:cTn id="35" dur="1000" fill="hold"/>
                                        <p:tgtEl>
                                          <p:spTgt spid="10"/>
                                        </p:tgtEl>
                                        <p:attrNameLst>
                                          <p:attrName>ppt_h</p:attrName>
                                        </p:attrNameLst>
                                      </p:cBhvr>
                                      <p:tavLst>
                                        <p:tav tm="0">
                                          <p:val>
                                            <p:strVal val="#ppt_h"/>
                                          </p:val>
                                        </p:tav>
                                        <p:tav tm="100000">
                                          <p:val>
                                            <p:strVal val="#ppt_h"/>
                                          </p:val>
                                        </p:tav>
                                      </p:tavLst>
                                    </p:anim>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4"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hkNTFmYTAyZWViZTM1MWFhNTk4MWY0OGIzMWQ5NzkifQ=="/>
  <p:tag name="KSO_WPP_MARK_KEY" val="ed016e21-cf13-4229-9007-10b443f940f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1_1"/>
  <p:tag name="KSO_WM_UNIT_NOCLEAR" val="0"/>
  <p:tag name="KSO_WM_UNIT_DIAGRAM_ISNUMVISUAL" val="0"/>
  <p:tag name="KSO_WM_UNIT_DIAGRAM_ISREFERUNIT" val="0"/>
  <p:tag name="KSO_WM_UNIT_DIAGRAM_MODELTYPE" val="numdgm"/>
  <p:tag name="KSO_WM_UNIT_TYPE" val="l_h_f"/>
  <p:tag name="KSO_WM_UNIT_INDEX" val="1_1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1_2"/>
  <p:tag name="KSO_WM_UNIT_FILL_FORE_SCHEMECOLOR_INDEX" val="16"/>
  <p:tag name="KSO_WM_UNIT_FILL_TYPE" val="1"/>
  <p:tag name="KSO_WM_UNIT_TEXT_FILL_FORE_SCHEMECOLOR_INDEX" val="2"/>
  <p:tag name="KSO_WM_UNIT_TEXT_FILL_TYPE" val="1"/>
</p:tagLst>
</file>

<file path=ppt/tags/tag1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1_1"/>
  <p:tag name="KSO_WM_UNIT_TEXT_FILL_FORE_SCHEMECOLOR_INDEX" val="14"/>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2_1"/>
  <p:tag name="KSO_WM_UNIT_NOCLEAR" val="0"/>
  <p:tag name="KSO_WM_UNIT_DIAGRAM_ISNUMVISUAL" val="0"/>
  <p:tag name="KSO_WM_UNIT_DIAGRAM_ISREFERUNIT" val="0"/>
  <p:tag name="KSO_WM_UNIT_DIAGRAM_MODELTYPE" val="numdgm"/>
  <p:tag name="KSO_WM_UNIT_TYPE" val="l_h_f"/>
  <p:tag name="KSO_WM_UNIT_INDEX" val="1_2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2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2_2"/>
  <p:tag name="KSO_WM_UNIT_FILL_FORE_SCHEMECOLOR_INDEX" val="16"/>
  <p:tag name="KSO_WM_UNIT_FILL_TYPE" val="1"/>
  <p:tag name="KSO_WM_UNIT_TEXT_FILL_FORE_SCHEMECOLOR_INDEX" val="2"/>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2_1"/>
  <p:tag name="KSO_WM_UNIT_TEXT_FILL_FORE_SCHEMECOLOR_INDEX" val="14"/>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3_1"/>
  <p:tag name="KSO_WM_UNIT_NOCLEAR" val="0"/>
  <p:tag name="KSO_WM_UNIT_DIAGRAM_ISNUMVISUAL" val="0"/>
  <p:tag name="KSO_WM_UNIT_DIAGRAM_ISREFERUNIT" val="0"/>
  <p:tag name="KSO_WM_UNIT_DIAGRAM_MODELTYPE" val="numdgm"/>
  <p:tag name="KSO_WM_UNIT_TYPE" val="l_h_f"/>
  <p:tag name="KSO_WM_UNIT_INDEX" val="1_3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2"/>
  <p:tag name="KSO_WM_UNIT_FILL_FORE_SCHEMECOLOR_INDEX" val="16"/>
  <p:tag name="KSO_WM_UNIT_FILL_TYPE" val="1"/>
  <p:tag name="KSO_WM_UNIT_TEXT_FILL_FORE_SCHEMECOLOR_INDEX" val="2"/>
  <p:tag name="KSO_WM_UNIT_TEX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3_1"/>
  <p:tag name="KSO_WM_UNIT_NOCLEAR" val="0"/>
  <p:tag name="KSO_WM_UNIT_DIAGRAM_ISNUMVISUAL" val="0"/>
  <p:tag name="KSO_WM_UNIT_DIAGRAM_ISREFERUNIT" val="0"/>
  <p:tag name="KSO_WM_UNIT_DIAGRAM_MODELTYPE" val="numdgm"/>
  <p:tag name="KSO_WM_UNIT_TYPE" val="l_h_f"/>
  <p:tag name="KSO_WM_UNIT_INDEX" val="1_3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2"/>
  <p:tag name="KSO_WM_UNIT_FILL_FORE_SCHEMECOLOR_INDEX" val="16"/>
  <p:tag name="KSO_WM_UNIT_FILL_TYPE" val="1"/>
  <p:tag name="KSO_WM_UNIT_TEXT_FILL_FORE_SCHEMECOLOR_INDEX" val="2"/>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58887019250_1_1"/>
</p:tagLst>
</file>

<file path=ppt/tags/tag117.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58887019250_1_1"/>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LIDE_ITEM_CNT" val="6"/>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27971_6*n_h_h_a*1_2_1_1"/>
  <p:tag name="KSO_WM_TEMPLATE_CATEGORY" val="diagram"/>
  <p:tag name="KSO_WM_TEMPLATE_INDEX" val="20227971"/>
  <p:tag name="KSO_WM_UNIT_LAYERLEVEL" val="1_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1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27971_6*n_h_h_a*1_2_2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2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227971_6*n_h_h_a*1_2_3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4_1"/>
  <p:tag name="KSO_WM_UNIT_ID" val="diagram20227971_6*n_h_h_a*1_2_4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5_1"/>
  <p:tag name="KSO_WM_UNIT_ID" val="diagram20227971_6*n_h_h_a*1_2_5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6_1"/>
  <p:tag name="KSO_WM_UNIT_ID" val="diagram20227971_6*n_h_h_a*1_2_6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27971_6*n_h_i*1_1_1"/>
  <p:tag name="KSO_WM_TEMPLATE_CATEGORY" val="diagram"/>
  <p:tag name="KSO_WM_TEMPLATE_INDEX" val="20227971"/>
  <p:tag name="KSO_WM_UNIT_LAYERLEVEL" val="1_1_1"/>
  <p:tag name="KSO_WM_TAG_VERSION" val="1.0"/>
  <p:tag name="KSO_WM_BEAUTIFY_FLAG" val="#wm#"/>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27971_6*n_h_i*1_1_2"/>
  <p:tag name="KSO_WM_TEMPLATE_CATEGORY" val="diagram"/>
  <p:tag name="KSO_WM_TEMPLATE_INDEX" val="20227971"/>
  <p:tag name="KSO_WM_UNIT_LAYERLEVEL" val="1_1_1"/>
  <p:tag name="KSO_WM_TAG_VERSION" val="1.0"/>
  <p:tag name="KSO_WM_BEAUTIFY_FLAG" val="#wm#"/>
  <p:tag name="KSO_WM_UNIT_LINE_FORE_SCHEMECOLOR_INDEX_BRIGHTNESS" val="-0.25"/>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27971_6*n_h_h_i*1_2_1_1"/>
  <p:tag name="KSO_WM_TEMPLATE_CATEGORY" val="diagram"/>
  <p:tag name="KSO_WM_TEMPLATE_INDEX" val="20227971"/>
  <p:tag name="KSO_WM_UNIT_LAYERLEVEL" val="1_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27971_6*n_h_h_i*1_2_4_1"/>
  <p:tag name="KSO_WM_TEMPLATE_CATEGORY" val="diagram"/>
  <p:tag name="KSO_WM_TEMPLATE_INDEX" val="20227971"/>
  <p:tag name="KSO_WM_UNIT_LAYERLEVEL" val="1_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27971_6*n_h_h_i*1_2_2_1"/>
  <p:tag name="KSO_WM_TEMPLATE_CATEGORY" val="diagram"/>
  <p:tag name="KSO_WM_TEMPLATE_INDEX" val="20227971"/>
  <p:tag name="KSO_WM_UNIT_LAYERLEVEL" val="1_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227971_6*n_h_h_i*1_2_5_1"/>
  <p:tag name="KSO_WM_TEMPLATE_CATEGORY" val="diagram"/>
  <p:tag name="KSO_WM_TEMPLATE_INDEX" val="20227971"/>
  <p:tag name="KSO_WM_UNIT_LAYERLEVEL" val="1_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27971_6*n_h_h_i*1_2_3_1"/>
  <p:tag name="KSO_WM_TEMPLATE_CATEGORY" val="diagram"/>
  <p:tag name="KSO_WM_TEMPLATE_INDEX" val="20227971"/>
  <p:tag name="KSO_WM_UNIT_LAYERLEVEL" val="1_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6_1"/>
  <p:tag name="KSO_WM_UNIT_ID" val="diagram20227971_6*n_h_h_i*1_2_6_1"/>
  <p:tag name="KSO_WM_TEMPLATE_CATEGORY" val="diagram"/>
  <p:tag name="KSO_WM_TEMPLATE_INDEX" val="20227971"/>
  <p:tag name="KSO_WM_UNIT_LAYERLEVEL" val="1_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4.xml><?xml version="1.0" encoding="utf-8"?>
<p:tagLst xmlns:a="http://schemas.openxmlformats.org/drawingml/2006/main" xmlns:r="http://schemas.openxmlformats.org/officeDocument/2006/relationships" xmlns:p="http://schemas.openxmlformats.org/presentationml/2006/main">
  <p:tag name="KSO_WM_UNIT_VALUE" val="254*254"/>
  <p:tag name="KSO_WM_UNIT_HIGHLIGHT" val="0"/>
  <p:tag name="KSO_WM_UNIT_COMPATIBLE" val="0"/>
  <p:tag name="KSO_WM_UNIT_DIAGRAM_ISNUMVISUAL" val="0"/>
  <p:tag name="KSO_WM_UNIT_DIAGRAM_ISREFERUNIT" val="0"/>
  <p:tag name="KSO_WM_DIAGRAM_GROUP_CODE" val="n1-1"/>
  <p:tag name="KSO_WM_UNIT_TYPE" val="n_h_x"/>
  <p:tag name="KSO_WM_UNIT_INDEX" val="1_1_1"/>
  <p:tag name="KSO_WM_UNIT_ID" val="diagram20227971_6*n_h_x*1_1_1"/>
  <p:tag name="KSO_WM_TEMPLATE_CATEGORY" val="diagram"/>
  <p:tag name="KSO_WM_TEMPLATE_INDEX" val="20227971"/>
  <p:tag name="KSO_WM_UNIT_LAYERLEVEL" val="1_1_1"/>
  <p:tag name="KSO_WM_TAG_VERSION" val="1.0"/>
  <p:tag name="KSO_WM_BEAUTIFY_FLAG" val="#wm#"/>
  <p:tag name="KSO_WM_UNIT_USESOURCEFORMAT_APPLY" val="1"/>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27971_6*n_h_i*1_1_3"/>
  <p:tag name="KSO_WM_TEMPLATE_CATEGORY" val="diagram"/>
  <p:tag name="KSO_WM_TEMPLATE_INDEX" val="20227971"/>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27971_6*n_h_i*1_1_4"/>
  <p:tag name="KSO_WM_TEMPLATE_CATEGORY" val="diagram"/>
  <p:tag name="KSO_WM_TEMPLATE_INDEX" val="20227971"/>
  <p:tag name="KSO_WM_UNIT_LAYERLEVEL" val="1_1_1"/>
  <p:tag name="KSO_WM_TAG_VERSION" val="1.0"/>
  <p:tag name="KSO_WM_BEAUTIFY_FLAG" val="#wm#"/>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37.xml><?xml version="1.0" encoding="utf-8"?>
<p:tagLst xmlns:a="http://schemas.openxmlformats.org/drawingml/2006/main" xmlns:r="http://schemas.openxmlformats.org/officeDocument/2006/relationships"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27971_6*n_h_h_x*1_2_1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38.xml><?xml version="1.0" encoding="utf-8"?>
<p:tagLst xmlns:a="http://schemas.openxmlformats.org/drawingml/2006/main" xmlns:r="http://schemas.openxmlformats.org/officeDocument/2006/relationships"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n1-1"/>
  <p:tag name="KSO_WM_UNIT_TYPE" val="n_h_h_x"/>
  <p:tag name="KSO_WM_UNIT_INDEX" val="1_2_4_1"/>
  <p:tag name="KSO_WM_UNIT_ID" val="diagram20227971_6*n_h_h_x*1_2_4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n1-1"/>
  <p:tag name="KSO_WM_UNIT_TYPE" val="n_h_h_x"/>
  <p:tag name="KSO_WM_UNIT_INDEX" val="1_2_5_1"/>
  <p:tag name="KSO_WM_UNIT_ID" val="diagram20227971_6*n_h_h_x*1_2_5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27971_6*n_h_h_x*1_2_3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41.xml><?xml version="1.0" encoding="utf-8"?>
<p:tagLst xmlns:a="http://schemas.openxmlformats.org/drawingml/2006/main" xmlns:r="http://schemas.openxmlformats.org/officeDocument/2006/relationships"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27971_6*n_h_h_x*1_2_2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42.xml><?xml version="1.0" encoding="utf-8"?>
<p:tagLst xmlns:a="http://schemas.openxmlformats.org/drawingml/2006/main" xmlns:r="http://schemas.openxmlformats.org/officeDocument/2006/relationships"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n1-1"/>
  <p:tag name="KSO_WM_UNIT_TYPE" val="n_h_h_x"/>
  <p:tag name="KSO_WM_UNIT_INDEX" val="1_2_6_1"/>
  <p:tag name="KSO_WM_UNIT_ID" val="diagram20227971_6*n_h_h_x*1_2_6_1"/>
  <p:tag name="KSO_WM_TEMPLATE_CATEGORY" val="diagram"/>
  <p:tag name="KSO_WM_TEMPLATE_INDEX" val="20227971"/>
  <p:tag name="KSO_WM_UNIT_LAYERLEVEL" val="1_1_1_1"/>
  <p:tag name="KSO_WM_TAG_VERSION" val="1.0"/>
  <p:tag name="KSO_WM_BEAUTIFY_FLAG" val="#wm#"/>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1_1"/>
  <p:tag name="KSO_WM_UNIT_NOCLEAR" val="0"/>
  <p:tag name="KSO_WM_UNIT_DIAGRAM_ISNUMVISUAL" val="0"/>
  <p:tag name="KSO_WM_UNIT_DIAGRAM_ISREFERUNIT" val="0"/>
  <p:tag name="KSO_WM_UNIT_DIAGRAM_MODELTYPE" val="numdgm"/>
  <p:tag name="KSO_WM_UNIT_TYPE" val="l_h_f"/>
  <p:tag name="KSO_WM_UNIT_INDEX" val="1_1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2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1_2"/>
  <p:tag name="KSO_WM_UNIT_FILL_FORE_SCHEMECOLOR_INDEX" val="16"/>
  <p:tag name="KSO_WM_UNIT_FILL_TYPE" val="1"/>
  <p:tag name="KSO_WM_UNIT_TEXT_FILL_FORE_SCHEMECOLOR_INDEX" val="2"/>
  <p:tag name="KSO_WM_UNIT_TEXT_FILL_TYPE" val="1"/>
</p:tagLst>
</file>

<file path=ppt/tags/tag2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1_1"/>
  <p:tag name="KSO_WM_UNIT_TEXT_FILL_FORE_SCHEMECOLOR_INDEX" val="14"/>
  <p:tag name="KSO_WM_UNIT_TEXT_FILL_TYPE" val="1"/>
</p:tagLst>
</file>

<file path=ppt/tags/tag2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2_1"/>
  <p:tag name="KSO_WM_UNIT_NOCLEAR" val="0"/>
  <p:tag name="KSO_WM_UNIT_DIAGRAM_ISNUMVISUAL" val="0"/>
  <p:tag name="KSO_WM_UNIT_DIAGRAM_ISREFERUNIT" val="0"/>
  <p:tag name="KSO_WM_UNIT_DIAGRAM_MODELTYPE" val="numdgm"/>
  <p:tag name="KSO_WM_UNIT_TYPE" val="l_h_f"/>
  <p:tag name="KSO_WM_UNIT_INDEX" val="1_2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2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2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2_2"/>
  <p:tag name="KSO_WM_UNIT_FILL_FORE_SCHEMECOLOR_INDEX" val="16"/>
  <p:tag name="KSO_WM_UNIT_FILL_TYPE" val="1"/>
  <p:tag name="KSO_WM_UNIT_TEXT_FILL_FORE_SCHEMECOLOR_INDEX" val="2"/>
  <p:tag name="KSO_WM_UNIT_TEXT_FILL_TYPE" val="1"/>
</p:tagLst>
</file>

<file path=ppt/tags/tag2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2_1"/>
  <p:tag name="KSO_WM_UNIT_TEXT_FILL_FORE_SCHEMECOLOR_INDEX" val="14"/>
  <p:tag name="KSO_WM_UNIT_TEXT_FILL_TYPE" val="1"/>
</p:tagLst>
</file>

<file path=ppt/tags/tag2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3_1"/>
  <p:tag name="KSO_WM_UNIT_NOCLEAR" val="0"/>
  <p:tag name="KSO_WM_UNIT_DIAGRAM_ISNUMVISUAL" val="0"/>
  <p:tag name="KSO_WM_UNIT_DIAGRAM_ISREFERUNIT" val="0"/>
  <p:tag name="KSO_WM_UNIT_DIAGRAM_MODELTYPE" val="numdgm"/>
  <p:tag name="KSO_WM_UNIT_TYPE" val="l_h_f"/>
  <p:tag name="KSO_WM_UNIT_INDEX" val="1_3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2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2"/>
  <p:tag name="KSO_WM_UNIT_FILL_FORE_SCHEMECOLOR_INDEX" val="16"/>
  <p:tag name="KSO_WM_UNIT_FILL_TYPE" val="1"/>
  <p:tag name="KSO_WM_UNIT_TEXT_FILL_FORE_SCHEMECOLOR_INDEX" val="2"/>
  <p:tag name="KSO_WM_UNIT_TEXT_FILL_TYPE" val="1"/>
</p:tagLst>
</file>

<file path=ppt/tags/tag2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3_1"/>
  <p:tag name="KSO_WM_UNIT_NOCLEAR" val="0"/>
  <p:tag name="KSO_WM_UNIT_DIAGRAM_ISNUMVISUAL" val="0"/>
  <p:tag name="KSO_WM_UNIT_DIAGRAM_ISREFERUNIT" val="0"/>
  <p:tag name="KSO_WM_UNIT_DIAGRAM_MODELTYPE" val="numdgm"/>
  <p:tag name="KSO_WM_UNIT_TYPE" val="l_h_f"/>
  <p:tag name="KSO_WM_UNIT_INDEX" val="1_3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2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2"/>
  <p:tag name="KSO_WM_UNIT_FILL_FORE_SCHEMECOLOR_INDEX" val="16"/>
  <p:tag name="KSO_WM_UNIT_FILL_TYPE" val="1"/>
  <p:tag name="KSO_WM_UNIT_TEXT_FILL_FORE_SCHEMECOLOR_INDEX" val="2"/>
  <p:tag name="KSO_WM_UNIT_TEXT_FILL_TYPE" val="1"/>
</p:tagLst>
</file>

<file path=ppt/tags/tag2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1_1"/>
  <p:tag name="KSO_WM_UNIT_NOCLEAR" val="0"/>
  <p:tag name="KSO_WM_UNIT_DIAGRAM_ISNUMVISUAL" val="0"/>
  <p:tag name="KSO_WM_UNIT_DIAGRAM_ISREFERUNIT" val="0"/>
  <p:tag name="KSO_WM_UNIT_DIAGRAM_MODELTYPE" val="numdgm"/>
  <p:tag name="KSO_WM_UNIT_TYPE" val="l_h_f"/>
  <p:tag name="KSO_WM_UNIT_INDEX" val="1_1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3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1_2"/>
  <p:tag name="KSO_WM_UNIT_FILL_FORE_SCHEMECOLOR_INDEX" val="16"/>
  <p:tag name="KSO_WM_UNIT_FILL_TYPE" val="1"/>
  <p:tag name="KSO_WM_UNIT_TEXT_FILL_FORE_SCHEMECOLOR_INDEX" val="2"/>
  <p:tag name="KSO_WM_UNIT_TEXT_FILL_TYPE" val="1"/>
</p:tagLst>
</file>

<file path=ppt/tags/tag3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1_1"/>
  <p:tag name="KSO_WM_UNIT_TEXT_FILL_FORE_SCHEMECOLOR_INDEX" val="14"/>
  <p:tag name="KSO_WM_UNIT_TEXT_FILL_TYPE" val="1"/>
</p:tagLst>
</file>

<file path=ppt/tags/tag3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2_1"/>
  <p:tag name="KSO_WM_UNIT_NOCLEAR" val="0"/>
  <p:tag name="KSO_WM_UNIT_DIAGRAM_ISNUMVISUAL" val="0"/>
  <p:tag name="KSO_WM_UNIT_DIAGRAM_ISREFERUNIT" val="0"/>
  <p:tag name="KSO_WM_UNIT_DIAGRAM_MODELTYPE" val="numdgm"/>
  <p:tag name="KSO_WM_UNIT_TYPE" val="l_h_f"/>
  <p:tag name="KSO_WM_UNIT_INDEX" val="1_2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3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2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2_2"/>
  <p:tag name="KSO_WM_UNIT_FILL_FORE_SCHEMECOLOR_INDEX" val="16"/>
  <p:tag name="KSO_WM_UNIT_FILL_TYPE" val="1"/>
  <p:tag name="KSO_WM_UNIT_TEXT_FILL_FORE_SCHEMECOLOR_INDEX" val="2"/>
  <p:tag name="KSO_WM_UNIT_TEXT_FILL_TYPE" val="1"/>
</p:tagLst>
</file>

<file path=ppt/tags/tag3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2_1"/>
  <p:tag name="KSO_WM_UNIT_TEXT_FILL_FORE_SCHEMECOLOR_INDEX" val="14"/>
  <p:tag name="KSO_WM_UNIT_TEXT_FILL_TYPE" val="1"/>
</p:tagLst>
</file>

<file path=ppt/tags/tag3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3_1"/>
  <p:tag name="KSO_WM_UNIT_NOCLEAR" val="0"/>
  <p:tag name="KSO_WM_UNIT_DIAGRAM_ISNUMVISUAL" val="0"/>
  <p:tag name="KSO_WM_UNIT_DIAGRAM_ISREFERUNIT" val="0"/>
  <p:tag name="KSO_WM_UNIT_DIAGRAM_MODELTYPE" val="numdgm"/>
  <p:tag name="KSO_WM_UNIT_TYPE" val="l_h_f"/>
  <p:tag name="KSO_WM_UNIT_INDEX" val="1_3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3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2"/>
  <p:tag name="KSO_WM_UNIT_FILL_FORE_SCHEMECOLOR_INDEX" val="16"/>
  <p:tag name="KSO_WM_UNIT_FILL_TYPE" val="1"/>
  <p:tag name="KSO_WM_UNIT_TEXT_FILL_FORE_SCHEMECOLOR_INDEX" val="2"/>
  <p:tag name="KSO_WM_UNIT_TEXT_FILL_TYPE" val="1"/>
</p:tagLst>
</file>

<file path=ppt/tags/tag3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3_1"/>
  <p:tag name="KSO_WM_UNIT_NOCLEAR" val="0"/>
  <p:tag name="KSO_WM_UNIT_DIAGRAM_ISNUMVISUAL" val="0"/>
  <p:tag name="KSO_WM_UNIT_DIAGRAM_ISREFERUNIT" val="0"/>
  <p:tag name="KSO_WM_UNIT_DIAGRAM_MODELTYPE" val="numdgm"/>
  <p:tag name="KSO_WM_UNIT_TYPE" val="l_h_f"/>
  <p:tag name="KSO_WM_UNIT_INDEX" val="1_3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3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2"/>
  <p:tag name="KSO_WM_UNIT_FILL_FORE_SCHEMECOLOR_INDEX" val="16"/>
  <p:tag name="KSO_WM_UNIT_FILL_TYPE" val="1"/>
  <p:tag name="KSO_WM_UNIT_TEXT_FILL_FORE_SCHEMECOLOR_INDEX" val="2"/>
  <p:tag name="KSO_WM_UNIT_TEXT_FILL_TYPE" val="1"/>
</p:tagLst>
</file>

<file path=ppt/tags/tag3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3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233,&quot;width&quot;:18240}"/>
</p:tagLst>
</file>

<file path=ppt/tags/tag37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37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37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37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37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37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38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1_1"/>
  <p:tag name="KSO_WM_UNIT_NOCLEAR" val="0"/>
  <p:tag name="KSO_WM_UNIT_DIAGRAM_ISNUMVISUAL" val="0"/>
  <p:tag name="KSO_WM_UNIT_DIAGRAM_ISREFERUNIT" val="0"/>
  <p:tag name="KSO_WM_UNIT_DIAGRAM_MODELTYPE" val="numdgm"/>
  <p:tag name="KSO_WM_UNIT_TYPE" val="l_h_f"/>
  <p:tag name="KSO_WM_UNIT_INDEX" val="1_1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1_2"/>
  <p:tag name="KSO_WM_UNIT_FILL_FORE_SCHEMECOLOR_INDEX" val="16"/>
  <p:tag name="KSO_WM_UNIT_FILL_TYPE" val="1"/>
  <p:tag name="KSO_WM_UNIT_TEXT_FILL_FORE_SCHEMECOLOR_INDEX" val="2"/>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1_1"/>
  <p:tag name="KSO_WM_UNIT_TEXT_FILL_FORE_SCHEMECOLOR_INDEX" val="14"/>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2_1"/>
  <p:tag name="KSO_WM_UNIT_NOCLEAR" val="0"/>
  <p:tag name="KSO_WM_UNIT_DIAGRAM_ISNUMVISUAL" val="0"/>
  <p:tag name="KSO_WM_UNIT_DIAGRAM_ISREFERUNIT" val="0"/>
  <p:tag name="KSO_WM_UNIT_DIAGRAM_MODELTYPE" val="numdgm"/>
  <p:tag name="KSO_WM_UNIT_TYPE" val="l_h_f"/>
  <p:tag name="KSO_WM_UNIT_INDEX" val="1_2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2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2_2"/>
  <p:tag name="KSO_WM_UNIT_FILL_FORE_SCHEMECOLOR_INDEX" val="16"/>
  <p:tag name="KSO_WM_UNIT_FILL_TYPE" val="1"/>
  <p:tag name="KSO_WM_UNIT_TEXT_FILL_FORE_SCHEMECOLOR_INDEX" val="2"/>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2_1"/>
  <p:tag name="KSO_WM_UNIT_TEXT_FILL_FORE_SCHEMECOLOR_INDEX" val="14"/>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3_1"/>
  <p:tag name="KSO_WM_UNIT_NOCLEAR" val="0"/>
  <p:tag name="KSO_WM_UNIT_DIAGRAM_ISNUMVISUAL" val="0"/>
  <p:tag name="KSO_WM_UNIT_DIAGRAM_ISREFERUNIT" val="0"/>
  <p:tag name="KSO_WM_UNIT_DIAGRAM_MODELTYPE" val="numdgm"/>
  <p:tag name="KSO_WM_UNIT_TYPE" val="l_h_f"/>
  <p:tag name="KSO_WM_UNIT_INDEX" val="1_3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2"/>
  <p:tag name="KSO_WM_UNIT_FILL_FORE_SCHEMECOLOR_INDEX" val="16"/>
  <p:tag name="KSO_WM_UNIT_FILL_TYPE" val="1"/>
  <p:tag name="KSO_WM_UNIT_TEXT_FILL_FORE_SCHEMECOLOR_INDEX" val="2"/>
  <p:tag name="KSO_WM_UNIT_TEXT_FILL_TYPE" val="1"/>
</p:tagLst>
</file>

<file path=ppt/tags/tag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LAYERLEVEL" val="1_1_1"/>
  <p:tag name="KSO_WM_UNIT_HIGHLIGHT" val="0"/>
  <p:tag name="KSO_WM_UNIT_COMPATIBLE" val="0"/>
  <p:tag name="KSO_WM_DIAGRAM_GROUP_CODE" val="l1-1"/>
  <p:tag name="KSO_WM_UNIT_ID" val="diagram20170340_2*l_h_f*1_3_1"/>
  <p:tag name="KSO_WM_UNIT_NOCLEAR" val="0"/>
  <p:tag name="KSO_WM_UNIT_DIAGRAM_ISNUMVISUAL" val="0"/>
  <p:tag name="KSO_WM_UNIT_DIAGRAM_ISREFERUNIT" val="0"/>
  <p:tag name="KSO_WM_UNIT_DIAGRAM_MODELTYPE" val="numdgm"/>
  <p:tag name="KSO_WM_UNIT_TYPE" val="l_h_f"/>
  <p:tag name="KSO_WM_UNIT_INDEX" val="1_3_1"/>
  <p:tag name="KSO_WM_UNIT_PRESET_TEXT" val="LOREM IPSUM DOLOR"/>
  <p:tag name="KSO_WM_UNIT_VALUE" val="14"/>
  <p:tag name="KSO_WM_UNIT_FILL_FORE_SCHEMECOLOR_INDEX" val="15"/>
  <p:tag name="KSO_WM_UNIT_FILL_TYPE" val="1"/>
  <p:tag name="KSO_WM_UNIT_TEXT_FILL_FORE_SCHEMECOLOR_INDEX" val="13"/>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2"/>
  <p:tag name="KSO_WM_UNIT_FILL_FORE_SCHEMECOLOR_INDEX" val="16"/>
  <p:tag name="KSO_WM_UNIT_FILL_TYPE" val="1"/>
  <p:tag name="KSO_WM_UNIT_TEXT_FILL_FORE_SCHEMECOLOR_INDEX" val="2"/>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
  <p:tag name="KSO_WM_TEMPLATE_CATEGORY" val="diagram"/>
  <p:tag name="KSO_WM_TEMPLATE_INDEX" val="20170340"/>
  <p:tag name="KSO_WM_UNIT_ID" val="diagram20170340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numdgm"/>
  <p:tag name="KSO_WM_UNIT_TYPE" val="l_h_i"/>
  <p:tag name="KSO_WM_UNIT_INDEX" val="1_3_1"/>
  <p:tag name="KSO_WM_UNIT_TEXT_FILL_FORE_SCHEMECOLOR_INDEX" val="14"/>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1379</Words>
  <Application>Microsoft Office PowerPoint</Application>
  <PresentationFormat>宽屏</PresentationFormat>
  <Paragraphs>241</Paragraphs>
  <Slides>68</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68</vt:i4>
      </vt:variant>
    </vt:vector>
  </HeadingPairs>
  <TitlesOfParts>
    <vt:vector size="81" baseType="lpstr">
      <vt:lpstr>-apple-system</vt:lpstr>
      <vt:lpstr>仿宋</vt:lpstr>
      <vt:lpstr>汉仪粗仿宋简</vt:lpstr>
      <vt:lpstr>华文仿宋</vt:lpstr>
      <vt:lpstr>华文楷体</vt:lpstr>
      <vt:lpstr>楷体</vt:lpstr>
      <vt:lpstr>思源黑体 CN Heavy</vt:lpstr>
      <vt:lpstr>宋体</vt:lpstr>
      <vt:lpstr>微软雅黑</vt:lpstr>
      <vt:lpstr>Arial</vt:lpstr>
      <vt:lpstr>Calibri</vt:lpstr>
      <vt:lpstr>Wingdings</vt:lpstr>
      <vt:lpstr>Office 主题​​</vt:lpstr>
      <vt:lpstr>如何利用万方医学网 实现医学文献的查全查准  北京万方医学信息科技有限公司</vt:lpstr>
      <vt:lpstr>PowerPoint 演示文稿</vt:lpstr>
      <vt:lpstr>万方医学网资源介绍</vt:lpstr>
      <vt:lpstr>万方医学网资源介绍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万方医学网检索途径</vt:lpstr>
      <vt:lpstr>万方医学网检索途径</vt:lpstr>
      <vt:lpstr>万方医学网检索途径</vt:lpstr>
      <vt:lpstr>万方医学网检索途径</vt:lpstr>
      <vt:lpstr>一框式检索+二次检索</vt:lpstr>
      <vt:lpstr>PowerPoint 演示文稿</vt:lpstr>
      <vt:lpstr>一框式检索+二次检索</vt:lpstr>
      <vt:lpstr>二次检索</vt:lpstr>
      <vt:lpstr>二次检索</vt:lpstr>
      <vt:lpstr>高级检索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检索历史检索</vt:lpstr>
      <vt:lpstr>检索历史检索</vt:lpstr>
      <vt:lpstr>PowerPoint 演示文稿</vt:lpstr>
      <vt:lpstr>实用科研辅助工具介绍</vt:lpstr>
      <vt:lpstr>检索结果聚类分析</vt:lpstr>
      <vt:lpstr>检索结果聚类分析</vt:lpstr>
      <vt:lpstr>检索结果聚类分析</vt:lpstr>
      <vt:lpstr>检索结果聚类分析</vt:lpstr>
      <vt:lpstr>实用科研辅助工具介绍</vt:lpstr>
      <vt:lpstr>检索结果聚类分析</vt:lpstr>
      <vt:lpstr>检索结果聚类分析</vt:lpstr>
      <vt:lpstr>检索结果聚类分析</vt:lpstr>
      <vt:lpstr>期刊主页</vt:lpstr>
      <vt:lpstr>期刊主页</vt:lpstr>
      <vt:lpstr>期刊主页</vt:lpstr>
      <vt:lpstr>全文获取</vt:lpstr>
      <vt:lpstr>全文获取</vt:lpstr>
      <vt:lpstr>全文获取</vt:lpstr>
      <vt:lpstr>全文获取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如何利用万方医学网 实现医学文献的查全查准  北京万方医学信息科技有限公司</dc:title>
  <dc:creator>lenovo</dc:creator>
  <cp:lastModifiedBy>王 小魁</cp:lastModifiedBy>
  <cp:revision>190</cp:revision>
  <dcterms:created xsi:type="dcterms:W3CDTF">2019-06-19T02:08:00Z</dcterms:created>
  <dcterms:modified xsi:type="dcterms:W3CDTF">2023-04-20T01:00:04Z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3E14E06C73C64959A36248DD9FC3FFFB</vt:lpwstr>
  </property>
</Properties>
</file>