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43"/>
  </p:notesMasterIdLst>
  <p:sldIdLst>
    <p:sldId id="281" r:id="rId2"/>
    <p:sldId id="1520" r:id="rId3"/>
    <p:sldId id="1519" r:id="rId4"/>
    <p:sldId id="303" r:id="rId5"/>
    <p:sldId id="1727" r:id="rId6"/>
    <p:sldId id="802" r:id="rId7"/>
    <p:sldId id="1578" r:id="rId8"/>
    <p:sldId id="1521" r:id="rId9"/>
    <p:sldId id="1579" r:id="rId10"/>
    <p:sldId id="1522" r:id="rId11"/>
    <p:sldId id="1580" r:id="rId12"/>
    <p:sldId id="1581" r:id="rId13"/>
    <p:sldId id="1582" r:id="rId14"/>
    <p:sldId id="1583" r:id="rId15"/>
    <p:sldId id="1585" r:id="rId16"/>
    <p:sldId id="1586" r:id="rId17"/>
    <p:sldId id="1588" r:id="rId18"/>
    <p:sldId id="1589" r:id="rId19"/>
    <p:sldId id="1587" r:id="rId20"/>
    <p:sldId id="1590" r:id="rId21"/>
    <p:sldId id="1593" r:id="rId22"/>
    <p:sldId id="1591" r:id="rId23"/>
    <p:sldId id="1592" r:id="rId24"/>
    <p:sldId id="1594" r:id="rId25"/>
    <p:sldId id="1595" r:id="rId26"/>
    <p:sldId id="1723" r:id="rId27"/>
    <p:sldId id="1596" r:id="rId28"/>
    <p:sldId id="1597" r:id="rId29"/>
    <p:sldId id="1598" r:id="rId30"/>
    <p:sldId id="1599" r:id="rId31"/>
    <p:sldId id="1600" r:id="rId32"/>
    <p:sldId id="1526" r:id="rId33"/>
    <p:sldId id="1601" r:id="rId34"/>
    <p:sldId id="1602" r:id="rId35"/>
    <p:sldId id="1528" r:id="rId36"/>
    <p:sldId id="1603" r:id="rId37"/>
    <p:sldId id="1622" r:id="rId38"/>
    <p:sldId id="1604" r:id="rId39"/>
    <p:sldId id="1605" r:id="rId40"/>
    <p:sldId id="1606" r:id="rId41"/>
    <p:sldId id="1574" r:id="rId42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YJ" initials="" lastIdx="1" clrIdx="0"/>
  <p:cmAuthor id="2" name="未知用户1" initials="未知用户1" lastIdx="1" clrIdx="1"/>
  <p:cmAuthor id="3" name="未知用户2" initials="未知用户2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CC6600"/>
    <a:srgbClr val="663300"/>
    <a:srgbClr val="996633"/>
    <a:srgbClr val="FFCC00"/>
    <a:srgbClr val="CC9900"/>
    <a:srgbClr val="0B237D"/>
    <a:srgbClr val="00CC99"/>
    <a:srgbClr val="0000CC"/>
    <a:srgbClr val="FF7C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44" autoAdjust="0"/>
  </p:normalViewPr>
  <p:slideViewPr>
    <p:cSldViewPr>
      <p:cViewPr varScale="1">
        <p:scale>
          <a:sx n="67" d="100"/>
          <a:sy n="67" d="100"/>
        </p:scale>
        <p:origin x="-78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547" y="57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AE92B619-3EA4-4950-98CA-911C3C6560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82CFCABD-39AF-49E6-AABC-C69629E0BDA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xmlns="" id="{4EE13047-D0D9-409B-920A-E2A0271E88E5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xmlns="" id="{6DCF95AE-00CF-4D05-BAB0-01657FA88EF1}"/>
              </a:ext>
            </a:extLst>
          </p:cNvPr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noProof="0"/>
              <a:t>单击此处编辑母版文本样式</a:t>
            </a:r>
          </a:p>
          <a:p>
            <a:pPr lvl="1"/>
            <a:r>
              <a:rPr lang="zh-CN" altLang="zh-CN" noProof="0"/>
              <a:t>第二级</a:t>
            </a:r>
          </a:p>
          <a:p>
            <a:pPr lvl="2"/>
            <a:r>
              <a:rPr lang="zh-CN" altLang="zh-CN" noProof="0"/>
              <a:t>第三级</a:t>
            </a:r>
          </a:p>
          <a:p>
            <a:pPr lvl="3"/>
            <a:r>
              <a:rPr lang="zh-CN" altLang="zh-CN" noProof="0"/>
              <a:t>第四级</a:t>
            </a:r>
          </a:p>
          <a:p>
            <a:pPr lvl="4"/>
            <a:r>
              <a:rPr lang="zh-CN" altLang="zh-CN" noProof="0"/>
              <a:t>第五级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xmlns="" id="{8D5723D0-2022-4AC4-ADF5-0A5342539B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xmlns="" id="{E6ABFEAE-852F-40C7-8EF1-D30DEC2F20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3E33ECA-5E65-467C-B0A4-8F8CBE9B8F7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xmlns="" id="{29A7223B-FA40-41DC-9DC6-E0775482D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xmlns="" id="{DCE80FDA-005D-4193-A5A0-A7AB09BDD6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xmlns="" id="{060370DF-628B-42C2-BB49-7BAC9BB02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87AD454-E2F1-4DAC-B325-6BB1181B25C8}" type="slidenum">
              <a:rPr lang="zh-CN" altLang="zh-CN" smtClean="0"/>
              <a:pPr/>
              <a:t>2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>
            <a:extLst>
              <a:ext uri="{FF2B5EF4-FFF2-40B4-BE49-F238E27FC236}">
                <a16:creationId xmlns:a16="http://schemas.microsoft.com/office/drawing/2014/main" xmlns="" id="{28D8D2D8-E51A-49CC-B7A4-5929DFAFB0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3" name="备注占位符 2">
            <a:extLst>
              <a:ext uri="{FF2B5EF4-FFF2-40B4-BE49-F238E27FC236}">
                <a16:creationId xmlns:a16="http://schemas.microsoft.com/office/drawing/2014/main" xmlns="" id="{AA500257-338D-4B81-9526-A58D869045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饮食或药物会造成尿液有微量沉淀，如食用动物肝脏等含量嘌呤较高的食物，或者服用碱性药物时</a:t>
            </a:r>
          </a:p>
        </p:txBody>
      </p:sp>
      <p:sp>
        <p:nvSpPr>
          <p:cNvPr id="46084" name="灯片编号占位符 3">
            <a:extLst>
              <a:ext uri="{FF2B5EF4-FFF2-40B4-BE49-F238E27FC236}">
                <a16:creationId xmlns:a16="http://schemas.microsoft.com/office/drawing/2014/main" xmlns="" id="{C3D8EDD7-8904-461A-93E2-DC153005B2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6C7CFC3-FE14-4D61-AE1C-A1D2FD9D41B2}" type="slidenum">
              <a:rPr lang="zh-CN" altLang="zh-CN" smtClean="0"/>
              <a:pPr/>
              <a:t>27</a:t>
            </a:fld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1955FBF3-E793-4DC3-A805-DC21D72B6BBB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44BE7083-F233-42FE-B3F0-051F2A5ADF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16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098B7A56-303D-4ABC-9205-D5334166C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xmlns="" id="{1571E6AE-ABD7-4B80-807E-C9804CD53C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xmlns="" id="{C603F0D8-98A1-46DC-BE8D-4D3D98B6E60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7AD7AA92-C2CE-4D20-B1E4-72C04DB08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xmlns="" id="{A84B5D7F-8E20-4BFE-9C18-1AAA55E6C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9EECA359-BB69-41B9-BCE8-3E7E7C7D47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3680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45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1788"/>
            <a:ext cx="5384800" cy="452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1788"/>
            <a:ext cx="5384800" cy="452437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2F6DAB36-9A6E-4153-B412-12D71EEAB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9925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xmlns="" id="{19A4A1FC-7E62-4E62-9C76-772CF69D4BD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xmlns="" id="{7D69582D-E201-4A21-905F-3BB9C7C7B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xmlns="" id="{8A37D522-2571-41E9-8B81-C9C1F8C87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xmlns="" id="{C72CA9BD-C532-4BB4-A7D1-2FEA04F04B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xmlns="" id="{10BE015E-D70C-485E-84D9-67549757E274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xmlns="" id="{9DF8A0F3-5DEB-4BFD-9803-D342CE94030D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xmlns="" id="{D81BDEF5-3159-4D9E-A768-D395C5FE5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67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23899D0A-4274-4BA9-8B88-5B72680E6F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1BAB943-BF9E-4922-AC44-4856BAEB0B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29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97F7EF5F-8FDE-4060-94AC-4821AFE014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3FBF9628-0AF2-4A43-998C-A3FE1DA34F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xmlns="" id="{BEC291E5-72DD-4936-9A15-16BDE048E0C0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E9F21E8-D81F-4717-9D77-53FD1C615949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xmlns="" id="{E36767C7-F678-4BE1-8DF2-4FFF9E040975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540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D98A4681-7D71-413D-8DBB-A4746FB9054F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DE781A14-3269-4ACB-AEBA-5C7D9728DC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598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xmlns="" id="{4883C753-AFD7-4519-A734-BC8E180630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xmlns="" val="173795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3">
            <a:extLst>
              <a:ext uri="{FF2B5EF4-FFF2-40B4-BE49-F238E27FC236}">
                <a16:creationId xmlns:a16="http://schemas.microsoft.com/office/drawing/2014/main" xmlns="" id="{718A8205-0DDB-444C-95A5-6C04059337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xmlns="" id="{B27CF88E-D571-4BBF-A812-B81F70D17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xmlns="" id="{FCD00877-7621-4807-BBBA-6FEE6BD2C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组合 195">
            <a:extLst>
              <a:ext uri="{FF2B5EF4-FFF2-40B4-BE49-F238E27FC236}">
                <a16:creationId xmlns:a16="http://schemas.microsoft.com/office/drawing/2014/main" xmlns="" id="{4027D667-837D-4371-8874-7064C7C72FC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流程图: 离页连接符 193">
              <a:extLst>
                <a:ext uri="{FF2B5EF4-FFF2-40B4-BE49-F238E27FC236}">
                  <a16:creationId xmlns:a16="http://schemas.microsoft.com/office/drawing/2014/main" xmlns="" id="{1538A2D8-BD2D-4253-BF84-F37DDBFDDBB0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流程图: 离页连接符 194">
              <a:extLst>
                <a:ext uri="{FF2B5EF4-FFF2-40B4-BE49-F238E27FC236}">
                  <a16:creationId xmlns:a16="http://schemas.microsoft.com/office/drawing/2014/main" xmlns="" id="{07B5B5BB-5E0D-4484-94E6-70216C08F6A1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xmlns="" id="{6786958C-F0D9-4016-A3A7-1F7FA77781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xmlns="" val="1758021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77A0F60-4EBE-4120-BE87-B9141A6D0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xmlns="" id="{32C316AA-9CDC-4F8D-BD1A-4818816F52F2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xmlns="" id="{1C2FE493-62E1-4F24-940D-EB61BD793C86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xmlns="" id="{59142C57-ED85-4E89-BD95-725BFDEC764A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xmlns="" id="{E88199D4-78ED-4B7F-8E57-741ABE84962B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AF8B8F6-655C-4AE7-8983-D90723E96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19DBA64-9038-4B16-9141-BFAEE44BD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1D2FB491-B154-4D56-A96C-8E574D448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1E69A93-F85D-4C46-9848-C5AA4C7E7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xmlns="" id="{748B92EA-0D49-4F12-9B73-DACD73FD6ECF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xmlns="" id="{EAA5FF09-E056-4B38-B01F-3081F020CAB0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xmlns="" id="{114D4DF3-356C-4564-BF11-E9B2F1C9F45B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FCA4C370-F6C7-4C22-81BA-253502EF6DCE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8E4040D0-4056-42EB-A6AA-49386259C3A0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82CF4845-7C65-4D16-88F9-6789DB155BDB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0363D245-86A8-4A32-9FD0-175ED44F53CA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74A2DF1B-2AC3-4C17-88CC-831ABE40D1FB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96E35988-49EE-4151-982C-295DD43A4D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xmlns="" id="{85DC2CF0-CAF3-490D-80FF-90EFA422F7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AD95453B-3F19-4F54-B8A9-FF757C329B62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9F1E44F9-1742-47D3-8955-795DDA93F1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A1C2ABD3-7719-402F-B39D-AD3D46D20D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B64B2D88-70DE-4DDE-8F8C-3832FD3834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88EADDE5-BA2F-4E83-8CF3-EE6C2A6AB1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xmlns="" id="{31FC8767-3ECE-41BE-AEB3-054C2CB20F91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xmlns="" id="{34A78CF7-8FA9-4360-A8C4-F987254F5C76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xmlns="" id="{C4201A91-E52D-4575-8443-84807C9BDAB8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xmlns="" id="{B459D056-C63D-4D91-9D80-FCBFF887CCD7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xmlns="" id="{C623AABF-34FB-4D37-9583-93547C77D90B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xmlns="" id="{50BDF5D4-DFDC-4682-8FA2-B54DE54588BF}"/>
              </a:ext>
            </a:extLst>
          </p:cNvPr>
          <p:cNvSpPr txBox="1">
            <a:spLocks/>
          </p:cNvSpPr>
          <p:nvPr userDrawn="1"/>
        </p:nvSpPr>
        <p:spPr>
          <a:xfrm>
            <a:off x="8426450" y="6356350"/>
            <a:ext cx="1341438" cy="50165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xmlns="" id="{BC75A792-5473-46F6-9BE2-3EC927590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162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435D9A3C-B308-4E6E-A099-911451DEDC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xmlns="" id="{30C1FBA1-6520-4831-B5D0-EF7864AA851A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xmlns="" id="{52ED7DA9-1A4B-4D41-BFC0-4C6E423F4AE0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xmlns="" id="{106C8449-AF6C-4B60-A240-68C7F3A0B1D6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xmlns="" id="{86F69E9B-4E89-4248-ACE1-C5598C603046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91759E9B-9331-49CD-95D0-C4E57BA38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36C83B2-1159-4522-8C97-B9F82794F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3D98D2D4-49BF-4B63-9274-7AA81A06B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82E3884-3A43-458F-BE04-8D7221B4D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xmlns="" id="{F6D59544-2A3B-4320-A1C8-DA65398182F2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xmlns="" id="{5A358869-B9F2-4824-98DF-55B58AE1431F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xmlns="" id="{D27BADF5-7923-4ADC-8040-F05593F7A13D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361C36FC-9E27-4A23-8ECE-952E42B23734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3F63A8CC-EA65-41BE-AA97-12D6C94B7D5A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C1E95A67-4C30-480F-8DE2-58774D0B2A89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39927F19-FBCB-4EC8-873B-308162D2011C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B2D54773-B2D1-4775-A705-6FB14CFC9D67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8BD0650C-8BAC-457A-B5A8-020861A9DD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xmlns="" id="{C8C1088C-0EE6-46D4-B2F1-184ADB6218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C9D219BC-802C-4AC5-947D-4E193B64F621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D8CA55E5-692A-4FCB-9A33-EBFFE02CAC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41F7B392-B00D-4AE7-B979-C084BDEED9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CDCF10AC-D70B-4D6E-91A0-EE740FED24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07CFD072-EF1A-4349-8D2E-16B0F6D63D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xmlns="" id="{011B601E-356C-4445-A58E-CA4DB452AC2C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xmlns="" id="{3B3AFC91-D5FE-49F2-B7A9-E6A4E90C068C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xmlns="" id="{06600184-721A-45FA-9B0D-4F4BA0A0B5E5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xmlns="" id="{CDEA5DEA-FC62-4147-9344-28D1E254EC75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xmlns="" id="{2745734C-77DE-4F76-8F1B-DE1732FD5D1E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xmlns="" id="{211EC60E-B23A-4566-8A0A-E6505D11B2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682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CE8D216-767B-409A-91B3-0B19409568DA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77405C13-C989-43B7-B3D4-2F219D706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CAF0FD12-05BE-419C-BA6A-C1248F0273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7FCA086-9C23-4506-96F3-F3B00F572A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2488" y="6453188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6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A9FD4AD-DE67-4B21-A46D-E284D38B267A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1BE1E6AD-E72B-48B3-832F-CFF1CC31AC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5CEE0A58-D4F0-48AD-B0FC-DBFE007B82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450" y="6356350"/>
            <a:ext cx="3463925" cy="5016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0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9C0A9F70-FB44-452C-82BC-A66F52C0E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D2FB252-B5B0-4B98-B9A3-F77866A813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83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D5E234A-97DD-4B84-BFF8-35A27C8A0F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9970BD3D-59BA-4ECF-91EF-7B3C905AE4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xmlns="" id="{093B4293-5625-4580-A80B-CA9DC462BB42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52DA4DE6-C7E7-44CB-9B84-7B1B7383FF2A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xmlns="" id="{CA74ED5E-357D-43AF-AF3F-BFC81C5B889E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6132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xmlns="" id="{9841F094-ACD7-40E0-BE4D-9FE3D36AD4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xmlns="" id="{AA7837D8-3551-41CE-A871-FE9ADE43F77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xmlns="" id="{0A8B2EE1-3232-4A39-81EA-61C12032546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E2D0AC53-7541-4EB5-AD8A-1C352B660176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F17F724C-8E9D-4167-9A40-FA0FC609C8D1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xmlns="" id="{093B7C66-78E4-491E-8122-F01E9A2D66FF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xmlns="" id="{93E18303-8C5D-4B32-8610-8015C25BC474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xmlns="" id="{CC1F7ECC-5535-4B50-8934-37795DCFB344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xmlns="" id="{E085C2FB-248D-443A-8B66-A8994F6A9168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xmlns="" id="{B9DFA234-D5D5-4BAD-AE1F-70739407AD57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019219A2-15DB-446F-A2A9-DD2F91C82C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05756715-0E8A-47D7-AC79-203534418C99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xmlns="" id="{665CC4D5-68C7-4198-BFA7-48CE793AF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468" r:id="rId9"/>
    <p:sldLayoutId id="2147484469" r:id="rId10"/>
    <p:sldLayoutId id="2147484470" r:id="rId11"/>
    <p:sldLayoutId id="2147484471" r:id="rId12"/>
    <p:sldLayoutId id="2147484472" r:id="rId13"/>
    <p:sldLayoutId id="2147484473" r:id="rId14"/>
    <p:sldLayoutId id="2147484474" r:id="rId15"/>
    <p:sldLayoutId id="2147484459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 hidden="1">
            <a:extLst>
              <a:ext uri="{FF2B5EF4-FFF2-40B4-BE49-F238E27FC236}">
                <a16:creationId xmlns:a16="http://schemas.microsoft.com/office/drawing/2014/main" xmlns="" id="{22A2D162-B6AC-4482-BF6E-5A77D2F72023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xmlns="" id="{DABE32AE-CAE5-47CB-B50F-25435A3C256A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xmlns="" id="{424DC9F6-236E-486E-918B-0BBD6DF09E27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xmlns="" id="{C7F656CE-D551-4129-8641-98F6F2593560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xmlns="" id="{4BD8B804-CF1B-442D-ACCC-C4068ABF7F8A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xmlns="" id="{89F128FE-E912-4989-9143-52A567261E31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xmlns="" id="{CFD387DF-1BAB-4A20-8721-B57AD759C23C}"/>
                </a:ext>
              </a:extLst>
            </p:cNvPr>
            <p:cNvSpPr/>
            <p:nvPr/>
          </p:nvSpPr>
          <p:spPr bwMode="auto">
            <a:xfrm>
              <a:off x="8503859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xmlns="" id="{AA193CC2-457D-439A-B202-090D6968BB9E}"/>
                </a:ext>
              </a:extLst>
            </p:cNvPr>
            <p:cNvSpPr/>
            <p:nvPr/>
          </p:nvSpPr>
          <p:spPr bwMode="auto">
            <a:xfrm>
              <a:off x="8503859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xmlns="" id="{9CE046B8-49E3-46F9-ACB1-22A32BA1BF32}"/>
                </a:ext>
              </a:extLst>
            </p:cNvPr>
            <p:cNvSpPr/>
            <p:nvPr/>
          </p:nvSpPr>
          <p:spPr bwMode="auto">
            <a:xfrm>
              <a:off x="8839146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xmlns="" id="{9E08C2C5-37DE-4E39-8FE9-65AC8DF48011}"/>
                </a:ext>
              </a:extLst>
            </p:cNvPr>
            <p:cNvSpPr/>
            <p:nvPr/>
          </p:nvSpPr>
          <p:spPr bwMode="auto">
            <a:xfrm>
              <a:off x="8839146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xmlns="" id="{36B890D1-09DB-4781-9E7D-B1E14256BFF7}"/>
                </a:ext>
              </a:extLst>
            </p:cNvPr>
            <p:cNvSpPr/>
            <p:nvPr/>
          </p:nvSpPr>
          <p:spPr bwMode="auto">
            <a:xfrm>
              <a:off x="11283328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xmlns="" id="{97ED151D-33DA-41CA-8854-00A8AD9D15CA}"/>
                </a:ext>
              </a:extLst>
            </p:cNvPr>
            <p:cNvSpPr/>
            <p:nvPr/>
          </p:nvSpPr>
          <p:spPr bwMode="auto">
            <a:xfrm>
              <a:off x="11283328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xmlns="" id="{79F832C7-A940-4E36-9DAC-23509D372069}"/>
                </a:ext>
              </a:extLst>
            </p:cNvPr>
            <p:cNvSpPr/>
            <p:nvPr/>
          </p:nvSpPr>
          <p:spPr bwMode="auto">
            <a:xfrm>
              <a:off x="10914028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xmlns="" id="{6DCD17B4-8535-4F97-9173-538BFBAA71B5}"/>
                </a:ext>
              </a:extLst>
            </p:cNvPr>
            <p:cNvSpPr/>
            <p:nvPr/>
          </p:nvSpPr>
          <p:spPr bwMode="auto">
            <a:xfrm>
              <a:off x="10914028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xmlns="" id="{F10A96D8-EF74-4EAF-B7BD-5B23A00DB80E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xmlns="" id="{B3C5335C-6F97-4BF2-9BA8-C004C7D3839C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xmlns="" id="{397885A5-F455-476E-946D-B15999496681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xmlns="" id="{52D263B1-F7F0-4649-9A67-4ABC09EEB099}"/>
                </a:ext>
              </a:extLst>
            </p:cNvPr>
            <p:cNvSpPr/>
            <p:nvPr/>
          </p:nvSpPr>
          <p:spPr bwMode="auto">
            <a:xfrm>
              <a:off x="9130698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xmlns="" id="{B90AA874-DA3E-4746-812D-B62869F6F860}"/>
                </a:ext>
              </a:extLst>
            </p:cNvPr>
            <p:cNvSpPr/>
            <p:nvPr/>
          </p:nvSpPr>
          <p:spPr bwMode="auto">
            <a:xfrm>
              <a:off x="9130698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xmlns="" id="{681C2FEB-833C-4BBA-93F3-4419B4D7F05E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xmlns="" id="{BBB42E49-DEB6-4A72-83A7-8F3E5F58E564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xmlns="" id="{754C9CBC-6041-4297-AC80-FB76E97F87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80287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xmlns="" id="{2C288553-51F4-4EAE-824E-CC9847B4B9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80287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xmlns="" id="{9D2527C8-3C44-416B-98BC-B025C949D5C2}"/>
                </a:ext>
              </a:extLst>
            </p:cNvPr>
            <p:cNvSpPr/>
            <p:nvPr/>
          </p:nvSpPr>
          <p:spPr bwMode="auto">
            <a:xfrm>
              <a:off x="10175427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xmlns="" id="{603C1385-F383-4AAC-9904-47577C7CF528}"/>
                </a:ext>
              </a:extLst>
            </p:cNvPr>
            <p:cNvSpPr/>
            <p:nvPr/>
          </p:nvSpPr>
          <p:spPr bwMode="auto">
            <a:xfrm>
              <a:off x="10175427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xmlns="" id="{F4FAC17D-80AC-4B3C-A33B-4FA4881C6A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xmlns="" id="{48BC6354-D333-4EDB-8468-0DD6AAE87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xmlns="" id="{40EBDFAD-860F-44E0-8AAD-DED499165F4B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xmlns="" id="{424C43C7-0534-445D-A2DD-1D1BA37033B3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xmlns="" id="{A06E2939-C89D-496B-AA5F-BABFFD825D87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xmlns="" id="{F9C465DF-1D50-49A8-A6B2-3C6A19820D43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xmlns="" id="{48F9CAD6-39D7-4AED-A74E-9BD27846652D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xmlns="" id="{EC7CC42D-6712-4F36-B0E9-51DA90287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xmlns="" id="{5D9DACC0-1D5B-4C47-ACCE-A4E0387A4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xmlns="" id="{4C5AA291-4AF3-489F-94CE-87E0943A5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5548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xmlns="" id="{C72BC436-EF0D-463B-94DD-B98DE6CCC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5548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xmlns="" id="{3AC06EDA-83D3-42A7-95F6-597B5063E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xmlns="" id="{D7EB29E4-2DAD-4B5E-99EC-C96860C7D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xmlns="" id="{F167AC95-BB3C-4CAA-8301-3BC05FDD8178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xmlns="" id="{0316BB53-B56D-43AB-B485-4F71C8B57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xmlns="" id="{B9C4B8D6-49BC-493B-80DE-A885B000A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7825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xmlns="" id="{961664C6-2BDB-42DF-A3E3-13FEDCA36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xmlns="" id="{7C9905C8-61A9-4185-BAC8-57E7B1F1E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xmlns="" id="{695523CF-C57A-484B-85BB-AD2C05796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xmlns="" id="{949C29D3-4B4D-4CFD-9C12-95DA44408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xmlns="" id="{71EE1550-D1E6-462E-B9AA-40F83130D35A}"/>
                </a:ext>
              </a:extLst>
            </p:cNvPr>
            <p:cNvSpPr/>
            <p:nvPr/>
          </p:nvSpPr>
          <p:spPr bwMode="auto">
            <a:xfrm>
              <a:off x="10170569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xmlns="" id="{1A3A932D-0D35-47CD-9DE0-469C055EC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7825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xmlns="" id="{49C104FF-560E-4133-8B3B-FA0A34767752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xmlns="" id="{44CCEDF9-8558-4A42-B1F7-335F69EF9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4254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xmlns="" id="{EC17D772-D8A4-485C-96DB-04BE54FB1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7850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xmlns="" id="{7FD4B390-F2DE-4337-934C-127FB7FFD138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xmlns="" id="{AD8B91A4-4DEE-4B52-9EE1-6AEE8F927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xmlns="" id="{1E7320F0-26E8-4DCC-B515-6D7AA7E58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xmlns="" id="{0F9C1DB6-7200-4BDA-A60B-0B9E42CE12A7}"/>
                </a:ext>
              </a:extLst>
            </p:cNvPr>
            <p:cNvSpPr/>
            <p:nvPr/>
          </p:nvSpPr>
          <p:spPr bwMode="auto">
            <a:xfrm>
              <a:off x="8178293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xmlns="" id="{F2D30932-9583-4A6D-9529-09D5D8CFA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xmlns="" id="{A19DA7BA-0821-4E00-BF7C-76A083AE6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2100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xmlns="" id="{EFA3ED89-AE3B-4409-AF7C-E5A764B6D3D5}"/>
                </a:ext>
              </a:extLst>
            </p:cNvPr>
            <p:cNvSpPr/>
            <p:nvPr/>
          </p:nvSpPr>
          <p:spPr bwMode="auto">
            <a:xfrm>
              <a:off x="8178293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xmlns="" id="{1F746EE1-691B-4DFC-9767-9E337A9DD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xmlns="" id="{6A337AF2-8C88-439C-A94C-BBB55DB67524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xmlns="" id="{47522BC8-450E-4E6A-86D1-3CA0B549A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7850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xmlns="" id="{605BC578-2BAB-40EC-AFAA-2E9109BCC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4254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xmlns="" id="{83AE1255-9D9F-4461-9FDB-C5D61D69F15B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xmlns="" id="{631578B7-F5BC-44E7-9602-28849A80D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533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xmlns="" id="{475910A1-5777-4911-A87D-ADC684CCA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0820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xmlns="" id="{4D9EB2D6-BF54-4AA7-A612-C352C58B6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0820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xmlns="" id="{5C5B9802-357A-4A65-A118-780C31238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xmlns="" id="{84236709-8BDB-49EF-B2FB-B82431E3BA39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xmlns="" id="{A0CBF83E-3476-4D91-B5DC-3CCC071D8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5550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xmlns="" id="{A039DC2D-4660-4AAD-8643-DCD47F578178}"/>
                </a:ext>
              </a:extLst>
            </p:cNvPr>
            <p:cNvSpPr/>
            <p:nvPr/>
          </p:nvSpPr>
          <p:spPr bwMode="auto">
            <a:xfrm>
              <a:off x="7128706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xmlns="" id="{FF32616C-B7F2-4515-8574-3A7BF8858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0821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xmlns="" id="{AF5AAB38-6AB3-4C37-856B-79F2C8889E70}"/>
                </a:ext>
              </a:extLst>
            </p:cNvPr>
            <p:cNvSpPr/>
            <p:nvPr/>
          </p:nvSpPr>
          <p:spPr bwMode="auto">
            <a:xfrm>
              <a:off x="10107398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xmlns="" id="{4CEA89BA-CE10-4750-92B4-C0B182EEB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xmlns="" id="{EF88F113-6336-426E-9064-B64D9D929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xmlns="" id="{E72C45A5-3E0B-4A87-B7ED-211605BEB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xmlns="" id="{51D5DC84-7D82-45F1-B7F1-C9410E505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xmlns="" id="{20553B56-3381-4CF2-B8C5-ED155020C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xmlns="" id="{C05DA56B-903A-4768-94E9-C6E19C778D07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xmlns="" id="{91FBDBC6-B000-48ED-B7F7-66446139B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xmlns="" id="{FEB8D42D-AD46-4C67-B810-D759D40E8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4254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xmlns="" id="{0072822D-35E0-4305-ACBE-2B4E1D585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533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xmlns="" id="{0577A9A8-9D51-4D69-BB99-83DAA7791936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xmlns="" id="{99BB971C-06CF-45E8-98AF-52F777A0E9ED}"/>
                </a:ext>
              </a:extLst>
            </p:cNvPr>
            <p:cNvSpPr/>
            <p:nvPr/>
          </p:nvSpPr>
          <p:spPr bwMode="auto">
            <a:xfrm>
              <a:off x="9169573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xmlns="" id="{148EBAF0-3F9E-4A52-934A-A4E9B457D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7809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xmlns="" id="{E9DC577A-865D-47A1-A65B-DEA880518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xmlns="" id="{DEB449D6-6726-4EAC-9CDE-660DE60B6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xmlns="" id="{0F3FF4ED-22A2-4AC1-A39A-F511ADE6B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xmlns="" id="{7CE121A2-F915-4043-BA44-F0D9A1AF0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xmlns="" id="{CFAD94DD-0E1B-4FF0-93B3-43B90B61AC68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xmlns="" id="{F717A077-C23D-4168-927F-70D2FF22994C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xmlns="" id="{0AA10FA0-7B0B-4158-8AF7-BBA2BD79DF18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435" name="矩形 102">
            <a:extLst>
              <a:ext uri="{FF2B5EF4-FFF2-40B4-BE49-F238E27FC236}">
                <a16:creationId xmlns:a16="http://schemas.microsoft.com/office/drawing/2014/main" xmlns="" id="{A5CA86EF-E473-448A-BDE6-244AB154E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113" y="2619375"/>
            <a:ext cx="150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第八章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grpSp>
        <p:nvGrpSpPr>
          <p:cNvPr id="18436" name="组合 2">
            <a:extLst>
              <a:ext uri="{FF2B5EF4-FFF2-40B4-BE49-F238E27FC236}">
                <a16:creationId xmlns:a16="http://schemas.microsoft.com/office/drawing/2014/main" xmlns="" id="{8B7D5CC6-D6E7-48E7-A8D3-BBE2005E61BC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5276850"/>
            <a:ext cx="3754438" cy="344488"/>
            <a:chOff x="7493000" y="4678363"/>
            <a:chExt cx="3754438" cy="344487"/>
          </a:xfrm>
        </p:grpSpPr>
        <p:sp>
          <p:nvSpPr>
            <p:cNvPr id="106" name="任意多边形 22">
              <a:extLst>
                <a:ext uri="{FF2B5EF4-FFF2-40B4-BE49-F238E27FC236}">
                  <a16:creationId xmlns:a16="http://schemas.microsoft.com/office/drawing/2014/main" xmlns="" id="{DDF1E21B-1917-4614-814E-A65E1FEBFD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3000" y="4678363"/>
              <a:ext cx="368300" cy="342899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069"/>
            </a:p>
          </p:txBody>
        </p:sp>
        <p:sp>
          <p:nvSpPr>
            <p:cNvPr id="18442" name="文本框 37">
              <a:extLst>
                <a:ext uri="{FF2B5EF4-FFF2-40B4-BE49-F238E27FC236}">
                  <a16:creationId xmlns:a16="http://schemas.microsoft.com/office/drawing/2014/main" xmlns="" id="{13DB3385-42C4-4509-AB2A-094429DCCC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8288" y="4684713"/>
              <a:ext cx="33591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单位：郑州澍青医学高等专科学校</a:t>
              </a:r>
            </a:p>
          </p:txBody>
        </p:sp>
      </p:grpSp>
      <p:sp>
        <p:nvSpPr>
          <p:cNvPr id="18437" name="文本框 107">
            <a:extLst>
              <a:ext uri="{FF2B5EF4-FFF2-40B4-BE49-F238E27FC236}">
                <a16:creationId xmlns:a16="http://schemas.microsoft.com/office/drawing/2014/main" xmlns="" id="{589BAF95-D4A4-4C80-B2ED-4206EC288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538" y="3429000"/>
            <a:ext cx="486092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rgbClr val="2B2F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 泄 护 理</a:t>
            </a:r>
            <a:endParaRPr lang="en-US" altLang="zh-CN" sz="4400" b="1">
              <a:solidFill>
                <a:srgbClr val="2B2F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438" name="组合 1">
            <a:extLst>
              <a:ext uri="{FF2B5EF4-FFF2-40B4-BE49-F238E27FC236}">
                <a16:creationId xmlns:a16="http://schemas.microsoft.com/office/drawing/2014/main" xmlns="" id="{8D3FFB35-E102-4DEE-8D18-CB19EFA90710}"/>
              </a:ext>
            </a:extLst>
          </p:cNvPr>
          <p:cNvGrpSpPr>
            <a:grpSpLocks/>
          </p:cNvGrpSpPr>
          <p:nvPr/>
        </p:nvGrpSpPr>
        <p:grpSpPr bwMode="auto">
          <a:xfrm>
            <a:off x="1898650" y="5181600"/>
            <a:ext cx="2763838" cy="469900"/>
            <a:chOff x="1935163" y="4640263"/>
            <a:chExt cx="2763837" cy="469900"/>
          </a:xfrm>
        </p:grpSpPr>
        <p:sp>
          <p:nvSpPr>
            <p:cNvPr id="18439" name="文本框 39">
              <a:extLst>
                <a:ext uri="{FF2B5EF4-FFF2-40B4-BE49-F238E27FC236}">
                  <a16:creationId xmlns:a16="http://schemas.microsoft.com/office/drawing/2014/main" xmlns="" id="{362DA45D-EC40-4EAD-B86C-FE70188AF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4735513"/>
              <a:ext cx="22129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主讲人：陈亚静</a:t>
              </a:r>
            </a:p>
          </p:txBody>
        </p:sp>
        <p:pic>
          <p:nvPicPr>
            <p:cNvPr id="18440" name="图形 2" descr="女学生">
              <a:extLst>
                <a:ext uri="{FF2B5EF4-FFF2-40B4-BE49-F238E27FC236}">
                  <a16:creationId xmlns:a16="http://schemas.microsoft.com/office/drawing/2014/main" xmlns="" id="{979760C2-FE30-43C7-90E3-7D3DEEFBF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63" y="4640263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5D4B81F8-562D-4EF5-80D0-1C9C8DC23E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影响排尿因素</a:t>
            </a:r>
          </a:p>
        </p:txBody>
      </p:sp>
      <p:sp>
        <p:nvSpPr>
          <p:cNvPr id="27651" name="灯片编号占位符 3">
            <a:extLst>
              <a:ext uri="{FF2B5EF4-FFF2-40B4-BE49-F238E27FC236}">
                <a16:creationId xmlns:a16="http://schemas.microsoft.com/office/drawing/2014/main" xmlns="" id="{FC6B3F0F-C6F9-4DD4-8AD2-103F75F65B81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27652" name="组合 6">
            <a:extLst>
              <a:ext uri="{FF2B5EF4-FFF2-40B4-BE49-F238E27FC236}">
                <a16:creationId xmlns:a16="http://schemas.microsoft.com/office/drawing/2014/main" xmlns="" id="{5149FE3A-2E38-4D24-A9B9-AE4BFA247B69}"/>
              </a:ext>
            </a:extLst>
          </p:cNvPr>
          <p:cNvGrpSpPr>
            <a:grpSpLocks/>
          </p:cNvGrpSpPr>
          <p:nvPr/>
        </p:nvGrpSpPr>
        <p:grpSpPr bwMode="auto">
          <a:xfrm>
            <a:off x="407988" y="1125538"/>
            <a:ext cx="11017250" cy="935037"/>
            <a:chOff x="287997" y="1046449"/>
            <a:chExt cx="11794830" cy="935698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2D793355-0A84-4B50-B956-F6C6E8BB9939}"/>
                </a:ext>
              </a:extLst>
            </p:cNvPr>
            <p:cNvSpPr/>
            <p:nvPr/>
          </p:nvSpPr>
          <p:spPr>
            <a:xfrm>
              <a:off x="1487875" y="1046449"/>
              <a:ext cx="10440294" cy="86421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75CB5450-6D48-47D8-9D23-00B3B63B047C}"/>
                </a:ext>
              </a:extLst>
            </p:cNvPr>
            <p:cNvSpPr txBox="1"/>
            <p:nvPr/>
          </p:nvSpPr>
          <p:spPr>
            <a:xfrm>
              <a:off x="1858375" y="1067101"/>
              <a:ext cx="10224452" cy="6561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正常排尿受意识控制，无痛苦，无障碍，可自主随意进行。</a:t>
              </a:r>
            </a:p>
          </p:txBody>
        </p:sp>
        <p:pic>
          <p:nvPicPr>
            <p:cNvPr id="27656" name="图形 4" descr="肾脏">
              <a:extLst>
                <a:ext uri="{FF2B5EF4-FFF2-40B4-BE49-F238E27FC236}">
                  <a16:creationId xmlns:a16="http://schemas.microsoft.com/office/drawing/2014/main" xmlns="" id="{B619F7D5-9EEF-428C-A442-37E85285F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97" y="1067101"/>
              <a:ext cx="914354" cy="915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3" name="图片 8">
            <a:extLst>
              <a:ext uri="{FF2B5EF4-FFF2-40B4-BE49-F238E27FC236}">
                <a16:creationId xmlns:a16="http://schemas.microsoft.com/office/drawing/2014/main" xmlns="" id="{E6D6C27F-724B-422A-8787-B042279EF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395538"/>
            <a:ext cx="6089650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9B2F07E4-CEEE-4CE2-BAAA-A7F325BB26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影响排尿因素</a:t>
            </a:r>
          </a:p>
        </p:txBody>
      </p:sp>
      <p:sp>
        <p:nvSpPr>
          <p:cNvPr id="28675" name="灯片编号占位符 3">
            <a:extLst>
              <a:ext uri="{FF2B5EF4-FFF2-40B4-BE49-F238E27FC236}">
                <a16:creationId xmlns:a16="http://schemas.microsoft.com/office/drawing/2014/main" xmlns="" id="{12CBB1B7-2E96-4C3B-9974-C5151BAF05F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840B8D0-7C14-4204-8E96-84AFC5C778CE}"/>
              </a:ext>
            </a:extLst>
          </p:cNvPr>
          <p:cNvSpPr txBox="1"/>
          <p:nvPr/>
        </p:nvSpPr>
        <p:spPr>
          <a:xfrm>
            <a:off x="1774825" y="974725"/>
            <a:ext cx="6481763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生理因素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年龄</a:t>
            </a:r>
          </a:p>
        </p:txBody>
      </p:sp>
      <p:pic>
        <p:nvPicPr>
          <p:cNvPr id="28677" name="图形 3" descr="研究">
            <a:extLst>
              <a:ext uri="{FF2B5EF4-FFF2-40B4-BE49-F238E27FC236}">
                <a16:creationId xmlns:a16="http://schemas.microsoft.com/office/drawing/2014/main" xmlns="" id="{719FEEB5-B317-4BEB-91CE-B656AC453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949D9123-AD53-40D4-86E4-B785C3C1F4A9}"/>
              </a:ext>
            </a:extLst>
          </p:cNvPr>
          <p:cNvSpPr txBox="1"/>
          <p:nvPr/>
        </p:nvSpPr>
        <p:spPr>
          <a:xfrm>
            <a:off x="1252538" y="5197475"/>
            <a:ext cx="315912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系统发育不完善排尿不受意识控制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47BFFE5E-8F8D-4E8D-B4AC-2BA294199B49}"/>
              </a:ext>
            </a:extLst>
          </p:cNvPr>
          <p:cNvSpPr txBox="1"/>
          <p:nvPr/>
        </p:nvSpPr>
        <p:spPr>
          <a:xfrm>
            <a:off x="6743700" y="5194300"/>
            <a:ext cx="5040313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肾脏浓缩功能下降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盆底肌松弛、膀胱括约肌萎缩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defRPr/>
            </a:pP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74A5111-034C-47DE-9473-AA50C7CC5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400" y="2096492"/>
            <a:ext cx="4402680" cy="2700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7BB0B24-7A33-439A-8435-2AE00B749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3700" y="1871815"/>
            <a:ext cx="4275190" cy="304826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5DEEBE11-DDBC-4320-9D67-DD7F7A084E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影响排尿因素</a:t>
            </a:r>
          </a:p>
        </p:txBody>
      </p:sp>
      <p:sp>
        <p:nvSpPr>
          <p:cNvPr id="29699" name="灯片编号占位符 3">
            <a:extLst>
              <a:ext uri="{FF2B5EF4-FFF2-40B4-BE49-F238E27FC236}">
                <a16:creationId xmlns:a16="http://schemas.microsoft.com/office/drawing/2014/main" xmlns="" id="{B5B20604-F2B4-4E8E-8F35-2797B1E0AF6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36527526-3625-42BC-89FE-647851A4F955}"/>
              </a:ext>
            </a:extLst>
          </p:cNvPr>
          <p:cNvSpPr txBox="1"/>
          <p:nvPr/>
        </p:nvSpPr>
        <p:spPr>
          <a:xfrm>
            <a:off x="1774825" y="974725"/>
            <a:ext cx="4176713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生理因素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气候变化</a:t>
            </a:r>
          </a:p>
        </p:txBody>
      </p:sp>
      <p:pic>
        <p:nvPicPr>
          <p:cNvPr id="29701" name="图形 3" descr="研究">
            <a:extLst>
              <a:ext uri="{FF2B5EF4-FFF2-40B4-BE49-F238E27FC236}">
                <a16:creationId xmlns:a16="http://schemas.microsoft.com/office/drawing/2014/main" xmlns="" id="{EF4F4DD4-D8F7-41C2-B77C-5AA901AA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C5FE1879-0C53-4A5C-9462-B341935CC03E}"/>
              </a:ext>
            </a:extLst>
          </p:cNvPr>
          <p:cNvSpPr txBox="1"/>
          <p:nvPr/>
        </p:nvSpPr>
        <p:spPr>
          <a:xfrm>
            <a:off x="479425" y="4795839"/>
            <a:ext cx="4779963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高温出汗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水分丢失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晶体渗透压升高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抗利尿激素分泌 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尿液浓缩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尿量减少</a:t>
            </a:r>
          </a:p>
        </p:txBody>
      </p:sp>
      <p:sp>
        <p:nvSpPr>
          <p:cNvPr id="3" name="箭头: 上 2">
            <a:extLst>
              <a:ext uri="{FF2B5EF4-FFF2-40B4-BE49-F238E27FC236}">
                <a16:creationId xmlns:a16="http://schemas.microsoft.com/office/drawing/2014/main" xmlns="" id="{E4B4132B-DC31-4A97-9F98-600E44152469}"/>
              </a:ext>
            </a:extLst>
          </p:cNvPr>
          <p:cNvSpPr/>
          <p:nvPr/>
        </p:nvSpPr>
        <p:spPr>
          <a:xfrm>
            <a:off x="911424" y="5743576"/>
            <a:ext cx="103188" cy="290512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29704" name="图片 5">
            <a:extLst>
              <a:ext uri="{FF2B5EF4-FFF2-40B4-BE49-F238E27FC236}">
                <a16:creationId xmlns:a16="http://schemas.microsoft.com/office/drawing/2014/main" xmlns="" id="{427E4932-1C0A-49BF-B98E-E24BC4CD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917700"/>
            <a:ext cx="326866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EA949C5-49E1-4CD1-A7A4-8E416F5D3CB3}"/>
              </a:ext>
            </a:extLst>
          </p:cNvPr>
          <p:cNvSpPr txBox="1"/>
          <p:nvPr/>
        </p:nvSpPr>
        <p:spPr>
          <a:xfrm>
            <a:off x="6673850" y="4868863"/>
            <a:ext cx="5038725" cy="1385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冬季寒冷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血管收缩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循环血量增加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体内水分相对增多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抗利尿激素分泌  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尿量增多</a:t>
            </a:r>
          </a:p>
        </p:txBody>
      </p:sp>
      <p:sp>
        <p:nvSpPr>
          <p:cNvPr id="19" name="箭头: 上 18">
            <a:extLst>
              <a:ext uri="{FF2B5EF4-FFF2-40B4-BE49-F238E27FC236}">
                <a16:creationId xmlns:a16="http://schemas.microsoft.com/office/drawing/2014/main" xmlns="" id="{5657737F-1854-4D49-8BE3-A0E2F818F06A}"/>
              </a:ext>
            </a:extLst>
          </p:cNvPr>
          <p:cNvSpPr/>
          <p:nvPr/>
        </p:nvSpPr>
        <p:spPr>
          <a:xfrm rot="10800000">
            <a:off x="9336088" y="5888038"/>
            <a:ext cx="103187" cy="29210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47E86D2-00A3-4D51-B7D9-75DCC116BD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7713" y="1838325"/>
            <a:ext cx="3667125" cy="263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FB494B2F-8967-4653-913C-973D79899F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影响排尿因素</a:t>
            </a:r>
          </a:p>
        </p:txBody>
      </p:sp>
      <p:sp>
        <p:nvSpPr>
          <p:cNvPr id="30723" name="灯片编号占位符 3">
            <a:extLst>
              <a:ext uri="{FF2B5EF4-FFF2-40B4-BE49-F238E27FC236}">
                <a16:creationId xmlns:a16="http://schemas.microsoft.com/office/drawing/2014/main" xmlns="" id="{3283EFFD-9EEF-48E3-9D75-B658D42C793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C1CCAA56-8A0B-46F5-9105-883F03C7474D}"/>
              </a:ext>
            </a:extLst>
          </p:cNvPr>
          <p:cNvSpPr txBox="1"/>
          <p:nvPr/>
        </p:nvSpPr>
        <p:spPr>
          <a:xfrm>
            <a:off x="1774825" y="974725"/>
            <a:ext cx="4176713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心理因素</a:t>
            </a:r>
          </a:p>
        </p:txBody>
      </p:sp>
      <p:pic>
        <p:nvPicPr>
          <p:cNvPr id="30725" name="图形 3" descr="研究">
            <a:extLst>
              <a:ext uri="{FF2B5EF4-FFF2-40B4-BE49-F238E27FC236}">
                <a16:creationId xmlns:a16="http://schemas.microsoft.com/office/drawing/2014/main" xmlns="" id="{53CAFF5E-EA7F-431D-B819-ED77C567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D94F6C97-444E-4B28-B26F-7D2FEEC89F84}"/>
              </a:ext>
            </a:extLst>
          </p:cNvPr>
          <p:cNvSpPr txBox="1"/>
          <p:nvPr/>
        </p:nvSpPr>
        <p:spPr>
          <a:xfrm>
            <a:off x="869950" y="5040313"/>
            <a:ext cx="430847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压力影响会阴部肌肉和膀胱括约肌的放松或者收缩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C6CA8F68-4A1F-4A63-98F1-AA6037C1BFAC}"/>
              </a:ext>
            </a:extLst>
          </p:cNvPr>
          <p:cNvSpPr txBox="1"/>
          <p:nvPr/>
        </p:nvSpPr>
        <p:spPr>
          <a:xfrm>
            <a:off x="6810375" y="5038725"/>
            <a:ext cx="5040313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听觉、视觉或其他身体感觉均可刺激排尿反射增强或抑制</a:t>
            </a:r>
          </a:p>
        </p:txBody>
      </p:sp>
      <p:pic>
        <p:nvPicPr>
          <p:cNvPr id="30728" name="图片 6">
            <a:extLst>
              <a:ext uri="{FF2B5EF4-FFF2-40B4-BE49-F238E27FC236}">
                <a16:creationId xmlns:a16="http://schemas.microsoft.com/office/drawing/2014/main" xmlns="" id="{8AABF507-B256-4352-B0D7-41F95FF37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025" y="2017713"/>
            <a:ext cx="302418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图片 9">
            <a:extLst>
              <a:ext uri="{FF2B5EF4-FFF2-40B4-BE49-F238E27FC236}">
                <a16:creationId xmlns:a16="http://schemas.microsoft.com/office/drawing/2014/main" xmlns="" id="{4CA27E08-5640-47FE-977F-FFDCEBDA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747838"/>
            <a:ext cx="2828925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122072AA-C6F7-4F30-9D93-871034043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影响排尿因素</a:t>
            </a:r>
          </a:p>
        </p:txBody>
      </p:sp>
      <p:sp>
        <p:nvSpPr>
          <p:cNvPr id="31747" name="灯片编号占位符 3">
            <a:extLst>
              <a:ext uri="{FF2B5EF4-FFF2-40B4-BE49-F238E27FC236}">
                <a16:creationId xmlns:a16="http://schemas.microsoft.com/office/drawing/2014/main" xmlns="" id="{DC32EE60-65E6-460D-B63D-DF9818B7F4F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C10116F5-7AD2-4592-B4E9-13B4DC2DB2E2}"/>
              </a:ext>
            </a:extLst>
          </p:cNvPr>
          <p:cNvSpPr txBox="1"/>
          <p:nvPr/>
        </p:nvSpPr>
        <p:spPr>
          <a:xfrm>
            <a:off x="1774825" y="974725"/>
            <a:ext cx="748982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社会文化因素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社会规范、个人习惯</a:t>
            </a:r>
          </a:p>
        </p:txBody>
      </p:sp>
      <p:pic>
        <p:nvPicPr>
          <p:cNvPr id="31749" name="图形 3" descr="研究">
            <a:extLst>
              <a:ext uri="{FF2B5EF4-FFF2-40B4-BE49-F238E27FC236}">
                <a16:creationId xmlns:a16="http://schemas.microsoft.com/office/drawing/2014/main" xmlns="" id="{E2E1D762-3D5E-42B4-9A40-0BBE4E712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图片 7">
            <a:extLst>
              <a:ext uri="{FF2B5EF4-FFF2-40B4-BE49-F238E27FC236}">
                <a16:creationId xmlns:a16="http://schemas.microsoft.com/office/drawing/2014/main" xmlns="" id="{594EA160-5502-4040-9CDE-27FECC3D2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1300" y="2425700"/>
            <a:ext cx="2605088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图片 10">
            <a:extLst>
              <a:ext uri="{FF2B5EF4-FFF2-40B4-BE49-F238E27FC236}">
                <a16:creationId xmlns:a16="http://schemas.microsoft.com/office/drawing/2014/main" xmlns="" id="{7B7C4A11-7D62-488A-B693-CDF52EC96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888" y="2330450"/>
            <a:ext cx="309562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图片 17">
            <a:extLst>
              <a:ext uri="{FF2B5EF4-FFF2-40B4-BE49-F238E27FC236}">
                <a16:creationId xmlns:a16="http://schemas.microsoft.com/office/drawing/2014/main" xmlns="" id="{ECAFA647-E028-4992-9CE1-9705A60F1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13" t="55208" r="19531" b="27084"/>
          <a:stretch>
            <a:fillRect/>
          </a:stretch>
        </p:blipFill>
        <p:spPr bwMode="auto">
          <a:xfrm>
            <a:off x="7516813" y="2344738"/>
            <a:ext cx="33496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705DB85E-B471-4B28-AE6F-72DE6C4686C8}"/>
              </a:ext>
            </a:extLst>
          </p:cNvPr>
          <p:cNvSpPr txBox="1"/>
          <p:nvPr/>
        </p:nvSpPr>
        <p:spPr>
          <a:xfrm>
            <a:off x="877888" y="5146675"/>
            <a:ext cx="1055528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排尿习惯受到（姿势、时间、环境）改变而改变。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11612540-98CA-4ABE-8AD1-618791633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影响排尿因素</a:t>
            </a:r>
          </a:p>
        </p:txBody>
      </p:sp>
      <p:sp>
        <p:nvSpPr>
          <p:cNvPr id="32771" name="灯片编号占位符 3">
            <a:extLst>
              <a:ext uri="{FF2B5EF4-FFF2-40B4-BE49-F238E27FC236}">
                <a16:creationId xmlns:a16="http://schemas.microsoft.com/office/drawing/2014/main" xmlns="" id="{1640D160-D5C4-4642-AB27-55AE98C24695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D32F7F87-18BC-4B47-9BA7-4082DC6DF5EB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液体与饮食摄入</a:t>
            </a:r>
          </a:p>
        </p:txBody>
      </p:sp>
      <p:pic>
        <p:nvPicPr>
          <p:cNvPr id="32773" name="图形 3" descr="研究">
            <a:extLst>
              <a:ext uri="{FF2B5EF4-FFF2-40B4-BE49-F238E27FC236}">
                <a16:creationId xmlns:a16="http://schemas.microsoft.com/office/drawing/2014/main" xmlns="" id="{2F9F47CD-08CF-4855-A4A8-AB9932E7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文本框 8">
            <a:extLst>
              <a:ext uri="{FF2B5EF4-FFF2-40B4-BE49-F238E27FC236}">
                <a16:creationId xmlns:a16="http://schemas.microsoft.com/office/drawing/2014/main" xmlns="" id="{DB365CE4-1506-456D-9D9B-7E3E74FAA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6" y="2204864"/>
            <a:ext cx="8137525" cy="324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/>
              <a:t>液体摄入的</a:t>
            </a:r>
            <a:r>
              <a:rPr lang="zh-CN" altLang="en-US" sz="2800" b="1" dirty="0">
                <a:solidFill>
                  <a:srgbClr val="C00000"/>
                </a:solidFill>
              </a:rPr>
              <a:t>量和种类</a:t>
            </a:r>
            <a:r>
              <a:rPr lang="zh-CN" altLang="en-US" sz="2800" b="1" dirty="0"/>
              <a:t>可直接影响尿量和频率。</a:t>
            </a:r>
            <a:endParaRPr lang="en-US" altLang="zh-CN" sz="2800" b="1" dirty="0"/>
          </a:p>
          <a:p>
            <a:pPr>
              <a:lnSpc>
                <a:spcPct val="150000"/>
              </a:lnSpc>
            </a:pPr>
            <a:r>
              <a:rPr lang="zh-CN" altLang="en-US" sz="2800" b="1" dirty="0"/>
              <a:t>饮水量多，则尿量多。</a:t>
            </a:r>
            <a:endParaRPr lang="en-US" altLang="zh-CN" sz="2800" b="1" dirty="0"/>
          </a:p>
          <a:p>
            <a:pPr>
              <a:lnSpc>
                <a:spcPct val="150000"/>
              </a:lnSpc>
            </a:pPr>
            <a:r>
              <a:rPr lang="zh-CN" altLang="en-US" sz="2800" b="1" dirty="0"/>
              <a:t>咖啡、茶、酒类饮料可利尿。</a:t>
            </a:r>
            <a:endParaRPr lang="en-US" altLang="zh-CN" sz="2800" b="1" dirty="0"/>
          </a:p>
          <a:p>
            <a:pPr>
              <a:lnSpc>
                <a:spcPct val="150000"/>
              </a:lnSpc>
            </a:pPr>
            <a:r>
              <a:rPr lang="zh-CN" altLang="en-US" sz="2800" b="1" dirty="0"/>
              <a:t>含水多的食物比如西瓜等可增加液体摄入。</a:t>
            </a:r>
            <a:endParaRPr lang="en-US" altLang="zh-CN" sz="2800" b="1" dirty="0"/>
          </a:p>
          <a:p>
            <a:pPr>
              <a:lnSpc>
                <a:spcPct val="150000"/>
              </a:lnSpc>
            </a:pPr>
            <a:r>
              <a:rPr lang="zh-CN" altLang="en-US" sz="2800" b="1" dirty="0"/>
              <a:t>含盐较高的饮料食物导致钠水潴留，尿量减少。</a:t>
            </a:r>
          </a:p>
        </p:txBody>
      </p:sp>
      <p:pic>
        <p:nvPicPr>
          <p:cNvPr id="32775" name="图片 5">
            <a:extLst>
              <a:ext uri="{FF2B5EF4-FFF2-40B4-BE49-F238E27FC236}">
                <a16:creationId xmlns:a16="http://schemas.microsoft.com/office/drawing/2014/main" xmlns="" id="{28F8FD1D-7BBD-4D54-906B-4740F28E6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" y="1728788"/>
            <a:ext cx="3732213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B1EF925D-4EEF-4E47-B02C-F585770BC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影响排尿因素</a:t>
            </a:r>
          </a:p>
        </p:txBody>
      </p:sp>
      <p:sp>
        <p:nvSpPr>
          <p:cNvPr id="33795" name="灯片编号占位符 3">
            <a:extLst>
              <a:ext uri="{FF2B5EF4-FFF2-40B4-BE49-F238E27FC236}">
                <a16:creationId xmlns:a16="http://schemas.microsoft.com/office/drawing/2014/main" xmlns="" id="{365CBA2C-66E7-4A71-B802-7C272D1D74E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CF2149D1-37A5-4069-9301-14062E1C4403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疾病、治疗与检查因素</a:t>
            </a:r>
          </a:p>
        </p:txBody>
      </p:sp>
      <p:pic>
        <p:nvPicPr>
          <p:cNvPr id="33797" name="图形 3" descr="研究">
            <a:extLst>
              <a:ext uri="{FF2B5EF4-FFF2-40B4-BE49-F238E27FC236}">
                <a16:creationId xmlns:a16="http://schemas.microsoft.com/office/drawing/2014/main" xmlns="" id="{2F6B5CD7-0419-40DF-9F70-FA186BB00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图片 7">
            <a:extLst>
              <a:ext uri="{FF2B5EF4-FFF2-40B4-BE49-F238E27FC236}">
                <a16:creationId xmlns:a16="http://schemas.microsoft.com/office/drawing/2014/main" xmlns="" id="{9B4AE08B-1E0C-4DD9-A1DB-50C87F07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222500"/>
            <a:ext cx="3116263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文本框 12">
            <a:extLst>
              <a:ext uri="{FF2B5EF4-FFF2-40B4-BE49-F238E27FC236}">
                <a16:creationId xmlns:a16="http://schemas.microsoft.com/office/drawing/2014/main" xmlns="" id="{9EFFE39B-31A9-45C7-B70E-DF00A60F4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2493963"/>
            <a:ext cx="6097588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/>
              <a:t>神经损伤</a:t>
            </a:r>
            <a:r>
              <a:rPr lang="en-US" altLang="zh-CN" sz="2800" b="1"/>
              <a:t>——</a:t>
            </a:r>
            <a:r>
              <a:rPr lang="zh-CN" altLang="en-US" sz="2800" b="1"/>
              <a:t>尿失禁</a:t>
            </a:r>
            <a:endParaRPr lang="en-US" altLang="zh-CN" sz="2800" b="1"/>
          </a:p>
          <a:p>
            <a:pPr>
              <a:lnSpc>
                <a:spcPct val="150000"/>
              </a:lnSpc>
            </a:pPr>
            <a:r>
              <a:rPr lang="zh-CN" altLang="en-US" sz="2800" b="1"/>
              <a:t>肾脏病变</a:t>
            </a:r>
            <a:r>
              <a:rPr lang="en-US" altLang="zh-CN" sz="2800" b="1"/>
              <a:t>——</a:t>
            </a:r>
            <a:r>
              <a:rPr lang="zh-CN" altLang="en-US" sz="2800" b="1"/>
              <a:t>少尿、无尿</a:t>
            </a:r>
            <a:endParaRPr lang="en-US" altLang="zh-CN" sz="2800" b="1"/>
          </a:p>
          <a:p>
            <a:pPr>
              <a:lnSpc>
                <a:spcPct val="150000"/>
              </a:lnSpc>
            </a:pPr>
            <a:r>
              <a:rPr lang="zh-CN" altLang="en-US" sz="2800" b="1"/>
              <a:t>肿瘤、结石</a:t>
            </a:r>
            <a:r>
              <a:rPr lang="en-US" altLang="zh-CN" sz="2800" b="1"/>
              <a:t>——</a:t>
            </a:r>
            <a:r>
              <a:rPr lang="zh-CN" altLang="en-US" sz="2800" b="1"/>
              <a:t>排尿障碍</a:t>
            </a:r>
            <a:endParaRPr lang="en-US" altLang="zh-CN" sz="2800" b="1"/>
          </a:p>
          <a:p>
            <a:pPr>
              <a:lnSpc>
                <a:spcPct val="150000"/>
              </a:lnSpc>
            </a:pPr>
            <a:r>
              <a:rPr lang="zh-CN" altLang="en-US" sz="2800" b="1"/>
              <a:t>前列腺增生</a:t>
            </a:r>
            <a:r>
              <a:rPr lang="en-US" altLang="zh-CN" sz="2800" b="1"/>
              <a:t>——</a:t>
            </a:r>
            <a:r>
              <a:rPr lang="zh-CN" altLang="en-US" sz="2800" b="1"/>
              <a:t>排尿困难</a:t>
            </a:r>
            <a:endParaRPr lang="en-US" altLang="zh-CN" sz="2800" b="1"/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9E535EC4-986A-4044-800D-FDE57A13C6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影响排尿因素</a:t>
            </a:r>
          </a:p>
        </p:txBody>
      </p:sp>
      <p:sp>
        <p:nvSpPr>
          <p:cNvPr id="34819" name="灯片编号占位符 3">
            <a:extLst>
              <a:ext uri="{FF2B5EF4-FFF2-40B4-BE49-F238E27FC236}">
                <a16:creationId xmlns:a16="http://schemas.microsoft.com/office/drawing/2014/main" xmlns="" id="{E11A3313-7917-42D9-AF95-79A7B98CE965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F05BE5BE-542D-4292-B5F1-2EC423A2AC1A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疾病、治疗与检查因素</a:t>
            </a:r>
          </a:p>
        </p:txBody>
      </p:sp>
      <p:pic>
        <p:nvPicPr>
          <p:cNvPr id="34821" name="图形 3" descr="研究">
            <a:extLst>
              <a:ext uri="{FF2B5EF4-FFF2-40B4-BE49-F238E27FC236}">
                <a16:creationId xmlns:a16="http://schemas.microsoft.com/office/drawing/2014/main" xmlns="" id="{22F7106B-0BEA-428E-9582-CD1DB7C3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图片 4">
            <a:extLst>
              <a:ext uri="{FF2B5EF4-FFF2-40B4-BE49-F238E27FC236}">
                <a16:creationId xmlns:a16="http://schemas.microsoft.com/office/drawing/2014/main" xmlns="" id="{47C476B1-60D8-4D7A-A399-70516286C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6050" y="2471738"/>
            <a:ext cx="23876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图片 6">
            <a:extLst>
              <a:ext uri="{FF2B5EF4-FFF2-40B4-BE49-F238E27FC236}">
                <a16:creationId xmlns:a16="http://schemas.microsoft.com/office/drawing/2014/main" xmlns="" id="{B2B90386-D3A9-4C81-B3FB-2338DC41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02200" y="2572612"/>
            <a:ext cx="2387599" cy="2722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图片 3">
            <a:extLst>
              <a:ext uri="{FF2B5EF4-FFF2-40B4-BE49-F238E27FC236}">
                <a16:creationId xmlns:a16="http://schemas.microsoft.com/office/drawing/2014/main" xmlns="" id="{21BD716F-A56A-4D6C-A70A-C58A542FD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2224" y="2665902"/>
            <a:ext cx="33686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31D5F12B-F412-4E72-B11D-A250614EDE1D}"/>
              </a:ext>
            </a:extLst>
          </p:cNvPr>
          <p:cNvSpPr txBox="1"/>
          <p:nvPr/>
        </p:nvSpPr>
        <p:spPr>
          <a:xfrm>
            <a:off x="2207568" y="5445224"/>
            <a:ext cx="8784257" cy="65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/>
              <a:t>利尿剂增加排尿；影响神经传导的麻醉剂等干扰排尿。</a:t>
            </a:r>
            <a:endParaRPr lang="en-US" altLang="zh-CN" sz="2800" b="1"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D1471AA0-729E-4312-B7D6-9E1FCC5EB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影响排尿因素</a:t>
            </a:r>
          </a:p>
        </p:txBody>
      </p:sp>
      <p:sp>
        <p:nvSpPr>
          <p:cNvPr id="35843" name="灯片编号占位符 3">
            <a:extLst>
              <a:ext uri="{FF2B5EF4-FFF2-40B4-BE49-F238E27FC236}">
                <a16:creationId xmlns:a16="http://schemas.microsoft.com/office/drawing/2014/main" xmlns="" id="{CCF06DF4-EDF5-4758-8CA5-325C57A6350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B3685BE3-BA83-4899-A638-B4652D678146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其他因素</a:t>
            </a:r>
          </a:p>
        </p:txBody>
      </p:sp>
      <p:pic>
        <p:nvPicPr>
          <p:cNvPr id="35845" name="图形 3" descr="研究">
            <a:extLst>
              <a:ext uri="{FF2B5EF4-FFF2-40B4-BE49-F238E27FC236}">
                <a16:creationId xmlns:a16="http://schemas.microsoft.com/office/drawing/2014/main" xmlns="" id="{238C8E6D-E677-40B2-8AA3-AE8E1548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图片 5">
            <a:extLst>
              <a:ext uri="{FF2B5EF4-FFF2-40B4-BE49-F238E27FC236}">
                <a16:creationId xmlns:a16="http://schemas.microsoft.com/office/drawing/2014/main" xmlns="" id="{38428A00-C824-46E7-B93C-BF2A9C02D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835150"/>
            <a:ext cx="30289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文本框 16387">
            <a:extLst>
              <a:ext uri="{FF2B5EF4-FFF2-40B4-BE49-F238E27FC236}">
                <a16:creationId xmlns:a16="http://schemas.microsoft.com/office/drawing/2014/main" xmlns="" id="{F84F54EE-4A2C-4603-863C-BCD6FD3B3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97438"/>
            <a:ext cx="11260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5000"/>
              </a:lnSpc>
              <a:spcBef>
                <a:spcPct val="50000"/>
              </a:spcBef>
            </a:pPr>
            <a:r>
              <a:rPr lang="zh-CN" altLang="en-US" sz="2800" b="1">
                <a:latin typeface="华文中宋" panose="02010600040101010101" pitchFamily="2" charset="-122"/>
              </a:rPr>
              <a:t>     妇女在妊娠时（</a:t>
            </a:r>
            <a:r>
              <a:rPr lang="en-US" altLang="zh-CN" sz="2800" b="1">
                <a:latin typeface="华文中宋" panose="02010600040101010101" pitchFamily="2" charset="-122"/>
              </a:rPr>
              <a:t>8-12w</a:t>
            </a:r>
            <a:r>
              <a:rPr lang="zh-CN" altLang="en-US" sz="2800" b="1">
                <a:latin typeface="华文中宋" panose="02010600040101010101" pitchFamily="2" charset="-122"/>
              </a:rPr>
              <a:t>），可因子宫增大压迫膀胱致使排尿增多。</a:t>
            </a:r>
          </a:p>
        </p:txBody>
      </p:sp>
      <p:pic>
        <p:nvPicPr>
          <p:cNvPr id="35848" name="图片 16388" descr="妊娠">
            <a:extLst>
              <a:ext uri="{FF2B5EF4-FFF2-40B4-BE49-F238E27FC236}">
                <a16:creationId xmlns:a16="http://schemas.microsoft.com/office/drawing/2014/main" xmlns="" id="{56AD187E-2870-4600-B7B6-EDBD7FAE8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BFE"/>
              </a:clrFrom>
              <a:clrTo>
                <a:srgbClr val="FEFB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636713"/>
            <a:ext cx="26765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81C824DD-4F41-48DD-8740-CE36C5F88F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尿液状态的评估</a:t>
            </a:r>
          </a:p>
        </p:txBody>
      </p:sp>
      <p:sp>
        <p:nvSpPr>
          <p:cNvPr id="36867" name="灯片编号占位符 3">
            <a:extLst>
              <a:ext uri="{FF2B5EF4-FFF2-40B4-BE49-F238E27FC236}">
                <a16:creationId xmlns:a16="http://schemas.microsoft.com/office/drawing/2014/main" xmlns="" id="{A985665B-6113-4844-BCED-9AAA7132C76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E5E59F24-8307-4A47-ADB1-6174DEA8FD4E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尿量和次数</a:t>
            </a:r>
          </a:p>
        </p:txBody>
      </p:sp>
      <p:pic>
        <p:nvPicPr>
          <p:cNvPr id="36869" name="图形 3" descr="研究">
            <a:extLst>
              <a:ext uri="{FF2B5EF4-FFF2-40B4-BE49-F238E27FC236}">
                <a16:creationId xmlns:a16="http://schemas.microsoft.com/office/drawing/2014/main" xmlns="" id="{6CA330D7-DEB1-488B-859F-225862DF1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文本框 8">
            <a:extLst>
              <a:ext uri="{FF2B5EF4-FFF2-40B4-BE49-F238E27FC236}">
                <a16:creationId xmlns:a16="http://schemas.microsoft.com/office/drawing/2014/main" xmlns="" id="{E7C8A687-1B46-431E-A81D-274BF1023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3854450"/>
            <a:ext cx="7848376" cy="194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/>
              <a:t>一般成人白天排尿</a:t>
            </a:r>
            <a:r>
              <a:rPr lang="en-US" altLang="zh-CN" sz="2800" b="1" dirty="0">
                <a:solidFill>
                  <a:srgbClr val="0070C0"/>
                </a:solidFill>
              </a:rPr>
              <a:t>3~5</a:t>
            </a:r>
            <a:r>
              <a:rPr lang="zh-CN" altLang="en-US" sz="2800" b="1" dirty="0"/>
              <a:t>次，夜间</a:t>
            </a:r>
            <a:r>
              <a:rPr lang="en-US" altLang="zh-CN" sz="2800" b="1" dirty="0">
                <a:solidFill>
                  <a:srgbClr val="0070C0"/>
                </a:solidFill>
              </a:rPr>
              <a:t>0~1</a:t>
            </a:r>
            <a:r>
              <a:rPr lang="zh-CN" altLang="en-US" sz="2800" b="1" dirty="0"/>
              <a:t>次。</a:t>
            </a:r>
            <a:endParaRPr lang="en-US" altLang="zh-CN" sz="28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/>
              <a:t>每次尿量</a:t>
            </a:r>
            <a:r>
              <a:rPr lang="en-US" altLang="zh-CN" sz="2800" b="1" dirty="0">
                <a:solidFill>
                  <a:srgbClr val="0070C0"/>
                </a:solidFill>
              </a:rPr>
              <a:t>200~400ml</a:t>
            </a:r>
            <a:r>
              <a:rPr lang="zh-CN" altLang="en-US" sz="2800" b="1" dirty="0">
                <a:solidFill>
                  <a:srgbClr val="0070C0"/>
                </a:solidFill>
              </a:rPr>
              <a:t>。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dirty="0"/>
              <a:t>24</a:t>
            </a:r>
            <a:r>
              <a:rPr lang="zh-CN" altLang="en-US" sz="2800" b="1" dirty="0"/>
              <a:t>小时尿量</a:t>
            </a:r>
            <a:r>
              <a:rPr lang="en-US" altLang="zh-CN" sz="2800" b="1" dirty="0">
                <a:solidFill>
                  <a:srgbClr val="0070C0"/>
                </a:solidFill>
              </a:rPr>
              <a:t>1000~2000ml</a:t>
            </a:r>
            <a:r>
              <a:rPr lang="zh-CN" altLang="en-US" sz="2800" b="1" dirty="0"/>
              <a:t>，平均在</a:t>
            </a:r>
            <a:r>
              <a:rPr lang="en-US" altLang="zh-CN" sz="2800" b="1" dirty="0">
                <a:solidFill>
                  <a:srgbClr val="0070C0"/>
                </a:solidFill>
              </a:rPr>
              <a:t>1500ml</a:t>
            </a:r>
            <a:r>
              <a:rPr lang="zh-CN" altLang="en-US" sz="2800" b="1" dirty="0">
                <a:solidFill>
                  <a:srgbClr val="0070C0"/>
                </a:solidFill>
              </a:rPr>
              <a:t>。</a:t>
            </a:r>
            <a:endParaRPr lang="en-US" altLang="zh-CN" sz="2800" b="1" dirty="0">
              <a:solidFill>
                <a:srgbClr val="0070C0"/>
              </a:solidFill>
            </a:endParaRPr>
          </a:p>
        </p:txBody>
      </p:sp>
      <p:sp>
        <p:nvSpPr>
          <p:cNvPr id="36871" name="文本框 6">
            <a:extLst>
              <a:ext uri="{FF2B5EF4-FFF2-40B4-BE49-F238E27FC236}">
                <a16:creationId xmlns:a16="http://schemas.microsoft.com/office/drawing/2014/main" xmlns="" id="{37C5014B-9F0B-45D3-B788-196C0074F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3854450"/>
            <a:ext cx="3529013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</a:rPr>
              <a:t>少尿、无尿</a:t>
            </a:r>
            <a:endParaRPr lang="en-US" altLang="zh-CN" sz="2800" b="1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</a:rPr>
              <a:t>尿潴留</a:t>
            </a:r>
            <a:endParaRPr lang="en-US" altLang="zh-CN" sz="2800" b="1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</a:rPr>
              <a:t>尿频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54CC64A-CCAA-4ABC-9341-3E98B8AA86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8638" y="1713813"/>
            <a:ext cx="2615414" cy="19476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EF37E83-2C12-48B9-936E-85FD142B0A7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6142" y="1808944"/>
            <a:ext cx="3430310" cy="19430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D27F248D-409E-42DD-96B2-38F0CD734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1352550"/>
            <a:ext cx="106568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ts val="3800"/>
              </a:lnSpc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663300"/>
                </a:solidFill>
                <a:latin typeface="宋体" panose="02010600030101010101" pitchFamily="2" charset="-122"/>
              </a:rPr>
              <a:t>将新陈代谢所产生的终产物</a:t>
            </a:r>
            <a:r>
              <a:rPr lang="zh-CN" altLang="en-US" sz="2800" b="1" u="sng">
                <a:solidFill>
                  <a:srgbClr val="663300"/>
                </a:solidFill>
                <a:latin typeface="宋体" panose="02010600030101010101" pitchFamily="2" charset="-122"/>
              </a:rPr>
              <a:t>排出体外</a:t>
            </a:r>
            <a:r>
              <a:rPr lang="zh-CN" altLang="en-US" sz="2800" b="1">
                <a:solidFill>
                  <a:srgbClr val="663300"/>
                </a:solidFill>
                <a:latin typeface="宋体" panose="02010600030101010101" pitchFamily="2" charset="-122"/>
              </a:rPr>
              <a:t>的生理过程。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CC63579-3846-466F-9D17-1E41D8588156}"/>
              </a:ext>
            </a:extLst>
          </p:cNvPr>
          <p:cNvSpPr/>
          <p:nvPr/>
        </p:nvSpPr>
        <p:spPr>
          <a:xfrm>
            <a:off x="1255713" y="325438"/>
            <a:ext cx="3134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b="1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</a:t>
            </a:r>
            <a:r>
              <a:rPr lang="zh-CN" altLang="en-US" sz="4400" b="1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排泄</a:t>
            </a:r>
            <a:r>
              <a:rPr lang="zh-CN" altLang="en-US" sz="4000" b="1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19462" name="灯片编号占位符 3">
            <a:extLst>
              <a:ext uri="{FF2B5EF4-FFF2-40B4-BE49-F238E27FC236}">
                <a16:creationId xmlns:a16="http://schemas.microsoft.com/office/drawing/2014/main" xmlns="" id="{6FF424D6-4641-4830-9796-216ED871E0C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8B1704E7-583B-46DE-BCCC-C9DD92F6D683}"/>
              </a:ext>
            </a:extLst>
          </p:cNvPr>
          <p:cNvGrpSpPr/>
          <p:nvPr/>
        </p:nvGrpSpPr>
        <p:grpSpPr>
          <a:xfrm>
            <a:off x="3805238" y="2384425"/>
            <a:ext cx="2652712" cy="2722563"/>
            <a:chOff x="3805238" y="2384425"/>
            <a:chExt cx="2652712" cy="2722563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EC181CD5-F17C-43E6-84BC-F6C5C1B8AD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5238" y="2384425"/>
              <a:ext cx="2652712" cy="571500"/>
              <a:chOff x="6361560" y="1799141"/>
              <a:chExt cx="2969239" cy="570994"/>
            </a:xfrm>
          </p:grpSpPr>
          <p:pic>
            <p:nvPicPr>
              <p:cNvPr id="19473" name="图形 27" descr="指向右边的反手食指">
                <a:extLst>
                  <a:ext uri="{FF2B5EF4-FFF2-40B4-BE49-F238E27FC236}">
                    <a16:creationId xmlns:a16="http://schemas.microsoft.com/office/drawing/2014/main" xmlns="" id="{116AEE26-5250-4186-89E3-059319A0AA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1560" y="1799141"/>
                <a:ext cx="571618" cy="570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xmlns="" id="{026C7E8A-F52D-4731-98C4-7C9938D9821E}"/>
                  </a:ext>
                </a:extLst>
              </p:cNvPr>
              <p:cNvSpPr txBox="1"/>
              <p:nvPr/>
            </p:nvSpPr>
            <p:spPr>
              <a:xfrm>
                <a:off x="7020798" y="1853068"/>
                <a:ext cx="2310001" cy="46314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r>
                  <a:rPr lang="zh-CN" altLang="en-US" sz="240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呼吸道</a:t>
                </a:r>
              </a:p>
            </p:txBody>
          </p:sp>
        </p:grpSp>
        <p:pic>
          <p:nvPicPr>
            <p:cNvPr id="19465" name="图片 16">
              <a:extLst>
                <a:ext uri="{FF2B5EF4-FFF2-40B4-BE49-F238E27FC236}">
                  <a16:creationId xmlns:a16="http://schemas.microsoft.com/office/drawing/2014/main" xmlns="" id="{5F75C423-740E-41F4-A814-35390B4A3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825" y="3338513"/>
              <a:ext cx="1358900" cy="176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BED98BE-6DAD-45E2-A45A-E2D6D96AD6B6}"/>
              </a:ext>
            </a:extLst>
          </p:cNvPr>
          <p:cNvGrpSpPr/>
          <p:nvPr/>
        </p:nvGrpSpPr>
        <p:grpSpPr>
          <a:xfrm>
            <a:off x="6234113" y="2349500"/>
            <a:ext cx="2652712" cy="2724150"/>
            <a:chOff x="6234113" y="2349500"/>
            <a:chExt cx="2652712" cy="2724150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A08A68AF-FD16-42F7-80F4-4F83E1E561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4113" y="2349500"/>
              <a:ext cx="2652712" cy="571500"/>
              <a:chOff x="6361560" y="1799141"/>
              <a:chExt cx="2969239" cy="570994"/>
            </a:xfrm>
          </p:grpSpPr>
          <p:pic>
            <p:nvPicPr>
              <p:cNvPr id="19471" name="图形 27" descr="指向右边的反手食指">
                <a:extLst>
                  <a:ext uri="{FF2B5EF4-FFF2-40B4-BE49-F238E27FC236}">
                    <a16:creationId xmlns:a16="http://schemas.microsoft.com/office/drawing/2014/main" xmlns="" id="{7D0D9CD8-01C7-4836-97BF-385CF68917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1560" y="1799141"/>
                <a:ext cx="571618" cy="570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xmlns="" id="{0AAF2B78-15D4-42A7-9120-8A416B42783A}"/>
                  </a:ext>
                </a:extLst>
              </p:cNvPr>
              <p:cNvSpPr txBox="1"/>
              <p:nvPr/>
            </p:nvSpPr>
            <p:spPr>
              <a:xfrm>
                <a:off x="7020798" y="1853068"/>
                <a:ext cx="2310001" cy="46314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r>
                  <a:rPr lang="zh-CN" altLang="en-US" sz="240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消化道</a:t>
                </a:r>
              </a:p>
            </p:txBody>
          </p:sp>
        </p:grpSp>
        <p:pic>
          <p:nvPicPr>
            <p:cNvPr id="19466" name="图片 18">
              <a:extLst>
                <a:ext uri="{FF2B5EF4-FFF2-40B4-BE49-F238E27FC236}">
                  <a16:creationId xmlns:a16="http://schemas.microsoft.com/office/drawing/2014/main" xmlns="" id="{B1148332-24EB-40AB-AA57-DB66C8083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113" y="3303588"/>
              <a:ext cx="2170112" cy="177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4822924A-CF2A-4A89-BFAF-9E8D91E7F64E}"/>
              </a:ext>
            </a:extLst>
          </p:cNvPr>
          <p:cNvGrpSpPr/>
          <p:nvPr/>
        </p:nvGrpSpPr>
        <p:grpSpPr>
          <a:xfrm>
            <a:off x="8602663" y="2298700"/>
            <a:ext cx="2652712" cy="2835275"/>
            <a:chOff x="8602663" y="2298700"/>
            <a:chExt cx="2652712" cy="2835275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xmlns="" id="{0A67C12D-2E1E-42D5-B36A-BE82CAFD41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02663" y="2298700"/>
              <a:ext cx="2652712" cy="571500"/>
              <a:chOff x="6361560" y="1799141"/>
              <a:chExt cx="2969239" cy="570994"/>
            </a:xfrm>
          </p:grpSpPr>
          <p:pic>
            <p:nvPicPr>
              <p:cNvPr id="19469" name="图形 27" descr="指向右边的反手食指">
                <a:extLst>
                  <a:ext uri="{FF2B5EF4-FFF2-40B4-BE49-F238E27FC236}">
                    <a16:creationId xmlns:a16="http://schemas.microsoft.com/office/drawing/2014/main" xmlns="" id="{D83A5844-32A1-42D4-8A83-758D0D9AE2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1560" y="1799141"/>
                <a:ext cx="571618" cy="570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xmlns="" id="{3BB7F8C9-94BC-402C-9A0A-43F699D4B2C6}"/>
                  </a:ext>
                </a:extLst>
              </p:cNvPr>
              <p:cNvSpPr txBox="1"/>
              <p:nvPr/>
            </p:nvSpPr>
            <p:spPr>
              <a:xfrm>
                <a:off x="7020798" y="1853068"/>
                <a:ext cx="2310001" cy="46314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r>
                  <a:rPr lang="zh-CN" altLang="en-US" sz="240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泌尿道</a:t>
                </a:r>
              </a:p>
            </p:txBody>
          </p:sp>
        </p:grpSp>
        <p:pic>
          <p:nvPicPr>
            <p:cNvPr id="19467" name="图片 27">
              <a:extLst>
                <a:ext uri="{FF2B5EF4-FFF2-40B4-BE49-F238E27FC236}">
                  <a16:creationId xmlns:a16="http://schemas.microsoft.com/office/drawing/2014/main" xmlns="" id="{0DCF04FE-7C3A-47CC-92A1-FFAAAC33F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8FD0EE"/>
                </a:clrFrom>
                <a:clrTo>
                  <a:srgbClr val="8FD0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3825" y="3243263"/>
              <a:ext cx="1446213" cy="189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FFEF6215-8721-4D91-BD24-50200661C09F}"/>
              </a:ext>
            </a:extLst>
          </p:cNvPr>
          <p:cNvGrpSpPr/>
          <p:nvPr/>
        </p:nvGrpSpPr>
        <p:grpSpPr>
          <a:xfrm>
            <a:off x="1239838" y="2365375"/>
            <a:ext cx="2841625" cy="2925763"/>
            <a:chOff x="1239838" y="2365375"/>
            <a:chExt cx="2841625" cy="292576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1714CF5C-4E54-405D-BB0D-BF3FE6F8AC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8425" y="2365375"/>
              <a:ext cx="2713038" cy="571500"/>
              <a:chOff x="6361560" y="1799141"/>
              <a:chExt cx="3035595" cy="570994"/>
            </a:xfrm>
          </p:grpSpPr>
          <p:pic>
            <p:nvPicPr>
              <p:cNvPr id="19475" name="图形 27" descr="指向右边的反手食指">
                <a:extLst>
                  <a:ext uri="{FF2B5EF4-FFF2-40B4-BE49-F238E27FC236}">
                    <a16:creationId xmlns:a16="http://schemas.microsoft.com/office/drawing/2014/main" xmlns="" id="{7D78428E-9229-4261-AC61-A695A8B88B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1560" y="1799141"/>
                <a:ext cx="571618" cy="570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xmlns="" id="{A62CF11A-6B47-4591-8236-669D6A743600}"/>
                  </a:ext>
                </a:extLst>
              </p:cNvPr>
              <p:cNvSpPr txBox="1"/>
              <p:nvPr/>
            </p:nvSpPr>
            <p:spPr>
              <a:xfrm>
                <a:off x="7086266" y="1868929"/>
                <a:ext cx="2310889" cy="46314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r>
                  <a:rPr lang="zh-CN" altLang="en-US" sz="240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皮肤</a:t>
                </a:r>
              </a:p>
            </p:txBody>
          </p:sp>
        </p:grpSp>
        <p:pic>
          <p:nvPicPr>
            <p:cNvPr id="19468" name="图片 3" descr="图片包含 食物&#10;&#10;描述已自动生成">
              <a:extLst>
                <a:ext uri="{FF2B5EF4-FFF2-40B4-BE49-F238E27FC236}">
                  <a16:creationId xmlns:a16="http://schemas.microsoft.com/office/drawing/2014/main" xmlns="" id="{20EC86E8-8B5B-4D58-BC38-BCB135715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838" y="3359150"/>
              <a:ext cx="1938337" cy="193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6C42F829-AC6D-4DFD-AE94-5B483E41AA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尿液状态的评估</a:t>
            </a:r>
          </a:p>
        </p:txBody>
      </p:sp>
      <p:sp>
        <p:nvSpPr>
          <p:cNvPr id="37891" name="灯片编号占位符 3">
            <a:extLst>
              <a:ext uri="{FF2B5EF4-FFF2-40B4-BE49-F238E27FC236}">
                <a16:creationId xmlns:a16="http://schemas.microsoft.com/office/drawing/2014/main" xmlns="" id="{DA634FD4-3AF1-4148-96EF-807B3E4F2C6B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09BFF512-5154-4363-BFA0-CE8D82275ACB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正常颜色</a:t>
            </a:r>
          </a:p>
        </p:txBody>
      </p:sp>
      <p:pic>
        <p:nvPicPr>
          <p:cNvPr id="37893" name="图形 3" descr="研究">
            <a:extLst>
              <a:ext uri="{FF2B5EF4-FFF2-40B4-BE49-F238E27FC236}">
                <a16:creationId xmlns:a16="http://schemas.microsoft.com/office/drawing/2014/main" xmlns="" id="{5591D8FE-4B1D-46F2-AA42-7A62EDBB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文本框 8">
            <a:extLst>
              <a:ext uri="{FF2B5EF4-FFF2-40B4-BE49-F238E27FC236}">
                <a16:creationId xmlns:a16="http://schemas.microsoft.com/office/drawing/2014/main" xmlns="" id="{5E20ECE6-1598-414A-968E-F80B11444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5211763"/>
            <a:ext cx="309562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FF00"/>
                </a:solidFill>
              </a:rPr>
              <a:t>淡</a:t>
            </a:r>
            <a:r>
              <a:rPr lang="zh-CN" altLang="en-US" sz="2800" b="1" dirty="0"/>
              <a:t>黄色或</a:t>
            </a:r>
            <a:r>
              <a:rPr lang="zh-CN" altLang="en-US" sz="2800" b="1" dirty="0">
                <a:solidFill>
                  <a:srgbClr val="CC9900"/>
                </a:solidFill>
              </a:rPr>
              <a:t>深</a:t>
            </a:r>
            <a:r>
              <a:rPr lang="zh-CN" altLang="en-US" sz="2800" b="1" dirty="0"/>
              <a:t>黄色。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3943AF8-403E-4729-99CB-D6F9946EE1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185" y="2015367"/>
            <a:ext cx="3993226" cy="2827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6" name="图片 22">
            <a:extLst>
              <a:ext uri="{FF2B5EF4-FFF2-40B4-BE49-F238E27FC236}">
                <a16:creationId xmlns:a16="http://schemas.microsoft.com/office/drawing/2014/main" xmlns="" id="{0917A63B-63FA-4272-856A-9D2E3B3F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128713"/>
            <a:ext cx="3392487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203D5FEF-0740-4589-90B3-5BFEA0FE5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尿液状态的评估</a:t>
            </a:r>
          </a:p>
        </p:txBody>
      </p:sp>
      <p:sp>
        <p:nvSpPr>
          <p:cNvPr id="38915" name="灯片编号占位符 3">
            <a:extLst>
              <a:ext uri="{FF2B5EF4-FFF2-40B4-BE49-F238E27FC236}">
                <a16:creationId xmlns:a16="http://schemas.microsoft.com/office/drawing/2014/main" xmlns="" id="{455414CD-ED01-40B8-BE99-CD1736AAC5D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7131C196-5C78-46C4-86FE-45E58BC79077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异常颜色</a:t>
            </a:r>
          </a:p>
        </p:txBody>
      </p:sp>
      <p:pic>
        <p:nvPicPr>
          <p:cNvPr id="38917" name="图形 3" descr="研究">
            <a:extLst>
              <a:ext uri="{FF2B5EF4-FFF2-40B4-BE49-F238E27FC236}">
                <a16:creationId xmlns:a16="http://schemas.microsoft.com/office/drawing/2014/main" xmlns="" id="{95EB8995-B9FB-4FCB-A877-8BAB2F907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图片 4">
            <a:extLst>
              <a:ext uri="{FF2B5EF4-FFF2-40B4-BE49-F238E27FC236}">
                <a16:creationId xmlns:a16="http://schemas.microsoft.com/office/drawing/2014/main" xmlns="" id="{D82D5FA1-B61F-4620-9C80-BBF645F7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333500"/>
            <a:ext cx="23510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图片 11">
            <a:extLst>
              <a:ext uri="{FF2B5EF4-FFF2-40B4-BE49-F238E27FC236}">
                <a16:creationId xmlns:a16="http://schemas.microsoft.com/office/drawing/2014/main" xmlns="" id="{0C3F13F6-786F-46D4-A64A-62A1D10CD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9563" y="1255713"/>
            <a:ext cx="23622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图片 13">
            <a:extLst>
              <a:ext uri="{FF2B5EF4-FFF2-40B4-BE49-F238E27FC236}">
                <a16:creationId xmlns:a16="http://schemas.microsoft.com/office/drawing/2014/main" xmlns="" id="{E209F8FE-7670-4AF5-915C-715008C9B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5238" y="3654425"/>
            <a:ext cx="23622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图片 18">
            <a:extLst>
              <a:ext uri="{FF2B5EF4-FFF2-40B4-BE49-F238E27FC236}">
                <a16:creationId xmlns:a16="http://schemas.microsoft.com/office/drawing/2014/main" xmlns="" id="{709166D0-6F58-49AA-8F01-AC3E04FF2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5763" y="3670300"/>
            <a:ext cx="22923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图片 9">
            <a:extLst>
              <a:ext uri="{FF2B5EF4-FFF2-40B4-BE49-F238E27FC236}">
                <a16:creationId xmlns:a16="http://schemas.microsoft.com/office/drawing/2014/main" xmlns="" id="{6DAB0B19-B8B3-44CF-89D9-96E0CBEF9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313" y="1847850"/>
            <a:ext cx="5354637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03D01540-F2C4-4884-B0D9-346C50ABEC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尿液状态的评估</a:t>
            </a:r>
          </a:p>
        </p:txBody>
      </p:sp>
      <p:sp>
        <p:nvSpPr>
          <p:cNvPr id="39939" name="灯片编号占位符 3">
            <a:extLst>
              <a:ext uri="{FF2B5EF4-FFF2-40B4-BE49-F238E27FC236}">
                <a16:creationId xmlns:a16="http://schemas.microsoft.com/office/drawing/2014/main" xmlns="" id="{F2C62E3C-2162-4F5D-829D-209C68402B2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CFBD011-E124-46F8-8594-3A06E566AF7D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血尿</a:t>
            </a:r>
          </a:p>
        </p:txBody>
      </p:sp>
      <p:pic>
        <p:nvPicPr>
          <p:cNvPr id="39941" name="图形 3" descr="研究">
            <a:extLst>
              <a:ext uri="{FF2B5EF4-FFF2-40B4-BE49-F238E27FC236}">
                <a16:creationId xmlns:a16="http://schemas.microsoft.com/office/drawing/2014/main" xmlns="" id="{96F7D2FB-F4CF-4FCB-83ED-39B08132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文本框 2">
            <a:extLst>
              <a:ext uri="{FF2B5EF4-FFF2-40B4-BE49-F238E27FC236}">
                <a16:creationId xmlns:a16="http://schemas.microsoft.com/office/drawing/2014/main" xmlns="" id="{F925865C-3459-4936-8697-5B6531EB7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2101850"/>
            <a:ext cx="691356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002060"/>
                </a:solidFill>
              </a:rPr>
              <a:t>颜色深浅</a:t>
            </a:r>
            <a:r>
              <a:rPr lang="zh-CN" altLang="en-US" sz="2800" b="1" dirty="0"/>
              <a:t>与所含红细胞的量有关</a:t>
            </a:r>
            <a:endParaRPr lang="en-US" altLang="zh-CN" sz="2800" b="1" dirty="0"/>
          </a:p>
          <a:p>
            <a:endParaRPr lang="en-US" altLang="zh-CN" sz="2800" b="1" dirty="0"/>
          </a:p>
          <a:p>
            <a:endParaRPr lang="en-US" altLang="zh-CN" sz="2800" b="1" dirty="0"/>
          </a:p>
          <a:p>
            <a:endParaRPr lang="en-US" altLang="zh-CN" sz="2800" b="1" dirty="0"/>
          </a:p>
          <a:p>
            <a:r>
              <a:rPr lang="zh-CN" altLang="en-US" sz="2800" b="1" dirty="0"/>
              <a:t>常见于：</a:t>
            </a:r>
            <a:r>
              <a:rPr lang="zh-CN" altLang="en-US" sz="2800" b="1" dirty="0">
                <a:solidFill>
                  <a:srgbClr val="C00000"/>
                </a:solidFill>
              </a:rPr>
              <a:t>急性肾小球肾炎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en-US" altLang="zh-CN" sz="2800" b="1" dirty="0">
                <a:solidFill>
                  <a:srgbClr val="C00000"/>
                </a:solidFill>
              </a:rPr>
              <a:t>               </a:t>
            </a:r>
            <a:r>
              <a:rPr lang="zh-CN" altLang="en-US" sz="2800" b="1" dirty="0">
                <a:solidFill>
                  <a:srgbClr val="C00000"/>
                </a:solidFill>
              </a:rPr>
              <a:t>输尿管结石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en-US" altLang="zh-CN" sz="2800" b="1" dirty="0">
                <a:solidFill>
                  <a:srgbClr val="C00000"/>
                </a:solidFill>
              </a:rPr>
              <a:t>               </a:t>
            </a:r>
            <a:r>
              <a:rPr lang="zh-CN" altLang="en-US" sz="2800" b="1" dirty="0">
                <a:solidFill>
                  <a:srgbClr val="C00000"/>
                </a:solidFill>
              </a:rPr>
              <a:t>泌尿系肿瘤、结核及感染</a:t>
            </a:r>
          </a:p>
        </p:txBody>
      </p:sp>
      <p:pic>
        <p:nvPicPr>
          <p:cNvPr id="39943" name="图片 12">
            <a:extLst>
              <a:ext uri="{FF2B5EF4-FFF2-40B4-BE49-F238E27FC236}">
                <a16:creationId xmlns:a16="http://schemas.microsoft.com/office/drawing/2014/main" xmlns="" id="{B86C20A8-D082-4758-8113-74715A35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0638" y="1417638"/>
            <a:ext cx="512127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图片 5">
            <a:extLst>
              <a:ext uri="{FF2B5EF4-FFF2-40B4-BE49-F238E27FC236}">
                <a16:creationId xmlns:a16="http://schemas.microsoft.com/office/drawing/2014/main" xmlns="" id="{7F19C982-0BA4-455C-BC4B-06741861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435100"/>
            <a:ext cx="1454150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14DDA1C9-D541-46D3-ACAE-19DFDF0118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尿液状态的评估</a:t>
            </a:r>
          </a:p>
        </p:txBody>
      </p:sp>
      <p:sp>
        <p:nvSpPr>
          <p:cNvPr id="40963" name="灯片编号占位符 3">
            <a:extLst>
              <a:ext uri="{FF2B5EF4-FFF2-40B4-BE49-F238E27FC236}">
                <a16:creationId xmlns:a16="http://schemas.microsoft.com/office/drawing/2014/main" xmlns="" id="{74329A6F-E3E5-4263-A539-BF20CC90679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C314BD2-396D-49F6-99A3-01643E1520DE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血红蛋白尿</a:t>
            </a:r>
          </a:p>
        </p:txBody>
      </p:sp>
      <p:pic>
        <p:nvPicPr>
          <p:cNvPr id="40965" name="图形 3" descr="研究">
            <a:extLst>
              <a:ext uri="{FF2B5EF4-FFF2-40B4-BE49-F238E27FC236}">
                <a16:creationId xmlns:a16="http://schemas.microsoft.com/office/drawing/2014/main" xmlns="" id="{BEB7EC05-6696-4DCD-8C00-DBFD79245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文本框 7">
            <a:extLst>
              <a:ext uri="{FF2B5EF4-FFF2-40B4-BE49-F238E27FC236}">
                <a16:creationId xmlns:a16="http://schemas.microsoft.com/office/drawing/2014/main" xmlns="" id="{EE632947-6CB9-44AB-905E-B1F61D339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2101850"/>
            <a:ext cx="629126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/>
              <a:t>大量红细胞在血管内被破坏，</a:t>
            </a:r>
            <a:endParaRPr lang="en-US" altLang="zh-CN" sz="2800" b="1" dirty="0"/>
          </a:p>
          <a:p>
            <a:r>
              <a:rPr lang="zh-CN" altLang="en-US" sz="2800" b="1" dirty="0"/>
              <a:t>血红蛋白经肾脏排出。</a:t>
            </a:r>
            <a:endParaRPr lang="en-US" altLang="zh-CN" sz="2800" b="1" dirty="0"/>
          </a:p>
          <a:p>
            <a:endParaRPr lang="en-US" altLang="zh-CN" sz="2800" b="1" dirty="0"/>
          </a:p>
          <a:p>
            <a:endParaRPr lang="en-US" altLang="zh-CN" sz="2800" b="1" dirty="0"/>
          </a:p>
          <a:p>
            <a:r>
              <a:rPr lang="zh-CN" altLang="en-US" sz="2800" b="1" dirty="0"/>
              <a:t>常见于：</a:t>
            </a:r>
            <a:r>
              <a:rPr lang="zh-CN" altLang="en-US" sz="2800" b="1" dirty="0">
                <a:solidFill>
                  <a:srgbClr val="C00000"/>
                </a:solidFill>
              </a:rPr>
              <a:t>血型不合所致溶血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en-US" altLang="zh-CN" sz="2800" b="1" dirty="0">
                <a:solidFill>
                  <a:srgbClr val="C00000"/>
                </a:solidFill>
              </a:rPr>
              <a:t>               </a:t>
            </a:r>
            <a:r>
              <a:rPr lang="zh-CN" altLang="en-US" sz="2800" b="1" dirty="0">
                <a:solidFill>
                  <a:srgbClr val="C00000"/>
                </a:solidFill>
              </a:rPr>
              <a:t>恶性疟疾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en-US" altLang="zh-CN" sz="2800" b="1" dirty="0">
                <a:solidFill>
                  <a:srgbClr val="C00000"/>
                </a:solidFill>
              </a:rPr>
              <a:t>               </a:t>
            </a:r>
            <a:r>
              <a:rPr lang="zh-CN" altLang="en-US" sz="2800" b="1" dirty="0">
                <a:solidFill>
                  <a:srgbClr val="C00000"/>
                </a:solidFill>
              </a:rPr>
              <a:t>阵发性睡眠性血红蛋白尿</a:t>
            </a:r>
          </a:p>
        </p:txBody>
      </p:sp>
      <p:pic>
        <p:nvPicPr>
          <p:cNvPr id="40968" name="图片 2">
            <a:extLst>
              <a:ext uri="{FF2B5EF4-FFF2-40B4-BE49-F238E27FC236}">
                <a16:creationId xmlns:a16="http://schemas.microsoft.com/office/drawing/2014/main" xmlns="" id="{20EA9B18-8336-4FFE-A208-61E9AA41E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88" y="2000250"/>
            <a:ext cx="4422775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D6C721A7-748F-47F0-B5C2-DBB7A9AD89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尿液状态的评估</a:t>
            </a:r>
          </a:p>
        </p:txBody>
      </p:sp>
      <p:sp>
        <p:nvSpPr>
          <p:cNvPr id="43011" name="灯片编号占位符 3">
            <a:extLst>
              <a:ext uri="{FF2B5EF4-FFF2-40B4-BE49-F238E27FC236}">
                <a16:creationId xmlns:a16="http://schemas.microsoft.com/office/drawing/2014/main" xmlns="" id="{7BC49510-E03C-4BCB-A85A-30E921328DC0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0DF53F40-2F15-496A-80B9-9CD7945976D7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胆红素尿</a:t>
            </a:r>
          </a:p>
        </p:txBody>
      </p:sp>
      <p:pic>
        <p:nvPicPr>
          <p:cNvPr id="43013" name="图形 3" descr="研究">
            <a:extLst>
              <a:ext uri="{FF2B5EF4-FFF2-40B4-BE49-F238E27FC236}">
                <a16:creationId xmlns:a16="http://schemas.microsoft.com/office/drawing/2014/main" xmlns="" id="{48246C86-A1A1-4636-907B-7B0D85945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文本框 7">
            <a:extLst>
              <a:ext uri="{FF2B5EF4-FFF2-40B4-BE49-F238E27FC236}">
                <a16:creationId xmlns:a16="http://schemas.microsoft.com/office/drawing/2014/main" xmlns="" id="{35CCD8F6-446F-43EA-8C6A-D28DD592C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2101850"/>
            <a:ext cx="62912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/>
              <a:t>尿液含有胆红素，呈深黄色或黄褐色，</a:t>
            </a:r>
            <a:endParaRPr lang="en-US" altLang="zh-CN" sz="2800" b="1" dirty="0"/>
          </a:p>
          <a:p>
            <a:r>
              <a:rPr lang="zh-CN" altLang="en-US" sz="2800" b="1" dirty="0"/>
              <a:t>振荡后泡沫也呈黄色。</a:t>
            </a:r>
            <a:endParaRPr lang="en-US" altLang="zh-CN" sz="2800" b="1" dirty="0"/>
          </a:p>
          <a:p>
            <a:endParaRPr lang="en-US" altLang="zh-CN" sz="2800" b="1" dirty="0"/>
          </a:p>
          <a:p>
            <a:endParaRPr lang="en-US" altLang="zh-CN" sz="2800" b="1" dirty="0"/>
          </a:p>
          <a:p>
            <a:r>
              <a:rPr lang="zh-CN" altLang="en-US" sz="2800" b="1" dirty="0"/>
              <a:t>常见于：</a:t>
            </a:r>
            <a:r>
              <a:rPr lang="zh-CN" altLang="en-US" sz="2800" b="1" dirty="0">
                <a:solidFill>
                  <a:srgbClr val="C00000"/>
                </a:solidFill>
              </a:rPr>
              <a:t>阻塞性黄疸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en-US" altLang="zh-CN" sz="2800" b="1" dirty="0">
                <a:solidFill>
                  <a:srgbClr val="C00000"/>
                </a:solidFill>
              </a:rPr>
              <a:t>              </a:t>
            </a:r>
            <a:r>
              <a:rPr lang="zh-CN" altLang="en-US" sz="2800" b="1" dirty="0">
                <a:solidFill>
                  <a:srgbClr val="C00000"/>
                </a:solidFill>
              </a:rPr>
              <a:t>肝细胞性黄疸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en-US" altLang="zh-CN" sz="2800" b="1" dirty="0">
                <a:solidFill>
                  <a:srgbClr val="C00000"/>
                </a:solidFill>
              </a:rPr>
              <a:t>               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43015" name="图片 8">
            <a:extLst>
              <a:ext uri="{FF2B5EF4-FFF2-40B4-BE49-F238E27FC236}">
                <a16:creationId xmlns:a16="http://schemas.microsoft.com/office/drawing/2014/main" xmlns="" id="{3A308AAA-8560-43E7-A8C9-347A5F90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1788" y="658813"/>
            <a:ext cx="5510212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42ABF2CB-7D77-4367-9E7F-25CC5290F6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尿液状态的评估</a:t>
            </a:r>
          </a:p>
        </p:txBody>
      </p:sp>
      <p:sp>
        <p:nvSpPr>
          <p:cNvPr id="44035" name="灯片编号占位符 3">
            <a:extLst>
              <a:ext uri="{FF2B5EF4-FFF2-40B4-BE49-F238E27FC236}">
                <a16:creationId xmlns:a16="http://schemas.microsoft.com/office/drawing/2014/main" xmlns="" id="{36677BBC-2F04-49FC-A84E-E15E4DDF817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510597A6-706B-4D1D-BABA-9CD9DF24697C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乳糜尿</a:t>
            </a:r>
          </a:p>
        </p:txBody>
      </p:sp>
      <p:pic>
        <p:nvPicPr>
          <p:cNvPr id="44037" name="图形 3" descr="研究">
            <a:extLst>
              <a:ext uri="{FF2B5EF4-FFF2-40B4-BE49-F238E27FC236}">
                <a16:creationId xmlns:a16="http://schemas.microsoft.com/office/drawing/2014/main" xmlns="" id="{79C6ABD9-221E-4BB3-91CE-FE776311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文本框 7">
            <a:extLst>
              <a:ext uri="{FF2B5EF4-FFF2-40B4-BE49-F238E27FC236}">
                <a16:creationId xmlns:a16="http://schemas.microsoft.com/office/drawing/2014/main" xmlns="" id="{9BBADE00-33CF-404C-9751-CD52BD757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2101850"/>
            <a:ext cx="6291262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/>
              <a:t>尿液含有淋巴液，呈乳白色。</a:t>
            </a:r>
            <a:endParaRPr lang="en-US" altLang="zh-CN" sz="2800" b="1"/>
          </a:p>
          <a:p>
            <a:endParaRPr lang="en-US" altLang="zh-CN" sz="2800" b="1"/>
          </a:p>
          <a:p>
            <a:endParaRPr lang="en-US" altLang="zh-CN" sz="2800" b="1"/>
          </a:p>
          <a:p>
            <a:r>
              <a:rPr lang="zh-CN" altLang="en-US" sz="2800" b="1"/>
              <a:t>常见于：</a:t>
            </a:r>
            <a:r>
              <a:rPr lang="zh-CN" altLang="en-US" sz="2800" b="1">
                <a:solidFill>
                  <a:srgbClr val="C00000"/>
                </a:solidFill>
              </a:rPr>
              <a:t>丝虫病</a:t>
            </a:r>
            <a:endParaRPr lang="en-US" altLang="zh-CN" sz="2800" b="1">
              <a:solidFill>
                <a:srgbClr val="C00000"/>
              </a:solidFill>
            </a:endParaRPr>
          </a:p>
          <a:p>
            <a:r>
              <a:rPr lang="en-US" altLang="zh-CN" sz="2800" b="1">
                <a:solidFill>
                  <a:srgbClr val="C00000"/>
                </a:solidFill>
              </a:rPr>
              <a:t>               </a:t>
            </a:r>
            <a:r>
              <a:rPr lang="zh-CN" altLang="en-US" sz="2800" b="1">
                <a:solidFill>
                  <a:srgbClr val="C00000"/>
                </a:solidFill>
              </a:rPr>
              <a:t>泌尿系化脓性炎症</a:t>
            </a:r>
            <a:endParaRPr lang="en-US" altLang="zh-CN" sz="2800" b="1">
              <a:solidFill>
                <a:srgbClr val="C00000"/>
              </a:solidFill>
            </a:endParaRPr>
          </a:p>
          <a:p>
            <a:r>
              <a:rPr lang="en-US" altLang="zh-CN" sz="2800" b="1">
                <a:solidFill>
                  <a:srgbClr val="C00000"/>
                </a:solidFill>
              </a:rPr>
              <a:t>               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02D0EF-1B03-437C-8ACD-63A34EC30A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6200" y="1124744"/>
            <a:ext cx="1859441" cy="4016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8">
            <a:extLst>
              <a:ext uri="{FF2B5EF4-FFF2-40B4-BE49-F238E27FC236}">
                <a16:creationId xmlns:a16="http://schemas.microsoft.com/office/drawing/2014/main" xmlns="" id="{DAF4E73C-EAD6-4E35-BF72-ABE0B3567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88" t="38542" r="18750" b="27083"/>
          <a:stretch>
            <a:fillRect/>
          </a:stretch>
        </p:blipFill>
        <p:spPr bwMode="auto">
          <a:xfrm>
            <a:off x="2351584" y="374487"/>
            <a:ext cx="7273429" cy="593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灯片编号占位符 3">
            <a:extLst>
              <a:ext uri="{FF2B5EF4-FFF2-40B4-BE49-F238E27FC236}">
                <a16:creationId xmlns:a16="http://schemas.microsoft.com/office/drawing/2014/main" xmlns="" id="{7B802887-1EB4-45DE-B5A7-5C46E09142B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27C30E6-E40F-48DA-80ED-D17C3B690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5298" y="4005064"/>
            <a:ext cx="3355400" cy="2390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9ACD418A-7F94-4852-BBD3-0774C65620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尿液状态的评估</a:t>
            </a:r>
          </a:p>
        </p:txBody>
      </p:sp>
      <p:sp>
        <p:nvSpPr>
          <p:cNvPr id="45060" name="灯片编号占位符 3">
            <a:extLst>
              <a:ext uri="{FF2B5EF4-FFF2-40B4-BE49-F238E27FC236}">
                <a16:creationId xmlns:a16="http://schemas.microsoft.com/office/drawing/2014/main" xmlns="" id="{D92E3361-1BDD-49C9-8CCD-35BCCE325C8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CD67946B-D8A2-40D3-83A6-F2B8C547A8C1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透明度</a:t>
            </a:r>
          </a:p>
        </p:txBody>
      </p:sp>
      <p:pic>
        <p:nvPicPr>
          <p:cNvPr id="45062" name="图形 3" descr="研究">
            <a:extLst>
              <a:ext uri="{FF2B5EF4-FFF2-40B4-BE49-F238E27FC236}">
                <a16:creationId xmlns:a16="http://schemas.microsoft.com/office/drawing/2014/main" xmlns="" id="{299884AD-76DE-4B9E-9FCC-C153E0A45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文本框 7">
            <a:extLst>
              <a:ext uri="{FF2B5EF4-FFF2-40B4-BE49-F238E27FC236}">
                <a16:creationId xmlns:a16="http://schemas.microsoft.com/office/drawing/2014/main" xmlns="" id="{1087031B-25E2-4F86-A45F-F3E397CE9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2027238"/>
            <a:ext cx="98647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正常情况</a:t>
            </a:r>
            <a:r>
              <a:rPr lang="zh-CN" altLang="en-US" sz="2800" b="1" dirty="0"/>
              <a:t>：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清澈透明，放置后有微量絮状沉淀（尿盐），加热、加酸或加碱后可溶解，变澄清。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zh-CN" altLang="en-US" sz="2800" b="1" dirty="0"/>
          </a:p>
          <a:p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异常情况</a:t>
            </a:r>
            <a:r>
              <a:rPr lang="zh-CN" altLang="en-US" sz="2800" b="1" dirty="0"/>
              <a:t>：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排出的新鲜尿液即呈白色絮状混浊，见于泌尿系统感染。尿中含有大量脓细胞、红细胞、上皮细胞、细菌或炎性渗出物时，加热、酸、碱后浑浊度也不改变。</a:t>
            </a:r>
            <a:endParaRPr lang="zh-CN" altLang="en-US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918BE262-02DE-446D-9FBD-5067A7CBC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尿液状态的评估</a:t>
            </a:r>
          </a:p>
        </p:txBody>
      </p:sp>
      <p:sp>
        <p:nvSpPr>
          <p:cNvPr id="47107" name="灯片编号占位符 3">
            <a:extLst>
              <a:ext uri="{FF2B5EF4-FFF2-40B4-BE49-F238E27FC236}">
                <a16:creationId xmlns:a16="http://schemas.microsoft.com/office/drawing/2014/main" xmlns="" id="{6A0132F0-750E-4885-9217-36EC4C971A5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806B82DC-06BB-4BEF-9301-F82A945C7886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气味</a:t>
            </a:r>
          </a:p>
        </p:txBody>
      </p:sp>
      <p:pic>
        <p:nvPicPr>
          <p:cNvPr id="47109" name="图形 3" descr="研究">
            <a:extLst>
              <a:ext uri="{FF2B5EF4-FFF2-40B4-BE49-F238E27FC236}">
                <a16:creationId xmlns:a16="http://schemas.microsoft.com/office/drawing/2014/main" xmlns="" id="{C06A36EA-2A32-4238-8589-378D019E7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文本框 7">
            <a:extLst>
              <a:ext uri="{FF2B5EF4-FFF2-40B4-BE49-F238E27FC236}">
                <a16:creationId xmlns:a16="http://schemas.microsoft.com/office/drawing/2014/main" xmlns="" id="{C53EBC82-7D0B-43E8-A34B-A88A68B48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2035175"/>
            <a:ext cx="102250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/>
              <a:t>正常气味来自于尿内挥发性酸，</a:t>
            </a:r>
            <a:r>
              <a:rPr lang="zh-CN" altLang="en-US" sz="2800" b="1" dirty="0">
                <a:solidFill>
                  <a:srgbClr val="C00000"/>
                </a:solidFill>
              </a:rPr>
              <a:t>久置</a:t>
            </a:r>
            <a:r>
              <a:rPr lang="zh-CN" altLang="en-US" sz="2800" b="1" dirty="0"/>
              <a:t>尿素分解产生氨</a:t>
            </a:r>
            <a:r>
              <a:rPr lang="en-US" altLang="zh-CN" sz="2800" b="1" dirty="0"/>
              <a:t>—</a:t>
            </a:r>
            <a:r>
              <a:rPr lang="zh-CN" altLang="en-US" sz="2800" b="1" dirty="0"/>
              <a:t>氨臭味。</a:t>
            </a:r>
            <a:endParaRPr lang="en-US" altLang="zh-CN" sz="2800" b="1" dirty="0"/>
          </a:p>
          <a:p>
            <a:endParaRPr lang="zh-CN" altLang="en-US" sz="2800" b="1" dirty="0"/>
          </a:p>
          <a:p>
            <a:r>
              <a:rPr lang="zh-CN" altLang="en-US" sz="2800" b="1" dirty="0"/>
              <a:t>异常气味：泌尿系感染</a:t>
            </a:r>
            <a:r>
              <a:rPr lang="en-US" altLang="zh-CN" sz="2800" b="1" dirty="0"/>
              <a:t>—</a:t>
            </a:r>
            <a:r>
              <a:rPr lang="zh-CN" altLang="en-US" sz="2800" b="1" dirty="0"/>
              <a:t>新鲜尿液氨臭味</a:t>
            </a:r>
            <a:endParaRPr lang="en-US" altLang="zh-CN" sz="2800" b="1" dirty="0"/>
          </a:p>
          <a:p>
            <a:r>
              <a:rPr lang="zh-CN" altLang="en-US" sz="2800" b="1" dirty="0"/>
              <a:t>                </a:t>
            </a:r>
            <a:r>
              <a:rPr lang="en-US" altLang="zh-CN" sz="2800" b="1" dirty="0"/>
              <a:t>  </a:t>
            </a:r>
            <a:r>
              <a:rPr lang="zh-CN" altLang="en-US" sz="2800" b="1" dirty="0"/>
              <a:t>糖尿病酮症酸中毒</a:t>
            </a:r>
            <a:r>
              <a:rPr lang="en-US" altLang="zh-CN" sz="2800" b="1" dirty="0"/>
              <a:t>—</a:t>
            </a:r>
            <a:r>
              <a:rPr lang="zh-CN" altLang="en-US" sz="2800" b="1" dirty="0"/>
              <a:t>烂苹果味</a:t>
            </a:r>
            <a:endParaRPr lang="en-US" altLang="zh-CN" sz="2800" b="1" dirty="0"/>
          </a:p>
          <a:p>
            <a:r>
              <a:rPr lang="en-US" altLang="zh-CN" sz="2800" b="1" dirty="0">
                <a:solidFill>
                  <a:srgbClr val="C00000"/>
                </a:solidFill>
              </a:rPr>
              <a:t>                  </a:t>
            </a:r>
            <a:r>
              <a:rPr lang="zh-CN" altLang="en-US" sz="2800" b="1" dirty="0"/>
              <a:t>膀胱直肠瘘</a:t>
            </a:r>
            <a:r>
              <a:rPr lang="en-US" altLang="zh-CN" sz="2800" b="1" dirty="0"/>
              <a:t>—</a:t>
            </a:r>
            <a:r>
              <a:rPr lang="zh-CN" altLang="en-US" sz="2800" b="1" dirty="0"/>
              <a:t>粪臭味</a:t>
            </a:r>
          </a:p>
        </p:txBody>
      </p:sp>
      <p:pic>
        <p:nvPicPr>
          <p:cNvPr id="47111" name="图片 4">
            <a:extLst>
              <a:ext uri="{FF2B5EF4-FFF2-40B4-BE49-F238E27FC236}">
                <a16:creationId xmlns:a16="http://schemas.microsoft.com/office/drawing/2014/main" xmlns="" id="{5113BF49-BF47-459C-AD52-33E21EE40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E0"/>
              </a:clrFrom>
              <a:clrTo>
                <a:srgbClr val="FEFFE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1788" y="3573463"/>
            <a:ext cx="395763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7E552329-567D-463A-8646-054C38039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尿液状态的评估</a:t>
            </a:r>
          </a:p>
        </p:txBody>
      </p:sp>
      <p:sp>
        <p:nvSpPr>
          <p:cNvPr id="48131" name="灯片编号占位符 3">
            <a:extLst>
              <a:ext uri="{FF2B5EF4-FFF2-40B4-BE49-F238E27FC236}">
                <a16:creationId xmlns:a16="http://schemas.microsoft.com/office/drawing/2014/main" xmlns="" id="{F109E528-A17E-430D-9968-7A626378F16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16135A4-27EE-4405-B1D8-CBD8DA8C7D69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酸碱度</a:t>
            </a:r>
          </a:p>
        </p:txBody>
      </p:sp>
      <p:pic>
        <p:nvPicPr>
          <p:cNvPr id="48133" name="图形 3" descr="研究">
            <a:extLst>
              <a:ext uri="{FF2B5EF4-FFF2-40B4-BE49-F238E27FC236}">
                <a16:creationId xmlns:a16="http://schemas.microsoft.com/office/drawing/2014/main" xmlns="" id="{721469CA-EA85-495D-82F0-8ED40B48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文本框 7">
            <a:extLst>
              <a:ext uri="{FF2B5EF4-FFF2-40B4-BE49-F238E27FC236}">
                <a16:creationId xmlns:a16="http://schemas.microsoft.com/office/drawing/2014/main" xmlns="" id="{AB398A06-F0AA-47D5-B39A-5536B340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2035175"/>
            <a:ext cx="102250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/>
              <a:t>正常尿液呈弱酸性，</a:t>
            </a:r>
            <a:r>
              <a:rPr lang="en-US" altLang="zh-CN" sz="2800" b="1" dirty="0">
                <a:solidFill>
                  <a:srgbClr val="C00000"/>
                </a:solidFill>
              </a:rPr>
              <a:t>pH</a:t>
            </a:r>
            <a:r>
              <a:rPr lang="zh-CN" altLang="en-US" sz="2800" b="1" dirty="0">
                <a:solidFill>
                  <a:srgbClr val="C00000"/>
                </a:solidFill>
              </a:rPr>
              <a:t>为</a:t>
            </a:r>
            <a:r>
              <a:rPr lang="en-US" altLang="zh-CN" sz="2800" b="1" dirty="0">
                <a:solidFill>
                  <a:srgbClr val="C00000"/>
                </a:solidFill>
              </a:rPr>
              <a:t>4.5~7.5</a:t>
            </a:r>
            <a:r>
              <a:rPr lang="zh-CN" altLang="en-US" sz="2800" b="1" dirty="0"/>
              <a:t>，平均为</a:t>
            </a:r>
            <a:r>
              <a:rPr lang="en-US" altLang="zh-CN" sz="2800" b="1" dirty="0"/>
              <a:t>6</a:t>
            </a:r>
            <a:r>
              <a:rPr lang="zh-CN" altLang="en-US" sz="2800" b="1" dirty="0"/>
              <a:t>，可受饮食影响。</a:t>
            </a:r>
            <a:endParaRPr lang="en-US" altLang="zh-CN" sz="2800" b="1" dirty="0"/>
          </a:p>
          <a:p>
            <a:endParaRPr lang="zh-CN" altLang="en-US" sz="2800" b="1" dirty="0"/>
          </a:p>
          <a:p>
            <a:r>
              <a:rPr lang="zh-CN" altLang="en-US" sz="2800" b="1" dirty="0"/>
              <a:t>异常情况：酸中毒或使用氯化铵等酸性药物</a:t>
            </a:r>
            <a:r>
              <a:rPr lang="en-US" altLang="zh-CN" sz="2800" b="1" dirty="0"/>
              <a:t>——</a:t>
            </a:r>
            <a:r>
              <a:rPr lang="zh-CN" altLang="en-US" sz="2800" b="1" dirty="0"/>
              <a:t>酸性</a:t>
            </a:r>
            <a:endParaRPr lang="en-US" altLang="zh-CN" sz="2800" b="1" dirty="0"/>
          </a:p>
          <a:p>
            <a:r>
              <a:rPr lang="zh-CN" altLang="en-US" sz="2800" b="1" dirty="0"/>
              <a:t>                </a:t>
            </a:r>
            <a:r>
              <a:rPr lang="en-US" altLang="zh-CN" sz="2800" b="1" dirty="0"/>
              <a:t>  </a:t>
            </a:r>
            <a:r>
              <a:rPr lang="zh-CN" altLang="en-US" sz="2800" b="1" dirty="0"/>
              <a:t>严重呕吐、使用碱性药物</a:t>
            </a:r>
            <a:r>
              <a:rPr lang="en-US" altLang="zh-CN" sz="2800" b="1" dirty="0"/>
              <a:t>——</a:t>
            </a:r>
            <a:r>
              <a:rPr lang="zh-CN" altLang="en-US" sz="2800" b="1" dirty="0"/>
              <a:t>碱性</a:t>
            </a:r>
            <a:endParaRPr lang="en-US" altLang="zh-CN" sz="2800" b="1" dirty="0"/>
          </a:p>
          <a:p>
            <a:r>
              <a:rPr lang="en-US" altLang="zh-CN" sz="2800" b="1" dirty="0">
                <a:solidFill>
                  <a:srgbClr val="C00000"/>
                </a:solidFill>
              </a:rPr>
              <a:t>  </a:t>
            </a:r>
            <a:endParaRPr lang="zh-CN" altLang="en-US" sz="2800" b="1" dirty="0"/>
          </a:p>
        </p:txBody>
      </p:sp>
      <p:pic>
        <p:nvPicPr>
          <p:cNvPr id="48135" name="图片 4">
            <a:extLst>
              <a:ext uri="{FF2B5EF4-FFF2-40B4-BE49-F238E27FC236}">
                <a16:creationId xmlns:a16="http://schemas.microsoft.com/office/drawing/2014/main" xmlns="" id="{A863CB9C-46A2-4FFD-8EB3-92EFD4C36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432" y="4249738"/>
            <a:ext cx="207645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图片 6">
            <a:extLst>
              <a:ext uri="{FF2B5EF4-FFF2-40B4-BE49-F238E27FC236}">
                <a16:creationId xmlns:a16="http://schemas.microsoft.com/office/drawing/2014/main" xmlns="" id="{272A6B5B-BCEB-4126-A787-D6955886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259263"/>
            <a:ext cx="2690812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图片 8">
            <a:extLst>
              <a:ext uri="{FF2B5EF4-FFF2-40B4-BE49-F238E27FC236}">
                <a16:creationId xmlns:a16="http://schemas.microsoft.com/office/drawing/2014/main" xmlns="" id="{217A6083-0616-4BE1-9963-A8F2564AF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0156" y="4298156"/>
            <a:ext cx="20716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标题 148">
            <a:extLst>
              <a:ext uri="{FF2B5EF4-FFF2-40B4-BE49-F238E27FC236}">
                <a16:creationId xmlns:a16="http://schemas.microsoft.com/office/drawing/2014/main" xmlns="" id="{4D3746A3-40E7-42C4-8110-9BF7029F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-184150"/>
            <a:ext cx="10972800" cy="693738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本章节框架</a:t>
            </a:r>
          </a:p>
        </p:txBody>
      </p:sp>
      <p:sp>
        <p:nvSpPr>
          <p:cNvPr id="21507" name="灯片编号占位符 3">
            <a:extLst>
              <a:ext uri="{FF2B5EF4-FFF2-40B4-BE49-F238E27FC236}">
                <a16:creationId xmlns:a16="http://schemas.microsoft.com/office/drawing/2014/main" xmlns="" id="{0CD94D8A-CF88-42F7-8556-65796F32D20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1508" name="组合 146">
            <a:extLst>
              <a:ext uri="{FF2B5EF4-FFF2-40B4-BE49-F238E27FC236}">
                <a16:creationId xmlns:a16="http://schemas.microsoft.com/office/drawing/2014/main" xmlns="" id="{0508FBD3-1E5F-4CFD-8FF5-4B42D4739D5E}"/>
              </a:ext>
            </a:extLst>
          </p:cNvPr>
          <p:cNvGrpSpPr>
            <a:grpSpLocks/>
          </p:cNvGrpSpPr>
          <p:nvPr/>
        </p:nvGrpSpPr>
        <p:grpSpPr bwMode="auto">
          <a:xfrm>
            <a:off x="612775" y="908050"/>
            <a:ext cx="6954838" cy="5184775"/>
            <a:chOff x="1389063" y="1203008"/>
            <a:chExt cx="5622925" cy="4312602"/>
          </a:xfrm>
        </p:grpSpPr>
        <p:grpSp>
          <p:nvGrpSpPr>
            <p:cNvPr id="21529" name="Group 60">
              <a:extLst>
                <a:ext uri="{FF2B5EF4-FFF2-40B4-BE49-F238E27FC236}">
                  <a16:creationId xmlns:a16="http://schemas.microsoft.com/office/drawing/2014/main" xmlns="" id="{D5EAA200-E2F6-4B19-8141-8CFB4450A0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9526" y="1505586"/>
              <a:ext cx="1922462" cy="4010024"/>
              <a:chOff x="3363" y="890"/>
              <a:chExt cx="1211" cy="2526"/>
            </a:xfrm>
          </p:grpSpPr>
          <p:sp>
            <p:nvSpPr>
              <p:cNvPr id="163" name="圆角矩形 46">
                <a:extLst>
                  <a:ext uri="{FF2B5EF4-FFF2-40B4-BE49-F238E27FC236}">
                    <a16:creationId xmlns:a16="http://schemas.microsoft.com/office/drawing/2014/main" xmlns="" id="{BA1873CE-EE7F-44E2-B8F2-D9D8598E17FC}"/>
                  </a:ext>
                </a:extLst>
              </p:cNvPr>
              <p:cNvSpPr/>
              <p:nvPr/>
            </p:nvSpPr>
            <p:spPr>
              <a:xfrm>
                <a:off x="3670" y="2060"/>
                <a:ext cx="904" cy="4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等线"/>
                  </a:rPr>
                  <a:t>排便活动的评估</a:t>
                </a:r>
              </a:p>
            </p:txBody>
          </p:sp>
          <p:sp>
            <p:nvSpPr>
              <p:cNvPr id="164" name="圆角矩形 47">
                <a:extLst>
                  <a:ext uri="{FF2B5EF4-FFF2-40B4-BE49-F238E27FC236}">
                    <a16:creationId xmlns:a16="http://schemas.microsoft.com/office/drawing/2014/main" xmlns="" id="{63F733EA-4A78-4F14-9361-D7FEE27A190F}"/>
                  </a:ext>
                </a:extLst>
              </p:cNvPr>
              <p:cNvSpPr/>
              <p:nvPr/>
            </p:nvSpPr>
            <p:spPr>
              <a:xfrm>
                <a:off x="3670" y="2537"/>
                <a:ext cx="903" cy="40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等线"/>
                  </a:rPr>
                  <a:t>排便活动异常的护理</a:t>
                </a:r>
              </a:p>
            </p:txBody>
          </p:sp>
          <p:cxnSp>
            <p:nvCxnSpPr>
              <p:cNvPr id="165" name="直接连接符 48">
                <a:extLst>
                  <a:ext uri="{FF2B5EF4-FFF2-40B4-BE49-F238E27FC236}">
                    <a16:creationId xmlns:a16="http://schemas.microsoft.com/office/drawing/2014/main" xmlns="" id="{D668A0DD-0A31-4CDB-B6C8-74BD5836D251}"/>
                  </a:ext>
                </a:extLst>
              </p:cNvPr>
              <p:cNvCxnSpPr/>
              <p:nvPr/>
            </p:nvCxnSpPr>
            <p:spPr>
              <a:xfrm>
                <a:off x="3376" y="2257"/>
                <a:ext cx="0" cy="927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连接符 49">
                <a:extLst>
                  <a:ext uri="{FF2B5EF4-FFF2-40B4-BE49-F238E27FC236}">
                    <a16:creationId xmlns:a16="http://schemas.microsoft.com/office/drawing/2014/main" xmlns="" id="{3FF57785-B4C6-4C26-9A9C-2F8028C89B29}"/>
                  </a:ext>
                </a:extLst>
              </p:cNvPr>
              <p:cNvCxnSpPr/>
              <p:nvPr/>
            </p:nvCxnSpPr>
            <p:spPr>
              <a:xfrm>
                <a:off x="3363" y="890"/>
                <a:ext cx="294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50">
                <a:extLst>
                  <a:ext uri="{FF2B5EF4-FFF2-40B4-BE49-F238E27FC236}">
                    <a16:creationId xmlns:a16="http://schemas.microsoft.com/office/drawing/2014/main" xmlns="" id="{FAEB75F6-7F8F-4711-8622-9B2D1319C937}"/>
                  </a:ext>
                </a:extLst>
              </p:cNvPr>
              <p:cNvCxnSpPr/>
              <p:nvPr/>
            </p:nvCxnSpPr>
            <p:spPr>
              <a:xfrm>
                <a:off x="3376" y="2792"/>
                <a:ext cx="294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51">
                <a:extLst>
                  <a:ext uri="{FF2B5EF4-FFF2-40B4-BE49-F238E27FC236}">
                    <a16:creationId xmlns:a16="http://schemas.microsoft.com/office/drawing/2014/main" xmlns="" id="{58FBB54B-9EDA-41C2-8A27-F7CAB953C768}"/>
                  </a:ext>
                </a:extLst>
              </p:cNvPr>
              <p:cNvCxnSpPr/>
              <p:nvPr/>
            </p:nvCxnSpPr>
            <p:spPr>
              <a:xfrm>
                <a:off x="3376" y="3184"/>
                <a:ext cx="294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圆角矩形 52">
                <a:extLst>
                  <a:ext uri="{FF2B5EF4-FFF2-40B4-BE49-F238E27FC236}">
                    <a16:creationId xmlns:a16="http://schemas.microsoft.com/office/drawing/2014/main" xmlns="" id="{91F5D861-1817-455F-97AB-45E1A4415B0F}"/>
                  </a:ext>
                </a:extLst>
              </p:cNvPr>
              <p:cNvSpPr/>
              <p:nvPr/>
            </p:nvSpPr>
            <p:spPr>
              <a:xfrm>
                <a:off x="3667" y="3048"/>
                <a:ext cx="906" cy="36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等线"/>
                  </a:rPr>
                  <a:t>协助排便的护理技术</a:t>
                </a:r>
              </a:p>
            </p:txBody>
          </p:sp>
        </p:grpSp>
        <p:sp>
          <p:nvSpPr>
            <p:cNvPr id="150" name="圆角矩形 27">
              <a:extLst>
                <a:ext uri="{FF2B5EF4-FFF2-40B4-BE49-F238E27FC236}">
                  <a16:creationId xmlns:a16="http://schemas.microsoft.com/office/drawing/2014/main" xmlns="" id="{877754C6-BD84-4C54-971D-39A51C3E92E9}"/>
                </a:ext>
              </a:extLst>
            </p:cNvPr>
            <p:cNvSpPr/>
            <p:nvPr/>
          </p:nvSpPr>
          <p:spPr>
            <a:xfrm>
              <a:off x="1389063" y="3039760"/>
              <a:ext cx="1384875" cy="82132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/>
                </a:rPr>
                <a:t>排泄护理</a:t>
              </a:r>
            </a:p>
          </p:txBody>
        </p:sp>
        <p:sp>
          <p:nvSpPr>
            <p:cNvPr id="151" name="左大括号 150">
              <a:extLst>
                <a:ext uri="{FF2B5EF4-FFF2-40B4-BE49-F238E27FC236}">
                  <a16:creationId xmlns:a16="http://schemas.microsoft.com/office/drawing/2014/main" xmlns="" id="{629EA0E0-09BF-4B85-86DF-89B81188CDC4}"/>
                </a:ext>
              </a:extLst>
            </p:cNvPr>
            <p:cNvSpPr/>
            <p:nvPr/>
          </p:nvSpPr>
          <p:spPr>
            <a:xfrm>
              <a:off x="2838112" y="2260692"/>
              <a:ext cx="480021" cy="2273821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52" name="圆角矩形 29">
              <a:extLst>
                <a:ext uri="{FF2B5EF4-FFF2-40B4-BE49-F238E27FC236}">
                  <a16:creationId xmlns:a16="http://schemas.microsoft.com/office/drawing/2014/main" xmlns="" id="{20AB17D3-37B0-4470-83F4-9A9ED024B8CB}"/>
                </a:ext>
              </a:extLst>
            </p:cNvPr>
            <p:cNvSpPr/>
            <p:nvPr/>
          </p:nvSpPr>
          <p:spPr>
            <a:xfrm>
              <a:off x="3234707" y="1950385"/>
              <a:ext cx="1440064" cy="64306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/>
                </a:rPr>
                <a:t>排尿护理</a:t>
              </a:r>
            </a:p>
          </p:txBody>
        </p:sp>
        <p:sp>
          <p:nvSpPr>
            <p:cNvPr id="153" name="圆角矩形 38">
              <a:extLst>
                <a:ext uri="{FF2B5EF4-FFF2-40B4-BE49-F238E27FC236}">
                  <a16:creationId xmlns:a16="http://schemas.microsoft.com/office/drawing/2014/main" xmlns="" id="{FA91AE42-BDE4-4382-9902-4914DA4E4289}"/>
                </a:ext>
              </a:extLst>
            </p:cNvPr>
            <p:cNvSpPr/>
            <p:nvPr/>
          </p:nvSpPr>
          <p:spPr>
            <a:xfrm>
              <a:off x="3243692" y="4216283"/>
              <a:ext cx="1440064" cy="64174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/>
                </a:rPr>
                <a:t>排便护理</a:t>
              </a:r>
            </a:p>
          </p:txBody>
        </p:sp>
        <p:cxnSp>
          <p:nvCxnSpPr>
            <p:cNvPr id="154" name="直接连接符 153">
              <a:extLst>
                <a:ext uri="{FF2B5EF4-FFF2-40B4-BE49-F238E27FC236}">
                  <a16:creationId xmlns:a16="http://schemas.microsoft.com/office/drawing/2014/main" xmlns="" id="{0CF06443-9054-4188-B150-C948BE343A0D}"/>
                </a:ext>
              </a:extLst>
            </p:cNvPr>
            <p:cNvCxnSpPr/>
            <p:nvPr/>
          </p:nvCxnSpPr>
          <p:spPr>
            <a:xfrm>
              <a:off x="4673488" y="2259371"/>
              <a:ext cx="580133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>
              <a:extLst>
                <a:ext uri="{FF2B5EF4-FFF2-40B4-BE49-F238E27FC236}">
                  <a16:creationId xmlns:a16="http://schemas.microsoft.com/office/drawing/2014/main" xmlns="" id="{A42EE6BD-C990-4E16-88B9-E934C33499C8}"/>
                </a:ext>
              </a:extLst>
            </p:cNvPr>
            <p:cNvCxnSpPr/>
            <p:nvPr/>
          </p:nvCxnSpPr>
          <p:spPr>
            <a:xfrm>
              <a:off x="4674771" y="4535833"/>
              <a:ext cx="58013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36" name="Group 61">
              <a:extLst>
                <a:ext uri="{FF2B5EF4-FFF2-40B4-BE49-F238E27FC236}">
                  <a16:creationId xmlns:a16="http://schemas.microsoft.com/office/drawing/2014/main" xmlns="" id="{8892894E-79C5-48D3-8FC1-6F7985B20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5083" y="1203008"/>
              <a:ext cx="1906587" cy="2071687"/>
              <a:chOff x="3376" y="2069"/>
              <a:chExt cx="1201" cy="1305"/>
            </a:xfrm>
          </p:grpSpPr>
          <p:sp>
            <p:nvSpPr>
              <p:cNvPr id="157" name="圆角矩形 46">
                <a:extLst>
                  <a:ext uri="{FF2B5EF4-FFF2-40B4-BE49-F238E27FC236}">
                    <a16:creationId xmlns:a16="http://schemas.microsoft.com/office/drawing/2014/main" xmlns="" id="{C7BD1B80-D061-4484-AFB1-72FFD75B85B4}"/>
                  </a:ext>
                </a:extLst>
              </p:cNvPr>
              <p:cNvSpPr/>
              <p:nvPr/>
            </p:nvSpPr>
            <p:spPr>
              <a:xfrm>
                <a:off x="3670" y="2069"/>
                <a:ext cx="907" cy="40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等线"/>
                  </a:rPr>
                  <a:t>排尿活动的评估</a:t>
                </a:r>
              </a:p>
            </p:txBody>
          </p:sp>
          <p:sp>
            <p:nvSpPr>
              <p:cNvPr id="158" name="圆角矩形 47">
                <a:extLst>
                  <a:ext uri="{FF2B5EF4-FFF2-40B4-BE49-F238E27FC236}">
                    <a16:creationId xmlns:a16="http://schemas.microsoft.com/office/drawing/2014/main" xmlns="" id="{F152E3E5-4ECE-46EB-A0D2-04013ED2BDBD}"/>
                  </a:ext>
                </a:extLst>
              </p:cNvPr>
              <p:cNvSpPr/>
              <p:nvPr/>
            </p:nvSpPr>
            <p:spPr>
              <a:xfrm>
                <a:off x="3670" y="2537"/>
                <a:ext cx="906" cy="40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等线"/>
                  </a:rPr>
                  <a:t>排尿活动异常的护理</a:t>
                </a:r>
              </a:p>
            </p:txBody>
          </p:sp>
          <p:cxnSp>
            <p:nvCxnSpPr>
              <p:cNvPr id="159" name="直接连接符 158">
                <a:extLst>
                  <a:ext uri="{FF2B5EF4-FFF2-40B4-BE49-F238E27FC236}">
                    <a16:creationId xmlns:a16="http://schemas.microsoft.com/office/drawing/2014/main" xmlns="" id="{7C80268F-AF2B-491E-8EDF-C4FD5AF5370D}"/>
                  </a:ext>
                </a:extLst>
              </p:cNvPr>
              <p:cNvCxnSpPr/>
              <p:nvPr/>
            </p:nvCxnSpPr>
            <p:spPr>
              <a:xfrm>
                <a:off x="3376" y="2257"/>
                <a:ext cx="0" cy="927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接连接符 159">
                <a:extLst>
                  <a:ext uri="{FF2B5EF4-FFF2-40B4-BE49-F238E27FC236}">
                    <a16:creationId xmlns:a16="http://schemas.microsoft.com/office/drawing/2014/main" xmlns="" id="{A05970D9-2A9D-4566-97C8-F9BB15BC6D2A}"/>
                  </a:ext>
                </a:extLst>
              </p:cNvPr>
              <p:cNvCxnSpPr/>
              <p:nvPr/>
            </p:nvCxnSpPr>
            <p:spPr>
              <a:xfrm>
                <a:off x="3376" y="2736"/>
                <a:ext cx="294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接连接符 160">
                <a:extLst>
                  <a:ext uri="{FF2B5EF4-FFF2-40B4-BE49-F238E27FC236}">
                    <a16:creationId xmlns:a16="http://schemas.microsoft.com/office/drawing/2014/main" xmlns="" id="{ADAB23A1-2290-4E24-913D-FE96628BE6D5}"/>
                  </a:ext>
                </a:extLst>
              </p:cNvPr>
              <p:cNvCxnSpPr/>
              <p:nvPr/>
            </p:nvCxnSpPr>
            <p:spPr>
              <a:xfrm>
                <a:off x="3376" y="3184"/>
                <a:ext cx="294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圆角矩形 52">
                <a:extLst>
                  <a:ext uri="{FF2B5EF4-FFF2-40B4-BE49-F238E27FC236}">
                    <a16:creationId xmlns:a16="http://schemas.microsoft.com/office/drawing/2014/main" xmlns="" id="{DA9089C7-1BEB-4A6C-B6F0-6536D9F9393C}"/>
                  </a:ext>
                </a:extLst>
              </p:cNvPr>
              <p:cNvSpPr/>
              <p:nvPr/>
            </p:nvSpPr>
            <p:spPr>
              <a:xfrm>
                <a:off x="3670" y="3006"/>
                <a:ext cx="906" cy="36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等线"/>
                  </a:rPr>
                  <a:t>协助排尿的护理技术</a:t>
                </a:r>
              </a:p>
            </p:txBody>
          </p:sp>
        </p:grpSp>
      </p:grpSp>
      <p:grpSp>
        <p:nvGrpSpPr>
          <p:cNvPr id="21509" name="组合 169">
            <a:extLst>
              <a:ext uri="{FF2B5EF4-FFF2-40B4-BE49-F238E27FC236}">
                <a16:creationId xmlns:a16="http://schemas.microsoft.com/office/drawing/2014/main" xmlns="" id="{48B99A9E-1F07-4BAF-A120-0627D8B064D7}"/>
              </a:ext>
            </a:extLst>
          </p:cNvPr>
          <p:cNvGrpSpPr>
            <a:grpSpLocks/>
          </p:cNvGrpSpPr>
          <p:nvPr/>
        </p:nvGrpSpPr>
        <p:grpSpPr bwMode="auto">
          <a:xfrm>
            <a:off x="7562850" y="2262188"/>
            <a:ext cx="3765550" cy="1738312"/>
            <a:chOff x="7010083" y="2413635"/>
            <a:chExt cx="2377757" cy="1206500"/>
          </a:xfrm>
        </p:grpSpPr>
        <p:cxnSp>
          <p:nvCxnSpPr>
            <p:cNvPr id="171" name="直接连接符 170">
              <a:extLst>
                <a:ext uri="{FF2B5EF4-FFF2-40B4-BE49-F238E27FC236}">
                  <a16:creationId xmlns:a16="http://schemas.microsoft.com/office/drawing/2014/main" xmlns="" id="{60B69EEF-2923-4CA3-9BD9-8C521A75591B}"/>
                </a:ext>
              </a:extLst>
            </p:cNvPr>
            <p:cNvCxnSpPr/>
            <p:nvPr/>
          </p:nvCxnSpPr>
          <p:spPr>
            <a:xfrm>
              <a:off x="7010083" y="2993196"/>
              <a:ext cx="57940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1" name="Group 102">
              <a:extLst>
                <a:ext uri="{FF2B5EF4-FFF2-40B4-BE49-F238E27FC236}">
                  <a16:creationId xmlns:a16="http://schemas.microsoft.com/office/drawing/2014/main" xmlns="" id="{07606118-0954-431E-A996-1E45EAE2A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7296" y="2562543"/>
              <a:ext cx="500063" cy="911225"/>
              <a:chOff x="4953" y="1632"/>
              <a:chExt cx="315" cy="574"/>
            </a:xfrm>
          </p:grpSpPr>
          <p:cxnSp>
            <p:nvCxnSpPr>
              <p:cNvPr id="176" name="直接连接符 54">
                <a:extLst>
                  <a:ext uri="{FF2B5EF4-FFF2-40B4-BE49-F238E27FC236}">
                    <a16:creationId xmlns:a16="http://schemas.microsoft.com/office/drawing/2014/main" xmlns="" id="{1C31E99D-F943-4C02-B484-E412FA8004E6}"/>
                  </a:ext>
                </a:extLst>
              </p:cNvPr>
              <p:cNvCxnSpPr/>
              <p:nvPr/>
            </p:nvCxnSpPr>
            <p:spPr>
              <a:xfrm>
                <a:off x="4960" y="1632"/>
                <a:ext cx="17" cy="574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55">
                <a:extLst>
                  <a:ext uri="{FF2B5EF4-FFF2-40B4-BE49-F238E27FC236}">
                    <a16:creationId xmlns:a16="http://schemas.microsoft.com/office/drawing/2014/main" xmlns="" id="{79B7C8DF-CAB9-4A9B-B515-35B28C04EE8E}"/>
                  </a:ext>
                </a:extLst>
              </p:cNvPr>
              <p:cNvCxnSpPr/>
              <p:nvPr/>
            </p:nvCxnSpPr>
            <p:spPr>
              <a:xfrm>
                <a:off x="4953" y="1632"/>
                <a:ext cx="294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>
                <a:extLst>
                  <a:ext uri="{FF2B5EF4-FFF2-40B4-BE49-F238E27FC236}">
                    <a16:creationId xmlns:a16="http://schemas.microsoft.com/office/drawing/2014/main" xmlns="" id="{8FB2301B-5FE3-4763-A0D6-D757738587D0}"/>
                  </a:ext>
                </a:extLst>
              </p:cNvPr>
              <p:cNvCxnSpPr/>
              <p:nvPr/>
            </p:nvCxnSpPr>
            <p:spPr>
              <a:xfrm>
                <a:off x="4968" y="1904"/>
                <a:ext cx="294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57">
                <a:extLst>
                  <a:ext uri="{FF2B5EF4-FFF2-40B4-BE49-F238E27FC236}">
                    <a16:creationId xmlns:a16="http://schemas.microsoft.com/office/drawing/2014/main" xmlns="" id="{435F7210-9523-44FB-9259-F849F11FD0BF}"/>
                  </a:ext>
                </a:extLst>
              </p:cNvPr>
              <p:cNvCxnSpPr/>
              <p:nvPr/>
            </p:nvCxnSpPr>
            <p:spPr>
              <a:xfrm>
                <a:off x="4974" y="2195"/>
                <a:ext cx="294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3" name="圆角矩形 35">
              <a:extLst>
                <a:ext uri="{FF2B5EF4-FFF2-40B4-BE49-F238E27FC236}">
                  <a16:creationId xmlns:a16="http://schemas.microsoft.com/office/drawing/2014/main" xmlns="" id="{CE60B260-6F2E-4E0A-A24C-2F08753D9662}"/>
                </a:ext>
              </a:extLst>
            </p:cNvPr>
            <p:cNvSpPr/>
            <p:nvPr/>
          </p:nvSpPr>
          <p:spPr>
            <a:xfrm>
              <a:off x="7926301" y="3300605"/>
              <a:ext cx="1453519" cy="31953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膀胱冲洗</a:t>
              </a:r>
            </a:p>
          </p:txBody>
        </p:sp>
        <p:sp>
          <p:nvSpPr>
            <p:cNvPr id="174" name="圆角矩形 36">
              <a:extLst>
                <a:ext uri="{FF2B5EF4-FFF2-40B4-BE49-F238E27FC236}">
                  <a16:creationId xmlns:a16="http://schemas.microsoft.com/office/drawing/2014/main" xmlns="" id="{4615370A-D162-436C-9810-71121D702C9D}"/>
                </a:ext>
              </a:extLst>
            </p:cNvPr>
            <p:cNvSpPr/>
            <p:nvPr/>
          </p:nvSpPr>
          <p:spPr>
            <a:xfrm>
              <a:off x="7934321" y="2413635"/>
              <a:ext cx="1453519" cy="31953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导尿术</a:t>
              </a:r>
            </a:p>
          </p:txBody>
        </p:sp>
        <p:sp>
          <p:nvSpPr>
            <p:cNvPr id="175" name="圆角矩形 37">
              <a:extLst>
                <a:ext uri="{FF2B5EF4-FFF2-40B4-BE49-F238E27FC236}">
                  <a16:creationId xmlns:a16="http://schemas.microsoft.com/office/drawing/2014/main" xmlns="" id="{81BE8308-A82F-45EC-B96E-69705B8FDAB8}"/>
                </a:ext>
              </a:extLst>
            </p:cNvPr>
            <p:cNvSpPr/>
            <p:nvPr/>
          </p:nvSpPr>
          <p:spPr>
            <a:xfrm>
              <a:off x="7934321" y="2845551"/>
              <a:ext cx="1453519" cy="3184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留置导尿术</a:t>
              </a:r>
            </a:p>
          </p:txBody>
        </p:sp>
      </p:grpSp>
      <p:grpSp>
        <p:nvGrpSpPr>
          <p:cNvPr id="21510" name="组合 179">
            <a:extLst>
              <a:ext uri="{FF2B5EF4-FFF2-40B4-BE49-F238E27FC236}">
                <a16:creationId xmlns:a16="http://schemas.microsoft.com/office/drawing/2014/main" xmlns="" id="{01285384-4F78-48A4-BA21-4D4D7F1B3613}"/>
              </a:ext>
            </a:extLst>
          </p:cNvPr>
          <p:cNvGrpSpPr>
            <a:grpSpLocks/>
          </p:cNvGrpSpPr>
          <p:nvPr/>
        </p:nvGrpSpPr>
        <p:grpSpPr bwMode="auto">
          <a:xfrm>
            <a:off x="7538879" y="4504077"/>
            <a:ext cx="3771900" cy="1770063"/>
            <a:chOff x="7006273" y="4577715"/>
            <a:chExt cx="2378392" cy="1144905"/>
          </a:xfrm>
        </p:grpSpPr>
        <p:cxnSp>
          <p:nvCxnSpPr>
            <p:cNvPr id="181" name="直接连接符 180">
              <a:extLst>
                <a:ext uri="{FF2B5EF4-FFF2-40B4-BE49-F238E27FC236}">
                  <a16:creationId xmlns:a16="http://schemas.microsoft.com/office/drawing/2014/main" xmlns="" id="{B847C818-20E6-4602-A207-BC66702344CA}"/>
                </a:ext>
              </a:extLst>
            </p:cNvPr>
            <p:cNvCxnSpPr/>
            <p:nvPr/>
          </p:nvCxnSpPr>
          <p:spPr>
            <a:xfrm>
              <a:off x="7562833" y="4726604"/>
              <a:ext cx="21021" cy="82967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>
              <a:extLst>
                <a:ext uri="{FF2B5EF4-FFF2-40B4-BE49-F238E27FC236}">
                  <a16:creationId xmlns:a16="http://schemas.microsoft.com/office/drawing/2014/main" xmlns="" id="{ECCA2CED-1B5D-416B-89D6-8BE2ACD41C01}"/>
                </a:ext>
              </a:extLst>
            </p:cNvPr>
            <p:cNvCxnSpPr/>
            <p:nvPr/>
          </p:nvCxnSpPr>
          <p:spPr>
            <a:xfrm>
              <a:off x="7554825" y="4731738"/>
              <a:ext cx="46646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>
              <a:extLst>
                <a:ext uri="{FF2B5EF4-FFF2-40B4-BE49-F238E27FC236}">
                  <a16:creationId xmlns:a16="http://schemas.microsoft.com/office/drawing/2014/main" xmlns="" id="{067DB6C8-2111-4130-B30E-2514BDB33B26}"/>
                </a:ext>
              </a:extLst>
            </p:cNvPr>
            <p:cNvCxnSpPr/>
            <p:nvPr/>
          </p:nvCxnSpPr>
          <p:spPr>
            <a:xfrm>
              <a:off x="7577848" y="5556275"/>
              <a:ext cx="4674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53">
              <a:extLst>
                <a:ext uri="{FF2B5EF4-FFF2-40B4-BE49-F238E27FC236}">
                  <a16:creationId xmlns:a16="http://schemas.microsoft.com/office/drawing/2014/main" xmlns="" id="{B97EC26E-38E0-489F-902A-3DE8A805DB72}"/>
                </a:ext>
              </a:extLst>
            </p:cNvPr>
            <p:cNvCxnSpPr/>
            <p:nvPr/>
          </p:nvCxnSpPr>
          <p:spPr>
            <a:xfrm>
              <a:off x="7006273" y="5190727"/>
              <a:ext cx="57958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55">
              <a:extLst>
                <a:ext uri="{FF2B5EF4-FFF2-40B4-BE49-F238E27FC236}">
                  <a16:creationId xmlns:a16="http://schemas.microsoft.com/office/drawing/2014/main" xmlns="" id="{ABF07F78-33FC-41BE-847D-B5D0E8DD6297}"/>
                </a:ext>
              </a:extLst>
            </p:cNvPr>
            <p:cNvCxnSpPr/>
            <p:nvPr/>
          </p:nvCxnSpPr>
          <p:spPr>
            <a:xfrm>
              <a:off x="7526797" y="5181485"/>
              <a:ext cx="59159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圆角矩形 44">
              <a:extLst>
                <a:ext uri="{FF2B5EF4-FFF2-40B4-BE49-F238E27FC236}">
                  <a16:creationId xmlns:a16="http://schemas.microsoft.com/office/drawing/2014/main" xmlns="" id="{2F764E96-4363-48F2-86E4-C2F8DF51DCAD}"/>
                </a:ext>
              </a:extLst>
            </p:cNvPr>
            <p:cNvSpPr/>
            <p:nvPr/>
          </p:nvSpPr>
          <p:spPr>
            <a:xfrm>
              <a:off x="7928201" y="4577715"/>
              <a:ext cx="1453462" cy="31934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灌肠法</a:t>
              </a:r>
            </a:p>
          </p:txBody>
        </p:sp>
        <p:sp>
          <p:nvSpPr>
            <p:cNvPr id="187" name="圆角矩形 33">
              <a:extLst>
                <a:ext uri="{FF2B5EF4-FFF2-40B4-BE49-F238E27FC236}">
                  <a16:creationId xmlns:a16="http://schemas.microsoft.com/office/drawing/2014/main" xmlns="" id="{B2DE2B3A-EC14-46E9-9807-F3081C984501}"/>
                </a:ext>
              </a:extLst>
            </p:cNvPr>
            <p:cNvSpPr/>
            <p:nvPr/>
          </p:nvSpPr>
          <p:spPr>
            <a:xfrm>
              <a:off x="7926199" y="5028489"/>
              <a:ext cx="1458466" cy="31934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简易通便法</a:t>
              </a:r>
            </a:p>
          </p:txBody>
        </p:sp>
        <p:sp>
          <p:nvSpPr>
            <p:cNvPr id="188" name="圆角矩形 34">
              <a:extLst>
                <a:ext uri="{FF2B5EF4-FFF2-40B4-BE49-F238E27FC236}">
                  <a16:creationId xmlns:a16="http://schemas.microsoft.com/office/drawing/2014/main" xmlns="" id="{D4D09588-8648-499D-A3D4-14F196A58386}"/>
                </a:ext>
              </a:extLst>
            </p:cNvPr>
            <p:cNvSpPr/>
            <p:nvPr/>
          </p:nvSpPr>
          <p:spPr>
            <a:xfrm>
              <a:off x="7923195" y="5403279"/>
              <a:ext cx="1458467" cy="31934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肛管排气法</a:t>
              </a:r>
            </a:p>
          </p:txBody>
        </p:sp>
      </p:grpSp>
      <p:cxnSp>
        <p:nvCxnSpPr>
          <p:cNvPr id="189" name="直接连接符 50">
            <a:extLst>
              <a:ext uri="{FF2B5EF4-FFF2-40B4-BE49-F238E27FC236}">
                <a16:creationId xmlns:a16="http://schemas.microsoft.com/office/drawing/2014/main" xmlns="" id="{C08FFEAF-6E5E-4989-9A22-A9314DA9D6CD}"/>
              </a:ext>
            </a:extLst>
          </p:cNvPr>
          <p:cNvCxnSpPr>
            <a:cxnSpLocks/>
            <a:endCxn id="163" idx="1"/>
          </p:cNvCxnSpPr>
          <p:nvPr/>
        </p:nvCxnSpPr>
        <p:spPr>
          <a:xfrm>
            <a:off x="5208588" y="3881438"/>
            <a:ext cx="584200" cy="63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A48E7F10-4F9E-427A-BC02-8DB4A58AA2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尿液状态的评估</a:t>
            </a:r>
          </a:p>
        </p:txBody>
      </p:sp>
      <p:sp>
        <p:nvSpPr>
          <p:cNvPr id="49155" name="灯片编号占位符 3">
            <a:extLst>
              <a:ext uri="{FF2B5EF4-FFF2-40B4-BE49-F238E27FC236}">
                <a16:creationId xmlns:a16="http://schemas.microsoft.com/office/drawing/2014/main" xmlns="" id="{08A4F57B-3632-4C69-A422-C6CAF964433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ED50B844-6112-490C-8A17-AA6F1232C303}"/>
              </a:ext>
            </a:extLst>
          </p:cNvPr>
          <p:cNvSpPr txBox="1"/>
          <p:nvPr/>
        </p:nvSpPr>
        <p:spPr>
          <a:xfrm>
            <a:off x="1774825" y="974725"/>
            <a:ext cx="1441450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尿比重</a:t>
            </a:r>
          </a:p>
        </p:txBody>
      </p:sp>
      <p:pic>
        <p:nvPicPr>
          <p:cNvPr id="49157" name="图形 3" descr="研究">
            <a:extLst>
              <a:ext uri="{FF2B5EF4-FFF2-40B4-BE49-F238E27FC236}">
                <a16:creationId xmlns:a16="http://schemas.microsoft.com/office/drawing/2014/main" xmlns="" id="{6E9DAB0B-0B5D-43C1-852E-0CF698965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文本框 12">
            <a:extLst>
              <a:ext uri="{FF2B5EF4-FFF2-40B4-BE49-F238E27FC236}">
                <a16:creationId xmlns:a16="http://schemas.microsoft.com/office/drawing/2014/main" xmlns="" id="{5428067B-30C5-4362-BB46-9D7768B0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184650"/>
            <a:ext cx="96170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/>
              <a:t>尿比重＜</a:t>
            </a:r>
            <a:r>
              <a:rPr lang="en-US" altLang="zh-CN" sz="2800" b="1" dirty="0"/>
              <a:t>1.015</a:t>
            </a:r>
            <a:r>
              <a:rPr lang="zh-CN" altLang="en-US" sz="2800" b="1" dirty="0"/>
              <a:t>；尿崩症、慢性肾小球肾炎、肾盂肾炎</a:t>
            </a:r>
            <a:endParaRPr lang="en-US" altLang="zh-CN" sz="2800" b="1" dirty="0"/>
          </a:p>
          <a:p>
            <a:r>
              <a:rPr lang="zh-CN" altLang="en-US" sz="2800" b="1" dirty="0"/>
              <a:t>尿比重＞</a:t>
            </a:r>
            <a:r>
              <a:rPr lang="en-US" altLang="zh-CN" sz="2800" b="1" dirty="0"/>
              <a:t>1.025</a:t>
            </a:r>
            <a:r>
              <a:rPr lang="zh-CN" altLang="en-US" sz="2800" b="1" dirty="0"/>
              <a:t>；急性肾小球肾炎、高热、脱水</a:t>
            </a:r>
            <a:endParaRPr lang="en-US" altLang="zh-CN" sz="2800" b="1" dirty="0"/>
          </a:p>
          <a:p>
            <a:r>
              <a:rPr lang="zh-CN" altLang="en-US" sz="2800" b="1" dirty="0"/>
              <a:t>尿比重≈</a:t>
            </a:r>
            <a:r>
              <a:rPr lang="en-US" altLang="zh-CN" sz="2800" b="1" dirty="0"/>
              <a:t>1.010</a:t>
            </a:r>
            <a:r>
              <a:rPr lang="zh-CN" altLang="en-US" sz="2800" b="1" dirty="0"/>
              <a:t>；提示肾功能严重障碍</a:t>
            </a:r>
          </a:p>
        </p:txBody>
      </p:sp>
      <p:sp>
        <p:nvSpPr>
          <p:cNvPr id="49159" name="文本框 14">
            <a:extLst>
              <a:ext uri="{FF2B5EF4-FFF2-40B4-BE49-F238E27FC236}">
                <a16:creationId xmlns:a16="http://schemas.microsoft.com/office/drawing/2014/main" xmlns="" id="{0184B840-1720-4FA4-9358-C80FF6FD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1728788"/>
            <a:ext cx="94567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/>
              <a:t>同体积的尿液和同体积的纯水之间的重量之比</a:t>
            </a:r>
            <a:r>
              <a:rPr lang="en-US" altLang="zh-CN" sz="2800" b="1" dirty="0"/>
              <a:t>,</a:t>
            </a:r>
            <a:r>
              <a:rPr lang="zh-CN" altLang="en-US" sz="2800" b="1" dirty="0"/>
              <a:t>反映尿液的浓缩程度。</a:t>
            </a:r>
            <a:endParaRPr lang="en-US" altLang="zh-CN" sz="2800" b="1" dirty="0"/>
          </a:p>
          <a:p>
            <a:r>
              <a:rPr lang="zh-CN" altLang="en-US" sz="2800" b="1" dirty="0"/>
              <a:t>尿比重正常值是在</a:t>
            </a:r>
            <a:r>
              <a:rPr lang="en-US" altLang="zh-CN" sz="2800" b="1" dirty="0"/>
              <a:t>1.015-1.025</a:t>
            </a:r>
            <a:r>
              <a:rPr lang="zh-CN" altLang="en-US" sz="2800" b="1" dirty="0"/>
              <a:t>之间，与尿量呈反比。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AF32D115-3997-421C-A28D-2F4CD589E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4844" t="45833" r="28906" b="26041"/>
          <a:stretch>
            <a:fillRect/>
          </a:stretch>
        </p:blipFill>
        <p:spPr bwMode="auto">
          <a:xfrm>
            <a:off x="10366375" y="2350764"/>
            <a:ext cx="1695450" cy="3984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203481BF-37CA-4C98-BC69-E2FC8FE093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排尿异常的评估</a:t>
            </a:r>
          </a:p>
        </p:txBody>
      </p:sp>
      <p:sp>
        <p:nvSpPr>
          <p:cNvPr id="50179" name="灯片编号占位符 3">
            <a:extLst>
              <a:ext uri="{FF2B5EF4-FFF2-40B4-BE49-F238E27FC236}">
                <a16:creationId xmlns:a16="http://schemas.microsoft.com/office/drawing/2014/main" xmlns="" id="{79E3AAA5-ADC5-46A6-BD32-EB38E5BB6AF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194F5520-FA86-42AC-9921-92DB14D88E4A}"/>
              </a:ext>
            </a:extLst>
          </p:cNvPr>
          <p:cNvSpPr txBox="1"/>
          <p:nvPr/>
        </p:nvSpPr>
        <p:spPr>
          <a:xfrm>
            <a:off x="1343025" y="1485900"/>
            <a:ext cx="3240088" cy="388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多尿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少尿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无尿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膀胱刺激征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尿潴留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尿失禁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右大括号 2">
            <a:extLst>
              <a:ext uri="{FF2B5EF4-FFF2-40B4-BE49-F238E27FC236}">
                <a16:creationId xmlns:a16="http://schemas.microsoft.com/office/drawing/2014/main" xmlns="" id="{0B7ACB62-D262-4493-B080-C7509E34883F}"/>
              </a:ext>
            </a:extLst>
          </p:cNvPr>
          <p:cNvSpPr/>
          <p:nvPr/>
        </p:nvSpPr>
        <p:spPr>
          <a:xfrm>
            <a:off x="4043363" y="1844675"/>
            <a:ext cx="431800" cy="1512888"/>
          </a:xfrm>
          <a:prstGeom prst="rightBrace">
            <a:avLst>
              <a:gd name="adj1" fmla="val 37116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0182" name="文本框 4">
            <a:extLst>
              <a:ext uri="{FF2B5EF4-FFF2-40B4-BE49-F238E27FC236}">
                <a16:creationId xmlns:a16="http://schemas.microsoft.com/office/drawing/2014/main" xmlns="" id="{73727156-8082-428F-89E9-4D5ED5FB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200" y="2339975"/>
            <a:ext cx="16573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/>
              <a:t>尿量异常</a:t>
            </a:r>
          </a:p>
        </p:txBody>
      </p:sp>
      <p:pic>
        <p:nvPicPr>
          <p:cNvPr id="50183" name="图片 6">
            <a:extLst>
              <a:ext uri="{FF2B5EF4-FFF2-40B4-BE49-F238E27FC236}">
                <a16:creationId xmlns:a16="http://schemas.microsoft.com/office/drawing/2014/main" xmlns="" id="{AF98972E-B79A-48ED-974B-D0D45981B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9388" y="1341438"/>
            <a:ext cx="563245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五角星 27653">
            <a:extLst>
              <a:ext uri="{FF2B5EF4-FFF2-40B4-BE49-F238E27FC236}">
                <a16:creationId xmlns:a16="http://schemas.microsoft.com/office/drawing/2014/main" xmlns="" id="{40A708AA-FD68-47BF-A361-8404DFA3D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7150" y="84138"/>
            <a:ext cx="581025" cy="574675"/>
          </a:xfrm>
          <a:custGeom>
            <a:avLst/>
            <a:gdLst>
              <a:gd name="T0" fmla="*/ 0 w 746125"/>
              <a:gd name="T1" fmla="*/ 89710 h 719138"/>
              <a:gd name="T2" fmla="*/ 81462 w 746125"/>
              <a:gd name="T3" fmla="*/ 89711 h 719138"/>
              <a:gd name="T4" fmla="*/ 106634 w 746125"/>
              <a:gd name="T5" fmla="*/ 0 h 719138"/>
              <a:gd name="T6" fmla="*/ 131808 w 746125"/>
              <a:gd name="T7" fmla="*/ 89711 h 719138"/>
              <a:gd name="T8" fmla="*/ 213270 w 746125"/>
              <a:gd name="T9" fmla="*/ 89710 h 719138"/>
              <a:gd name="T10" fmla="*/ 147365 w 746125"/>
              <a:gd name="T11" fmla="*/ 145154 h 719138"/>
              <a:gd name="T12" fmla="*/ 172539 w 746125"/>
              <a:gd name="T13" fmla="*/ 234866 h 719138"/>
              <a:gd name="T14" fmla="*/ 106634 w 746125"/>
              <a:gd name="T15" fmla="*/ 179421 h 719138"/>
              <a:gd name="T16" fmla="*/ 40731 w 746125"/>
              <a:gd name="T17" fmla="*/ 234866 h 719138"/>
              <a:gd name="T18" fmla="*/ 65904 w 746125"/>
              <a:gd name="T19" fmla="*/ 145154 h 719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46125" h="719138">
                <a:moveTo>
                  <a:pt x="0" y="274685"/>
                </a:moveTo>
                <a:lnTo>
                  <a:pt x="284995" y="274687"/>
                </a:lnTo>
                <a:lnTo>
                  <a:pt x="373062" y="0"/>
                </a:lnTo>
                <a:lnTo>
                  <a:pt x="461129" y="274687"/>
                </a:lnTo>
                <a:lnTo>
                  <a:pt x="746124" y="274685"/>
                </a:lnTo>
                <a:lnTo>
                  <a:pt x="515557" y="444449"/>
                </a:lnTo>
                <a:lnTo>
                  <a:pt x="603627" y="719136"/>
                </a:lnTo>
                <a:lnTo>
                  <a:pt x="373062" y="549368"/>
                </a:lnTo>
                <a:lnTo>
                  <a:pt x="142497" y="719136"/>
                </a:lnTo>
                <a:lnTo>
                  <a:pt x="230567" y="444449"/>
                </a:lnTo>
                <a:lnTo>
                  <a:pt x="0" y="274685"/>
                </a:lnTo>
                <a:close/>
              </a:path>
            </a:pathLst>
          </a:custGeom>
          <a:solidFill>
            <a:srgbClr val="FF0000">
              <a:alpha val="94116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41FBA3D9-A2FE-48D4-90FD-570BD48B4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多尿、少尿、无尿</a:t>
            </a:r>
          </a:p>
        </p:txBody>
      </p:sp>
      <p:sp>
        <p:nvSpPr>
          <p:cNvPr id="51203" name="灯片编号占位符 3">
            <a:extLst>
              <a:ext uri="{FF2B5EF4-FFF2-40B4-BE49-F238E27FC236}">
                <a16:creationId xmlns:a16="http://schemas.microsoft.com/office/drawing/2014/main" xmlns="" id="{C202889F-2F96-436E-8AAE-B22E39FDFBF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xmlns="" id="{B8510D65-C69A-4F46-B810-8C8EC04FA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8183348"/>
              </p:ext>
            </p:extLst>
          </p:nvPr>
        </p:nvGraphicFramePr>
        <p:xfrm>
          <a:off x="407368" y="956340"/>
          <a:ext cx="11341719" cy="494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57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694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741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7395"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尿量异常对比</a:t>
                      </a:r>
                    </a:p>
                  </a:txBody>
                  <a:tcPr marL="91447" marR="91447" marT="45721" marB="45721" anchor="ctr"/>
                </a:tc>
                <a:tc hMerge="1"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7395"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 marL="91447" marR="91447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尿量</a:t>
                      </a:r>
                    </a:p>
                  </a:txBody>
                  <a:tcPr marL="91447" marR="91447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诱因</a:t>
                      </a:r>
                    </a:p>
                  </a:txBody>
                  <a:tcPr marL="91447" marR="91447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常见病</a:t>
                      </a:r>
                    </a:p>
                  </a:txBody>
                  <a:tcPr marL="91447" marR="91447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41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多尿</a:t>
                      </a:r>
                    </a:p>
                  </a:txBody>
                  <a:tcPr marL="91447" marR="91447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＞</a:t>
                      </a:r>
                      <a:r>
                        <a:rPr lang="en-US" altLang="zh-CN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2500ml/24H</a:t>
                      </a:r>
                      <a:endParaRPr lang="zh-CN" altLang="en-US" sz="2800" b="1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91447" marR="91447" marT="45721" marB="457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内分泌代谢障碍或肾小管浓缩功能不全引起</a:t>
                      </a:r>
                    </a:p>
                  </a:txBody>
                  <a:tcPr marL="91447" marR="91447" marT="45721" marB="457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糖尿病、尿崩症、急性肾功能衰竭的多尿期</a:t>
                      </a:r>
                    </a:p>
                  </a:txBody>
                  <a:tcPr marL="91447" marR="91447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少尿</a:t>
                      </a:r>
                    </a:p>
                  </a:txBody>
                  <a:tcPr marL="91447" marR="91447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＜</a:t>
                      </a:r>
                      <a:r>
                        <a:rPr lang="en-US" altLang="zh-CN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400ml/24H</a:t>
                      </a:r>
                    </a:p>
                    <a:p>
                      <a:pPr algn="ctr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＜</a:t>
                      </a:r>
                      <a:r>
                        <a:rPr lang="en-US" altLang="zh-CN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17ml/H</a:t>
                      </a:r>
                    </a:p>
                  </a:txBody>
                  <a:tcPr marL="91447" marR="91447" marT="45721" marB="457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发热、液体摄入过少、休克等致血液循环减少</a:t>
                      </a:r>
                    </a:p>
                  </a:txBody>
                  <a:tcPr marL="91447" marR="91447" marT="45721" marB="457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心脏、肾脏、肝脏功能衰竭</a:t>
                      </a:r>
                    </a:p>
                  </a:txBody>
                  <a:tcPr marL="91447" marR="91447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442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无尿</a:t>
                      </a:r>
                    </a:p>
                  </a:txBody>
                  <a:tcPr marL="91447" marR="91447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＜</a:t>
                      </a:r>
                      <a:r>
                        <a:rPr lang="en-US" altLang="zh-CN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100ml/24H</a:t>
                      </a:r>
                    </a:p>
                    <a:p>
                      <a:pPr algn="ctr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＜</a:t>
                      </a:r>
                      <a:r>
                        <a:rPr lang="en-US" altLang="zh-CN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0ml/12H</a:t>
                      </a:r>
                    </a:p>
                  </a:txBody>
                  <a:tcPr marL="91447" marR="91447" marT="45721" marB="457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严重血液循环不足，肾小球滤过率明显降低</a:t>
                      </a:r>
                    </a:p>
                  </a:txBody>
                  <a:tcPr marL="91447" marR="91447" marT="45721" marB="457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严重休克、肾衰竭、药物中毒</a:t>
                      </a:r>
                    </a:p>
                  </a:txBody>
                  <a:tcPr marL="91447" marR="91447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1233" name="五角星 27653">
            <a:extLst>
              <a:ext uri="{FF2B5EF4-FFF2-40B4-BE49-F238E27FC236}">
                <a16:creationId xmlns:a16="http://schemas.microsoft.com/office/drawing/2014/main" xmlns="" id="{6010348D-375F-4872-9C82-BB4CAABE2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77788"/>
            <a:ext cx="581025" cy="574675"/>
          </a:xfrm>
          <a:custGeom>
            <a:avLst/>
            <a:gdLst>
              <a:gd name="T0" fmla="*/ 0 w 746125"/>
              <a:gd name="T1" fmla="*/ 89710 h 719138"/>
              <a:gd name="T2" fmla="*/ 81462 w 746125"/>
              <a:gd name="T3" fmla="*/ 89711 h 719138"/>
              <a:gd name="T4" fmla="*/ 106634 w 746125"/>
              <a:gd name="T5" fmla="*/ 0 h 719138"/>
              <a:gd name="T6" fmla="*/ 131808 w 746125"/>
              <a:gd name="T7" fmla="*/ 89711 h 719138"/>
              <a:gd name="T8" fmla="*/ 213270 w 746125"/>
              <a:gd name="T9" fmla="*/ 89710 h 719138"/>
              <a:gd name="T10" fmla="*/ 147365 w 746125"/>
              <a:gd name="T11" fmla="*/ 145154 h 719138"/>
              <a:gd name="T12" fmla="*/ 172539 w 746125"/>
              <a:gd name="T13" fmla="*/ 234866 h 719138"/>
              <a:gd name="T14" fmla="*/ 106634 w 746125"/>
              <a:gd name="T15" fmla="*/ 179421 h 719138"/>
              <a:gd name="T16" fmla="*/ 40731 w 746125"/>
              <a:gd name="T17" fmla="*/ 234866 h 719138"/>
              <a:gd name="T18" fmla="*/ 65904 w 746125"/>
              <a:gd name="T19" fmla="*/ 145154 h 719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46125" h="719138">
                <a:moveTo>
                  <a:pt x="0" y="274685"/>
                </a:moveTo>
                <a:lnTo>
                  <a:pt x="284995" y="274687"/>
                </a:lnTo>
                <a:lnTo>
                  <a:pt x="373062" y="0"/>
                </a:lnTo>
                <a:lnTo>
                  <a:pt x="461129" y="274687"/>
                </a:lnTo>
                <a:lnTo>
                  <a:pt x="746124" y="274685"/>
                </a:lnTo>
                <a:lnTo>
                  <a:pt x="515557" y="444449"/>
                </a:lnTo>
                <a:lnTo>
                  <a:pt x="603627" y="719136"/>
                </a:lnTo>
                <a:lnTo>
                  <a:pt x="373062" y="549368"/>
                </a:lnTo>
                <a:lnTo>
                  <a:pt x="142497" y="719136"/>
                </a:lnTo>
                <a:lnTo>
                  <a:pt x="230567" y="444449"/>
                </a:lnTo>
                <a:lnTo>
                  <a:pt x="0" y="274685"/>
                </a:lnTo>
                <a:close/>
              </a:path>
            </a:pathLst>
          </a:custGeom>
          <a:solidFill>
            <a:srgbClr val="FF0000">
              <a:alpha val="94116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307CFBC9-0F5D-4D2F-840F-368482B765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膀胱刺激征</a:t>
            </a:r>
          </a:p>
        </p:txBody>
      </p:sp>
      <p:sp>
        <p:nvSpPr>
          <p:cNvPr id="52227" name="灯片编号占位符 3">
            <a:extLst>
              <a:ext uri="{FF2B5EF4-FFF2-40B4-BE49-F238E27FC236}">
                <a16:creationId xmlns:a16="http://schemas.microsoft.com/office/drawing/2014/main" xmlns="" id="{7E9898A2-321E-4387-A02F-6EEF34EC989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2228" name="文本框 7">
            <a:extLst>
              <a:ext uri="{FF2B5EF4-FFF2-40B4-BE49-F238E27FC236}">
                <a16:creationId xmlns:a16="http://schemas.microsoft.com/office/drawing/2014/main" xmlns="" id="{C9401C5D-DA4D-420F-B466-AB6A8DADB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1268413"/>
            <a:ext cx="604996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/>
              <a:t>      因为膀胱及尿道感染或机械性刺激，导致病人出现</a:t>
            </a:r>
            <a:r>
              <a:rPr lang="zh-CN" altLang="en-US" sz="3600" b="1" dirty="0">
                <a:solidFill>
                  <a:srgbClr val="C00000"/>
                </a:solidFill>
              </a:rPr>
              <a:t>尿频、尿急、尿痛</a:t>
            </a:r>
            <a:r>
              <a:rPr lang="zh-CN" altLang="en-US" sz="2800" b="1" dirty="0"/>
              <a:t>，时常伴有血尿。</a:t>
            </a:r>
          </a:p>
        </p:txBody>
      </p:sp>
      <p:sp>
        <p:nvSpPr>
          <p:cNvPr id="52230" name="文本框 11">
            <a:extLst>
              <a:ext uri="{FF2B5EF4-FFF2-40B4-BE49-F238E27FC236}">
                <a16:creationId xmlns:a16="http://schemas.microsoft.com/office/drawing/2014/main" xmlns="" id="{5B6D0296-CA03-4AAA-BD6F-562CAAB78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3573016"/>
            <a:ext cx="11161240" cy="194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/>
              <a:t>尿频</a:t>
            </a:r>
            <a:r>
              <a:rPr lang="en-US" altLang="zh-CN" sz="2800" b="1" dirty="0"/>
              <a:t>: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单位时间内排尿次数增多。（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总量不变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/>
              <a:t>尿急</a:t>
            </a:r>
            <a:r>
              <a:rPr lang="en-US" altLang="zh-CN" sz="2800" b="1" dirty="0"/>
              <a:t>: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突然有尿意，不能控制需立即排尿，排尿反射特别强烈。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/>
              <a:t>尿痛</a:t>
            </a:r>
            <a:r>
              <a:rPr lang="en-US" altLang="zh-CN" sz="2800" b="1" dirty="0"/>
              <a:t>: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排尿时膀胱区及尿道病损处受刺激产生疼痛。</a:t>
            </a:r>
          </a:p>
        </p:txBody>
      </p:sp>
      <p:sp>
        <p:nvSpPr>
          <p:cNvPr id="52231" name="五角星 27653">
            <a:extLst>
              <a:ext uri="{FF2B5EF4-FFF2-40B4-BE49-F238E27FC236}">
                <a16:creationId xmlns:a16="http://schemas.microsoft.com/office/drawing/2014/main" xmlns="" id="{63182F2A-84F1-4B2B-AA6B-6BA2E1FCC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764" y="98425"/>
            <a:ext cx="500061" cy="450255"/>
          </a:xfrm>
          <a:custGeom>
            <a:avLst/>
            <a:gdLst>
              <a:gd name="T0" fmla="*/ 0 w 746125"/>
              <a:gd name="T1" fmla="*/ 89710 h 719138"/>
              <a:gd name="T2" fmla="*/ 81462 w 746125"/>
              <a:gd name="T3" fmla="*/ 89711 h 719138"/>
              <a:gd name="T4" fmla="*/ 106634 w 746125"/>
              <a:gd name="T5" fmla="*/ 0 h 719138"/>
              <a:gd name="T6" fmla="*/ 131808 w 746125"/>
              <a:gd name="T7" fmla="*/ 89711 h 719138"/>
              <a:gd name="T8" fmla="*/ 213270 w 746125"/>
              <a:gd name="T9" fmla="*/ 89710 h 719138"/>
              <a:gd name="T10" fmla="*/ 147365 w 746125"/>
              <a:gd name="T11" fmla="*/ 145154 h 719138"/>
              <a:gd name="T12" fmla="*/ 172539 w 746125"/>
              <a:gd name="T13" fmla="*/ 234866 h 719138"/>
              <a:gd name="T14" fmla="*/ 106634 w 746125"/>
              <a:gd name="T15" fmla="*/ 179421 h 719138"/>
              <a:gd name="T16" fmla="*/ 40731 w 746125"/>
              <a:gd name="T17" fmla="*/ 234866 h 719138"/>
              <a:gd name="T18" fmla="*/ 65904 w 746125"/>
              <a:gd name="T19" fmla="*/ 145154 h 719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46125" h="719138">
                <a:moveTo>
                  <a:pt x="0" y="274685"/>
                </a:moveTo>
                <a:lnTo>
                  <a:pt x="284995" y="274687"/>
                </a:lnTo>
                <a:lnTo>
                  <a:pt x="373062" y="0"/>
                </a:lnTo>
                <a:lnTo>
                  <a:pt x="461129" y="274687"/>
                </a:lnTo>
                <a:lnTo>
                  <a:pt x="746124" y="274685"/>
                </a:lnTo>
                <a:lnTo>
                  <a:pt x="515557" y="444449"/>
                </a:lnTo>
                <a:lnTo>
                  <a:pt x="603627" y="719136"/>
                </a:lnTo>
                <a:lnTo>
                  <a:pt x="373062" y="549368"/>
                </a:lnTo>
                <a:lnTo>
                  <a:pt x="142497" y="719136"/>
                </a:lnTo>
                <a:lnTo>
                  <a:pt x="230567" y="444449"/>
                </a:lnTo>
                <a:lnTo>
                  <a:pt x="0" y="274685"/>
                </a:lnTo>
                <a:close/>
              </a:path>
            </a:pathLst>
          </a:custGeom>
          <a:solidFill>
            <a:srgbClr val="FF0000">
              <a:alpha val="94116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034975E-D884-4879-AF49-AEBC8E84C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1075" y="757966"/>
            <a:ext cx="3600400" cy="262047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F3EB8ABA-5CF1-417D-A765-D576253B37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尿潴留</a:t>
            </a:r>
          </a:p>
        </p:txBody>
      </p:sp>
      <p:sp>
        <p:nvSpPr>
          <p:cNvPr id="53251" name="灯片编号占位符 3">
            <a:extLst>
              <a:ext uri="{FF2B5EF4-FFF2-40B4-BE49-F238E27FC236}">
                <a16:creationId xmlns:a16="http://schemas.microsoft.com/office/drawing/2014/main" xmlns="" id="{CD2726D6-B13D-40DA-BEAD-84EC01D4EB65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3252" name="文本框 7">
            <a:extLst>
              <a:ext uri="{FF2B5EF4-FFF2-40B4-BE49-F238E27FC236}">
                <a16:creationId xmlns:a16="http://schemas.microsoft.com/office/drawing/2014/main" xmlns="" id="{EBD0FF55-1376-4ECB-AB7E-1A549C6BF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131888"/>
            <a:ext cx="820873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/>
              <a:t>     </a:t>
            </a:r>
            <a:r>
              <a:rPr lang="zh-CN" altLang="en-US" sz="3200" b="1" dirty="0">
                <a:solidFill>
                  <a:srgbClr val="C00000"/>
                </a:solidFill>
                <a:latin typeface="+mn-ea"/>
                <a:ea typeface="+mn-ea"/>
              </a:rPr>
              <a:t>尿液大量存留在膀胱内而不能自主排出。</a:t>
            </a:r>
            <a:endParaRPr lang="en-US" altLang="zh-CN" sz="3200" b="1" dirty="0">
              <a:solidFill>
                <a:srgbClr val="C00000"/>
              </a:solidFill>
              <a:latin typeface="+mn-ea"/>
              <a:ea typeface="+mn-ea"/>
            </a:endParaRPr>
          </a:p>
          <a:p>
            <a:r>
              <a:rPr lang="en-US" altLang="zh-CN" sz="2800" b="1" dirty="0"/>
              <a:t>      </a:t>
            </a:r>
          </a:p>
          <a:p>
            <a:r>
              <a:rPr lang="en-US" altLang="zh-CN" sz="2800" b="1" dirty="0"/>
              <a:t>      </a:t>
            </a:r>
            <a:r>
              <a:rPr lang="zh-CN" altLang="en-US" sz="2800" b="1" dirty="0"/>
              <a:t>主诉：下腹胀痛，排尿困难。</a:t>
            </a:r>
            <a:endParaRPr lang="en-US" altLang="zh-CN" sz="2800" b="1" dirty="0"/>
          </a:p>
          <a:p>
            <a:r>
              <a:rPr lang="en-US" altLang="zh-CN" sz="2800" b="1" dirty="0"/>
              <a:t>      </a:t>
            </a:r>
            <a:r>
              <a:rPr lang="zh-CN" altLang="en-US" sz="2800" b="1" dirty="0"/>
              <a:t>体检：耻骨上膨隆，扪及囊样包</a:t>
            </a:r>
            <a:endParaRPr lang="en-US" altLang="zh-CN" sz="2800" b="1" dirty="0"/>
          </a:p>
          <a:p>
            <a:r>
              <a:rPr lang="en-US" altLang="zh-CN" sz="2800" b="1" dirty="0"/>
              <a:t>                 </a:t>
            </a:r>
            <a:r>
              <a:rPr lang="zh-CN" altLang="en-US" sz="2800" b="1" dirty="0"/>
              <a:t>块，叩诊呈实音，有压痛。</a:t>
            </a:r>
          </a:p>
        </p:txBody>
      </p:sp>
      <p:sp>
        <p:nvSpPr>
          <p:cNvPr id="53253" name="文本框 11">
            <a:extLst>
              <a:ext uri="{FF2B5EF4-FFF2-40B4-BE49-F238E27FC236}">
                <a16:creationId xmlns:a16="http://schemas.microsoft.com/office/drawing/2014/main" xmlns="" id="{7B66AF04-9700-4A05-BE6C-C35DD729F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4" y="4132263"/>
            <a:ext cx="10153451" cy="15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8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/>
              <a:t>机械性梗阻：膀胱颈至尿道外口的某一部位有梗阻性病变。</a:t>
            </a:r>
          </a:p>
          <a:p>
            <a:pPr>
              <a:lnSpc>
                <a:spcPts val="38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/>
              <a:t>动力性梗阻：控制排尿的中枢或周围神经受损。</a:t>
            </a:r>
          </a:p>
          <a:p>
            <a:pPr>
              <a:lnSpc>
                <a:spcPts val="38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/>
              <a:t>其 他 原  因：心理因素或习惯改变</a:t>
            </a:r>
            <a:endParaRPr lang="en-US" altLang="zh-CN" sz="2800" b="1" dirty="0"/>
          </a:p>
        </p:txBody>
      </p:sp>
      <p:pic>
        <p:nvPicPr>
          <p:cNvPr id="53254" name="图片 4">
            <a:extLst>
              <a:ext uri="{FF2B5EF4-FFF2-40B4-BE49-F238E27FC236}">
                <a16:creationId xmlns:a16="http://schemas.microsoft.com/office/drawing/2014/main" xmlns="" id="{38AB579A-A935-4245-8D57-F6B7686C9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3088" y="1120775"/>
            <a:ext cx="47656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CC8DBD7-6453-400C-90FD-653A4EBBED8F}"/>
              </a:ext>
            </a:extLst>
          </p:cNvPr>
          <p:cNvSpPr/>
          <p:nvPr/>
        </p:nvSpPr>
        <p:spPr>
          <a:xfrm>
            <a:off x="1254125" y="885825"/>
            <a:ext cx="39036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尿潴留病人的护理：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6323" name="灯片编号占位符 3">
            <a:extLst>
              <a:ext uri="{FF2B5EF4-FFF2-40B4-BE49-F238E27FC236}">
                <a16:creationId xmlns:a16="http://schemas.microsoft.com/office/drawing/2014/main" xmlns="" id="{09429AEF-7AD5-40D6-8009-582E29E05F7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文本占位符 1">
            <a:extLst>
              <a:ext uri="{FF2B5EF4-FFF2-40B4-BE49-F238E27FC236}">
                <a16:creationId xmlns:a16="http://schemas.microsoft.com/office/drawing/2014/main" xmlns="" id="{26FC7133-06BD-43D7-A912-7E8002F21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二、排尿活动异常病人的护理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3A06A7DA-BD84-4CAE-A08B-AE14BDCEC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1665288"/>
            <a:ext cx="5435600" cy="42878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1pPr>
            <a:lvl2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2pPr>
            <a:lvl3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3pPr>
            <a:lvl4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4pPr>
            <a:lvl5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心理护理：多安慰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提供隐蔽的排尿环境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调整体位和姿势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针灸法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诱导排尿：听水声、冲会阴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热敷、按摩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药物治疗：注射卡巴胆碱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导尿术</a:t>
            </a:r>
          </a:p>
        </p:txBody>
      </p:sp>
      <p:pic>
        <p:nvPicPr>
          <p:cNvPr id="56326" name="图片 7">
            <a:extLst>
              <a:ext uri="{FF2B5EF4-FFF2-40B4-BE49-F238E27FC236}">
                <a16:creationId xmlns:a16="http://schemas.microsoft.com/office/drawing/2014/main" xmlns="" id="{F0E4E1E2-8CC2-42A3-AB0B-52573E6F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0100" y="885825"/>
            <a:ext cx="610235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BC51C003-17B5-428D-83DF-1B5A5A7AA9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尿失禁</a:t>
            </a:r>
          </a:p>
        </p:txBody>
      </p:sp>
      <p:sp>
        <p:nvSpPr>
          <p:cNvPr id="54275" name="灯片编号占位符 3">
            <a:extLst>
              <a:ext uri="{FF2B5EF4-FFF2-40B4-BE49-F238E27FC236}">
                <a16:creationId xmlns:a16="http://schemas.microsoft.com/office/drawing/2014/main" xmlns="" id="{6804E653-77C4-4907-A675-7C062BD8820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4276" name="文本框 7">
            <a:extLst>
              <a:ext uri="{FF2B5EF4-FFF2-40B4-BE49-F238E27FC236}">
                <a16:creationId xmlns:a16="http://schemas.microsoft.com/office/drawing/2014/main" xmlns="" id="{F7120F65-5AEB-4125-9D3E-732F9207B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1095045"/>
            <a:ext cx="101536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排尿失去意识控制或不受意识控制，尿液不自主地流出。</a:t>
            </a:r>
            <a:endParaRPr lang="en-US" altLang="zh-CN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277" name="文本框 11">
            <a:extLst>
              <a:ext uri="{FF2B5EF4-FFF2-40B4-BE49-F238E27FC236}">
                <a16:creationId xmlns:a16="http://schemas.microsoft.com/office/drawing/2014/main" xmlns="" id="{D3A3FF3C-4140-4F84-AB1C-79D868447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224" y="2060847"/>
            <a:ext cx="8281987" cy="340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1"/>
              <a:t>持续性尿失禁（真性尿失禁）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1"/>
              <a:t>假性尿失禁（充溢性尿失禁）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1"/>
              <a:t>压力性尿失禁（不完全性尿失禁）</a:t>
            </a:r>
            <a:endParaRPr lang="en-US" altLang="zh-CN" sz="2800" b="1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1"/>
              <a:t>急迫性尿失禁</a:t>
            </a:r>
            <a:endParaRPr lang="en-US" altLang="zh-CN" sz="2800" b="1"/>
          </a:p>
        </p:txBody>
      </p:sp>
      <p:pic>
        <p:nvPicPr>
          <p:cNvPr id="54278" name="图片 3">
            <a:extLst>
              <a:ext uri="{FF2B5EF4-FFF2-40B4-BE49-F238E27FC236}">
                <a16:creationId xmlns:a16="http://schemas.microsoft.com/office/drawing/2014/main" xmlns="" id="{6CC8AD88-DAEC-4043-8545-C7BC2ACB5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1061" y="2204864"/>
            <a:ext cx="4490299" cy="33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灯片编号占位符 3">
            <a:extLst>
              <a:ext uri="{FF2B5EF4-FFF2-40B4-BE49-F238E27FC236}">
                <a16:creationId xmlns:a16="http://schemas.microsoft.com/office/drawing/2014/main" xmlns="" id="{6F6D772A-7630-4B86-8712-88FAC9D1E4A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D1AC864C-8332-4914-BBF7-05A4FED419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061709432"/>
              </p:ext>
            </p:extLst>
          </p:nvPr>
        </p:nvGraphicFramePr>
        <p:xfrm>
          <a:off x="911225" y="116632"/>
          <a:ext cx="10369550" cy="5802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2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62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17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986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986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6494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dirty="0"/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真性尿失禁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假性尿失禁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压力性尿失禁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急迫性尿失禁</a:t>
                      </a:r>
                    </a:p>
                  </a:txBody>
                  <a:tcPr marL="91441" marR="91441" marT="45711" marB="45711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29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膀胱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空虚（完全不能储存尿液）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胀满（不能完全排出）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腹内压增高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低容量不自主排尿，常伴尿频、尿急</a:t>
                      </a:r>
                    </a:p>
                  </a:txBody>
                  <a:tcPr marL="91441" marR="91441" marT="45711" marB="45711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8120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原因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排尿反射失去大脑皮质的控制；膀胱括约肌损伤或支配括约肌的神经损伤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脊髓初级排尿活动受抑制；膀胱以下尿路梗阻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膀胱括约肌张力降低、盆底肌肉及韧带松弛；膀胱内压力＞尿道阻力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膀胱受炎症、出口梗阻刺激；大脑皮质对脊髓排尿中枢的抑制减弱</a:t>
                      </a:r>
                    </a:p>
                  </a:txBody>
                  <a:tcPr marL="91441" marR="91441" marT="45711" marB="45711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629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常见于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昏迷、截瘫、手术或分娩、膀胱阴道瘘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前列腺增生、膀胱颈梗阻、下尿路梗阻或狭窄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  <a:hlinkClick r:id="rId2" action="ppaction://hlinksldjump"/>
                        </a:rPr>
                        <a:t>中老年女性</a:t>
                      </a: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；前列腺切除术后的病人</a:t>
                      </a:r>
                    </a:p>
                  </a:txBody>
                  <a:tcPr marL="91441" marR="91441" marT="45711" marB="4571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膀胱功能失调，收缩不受控制</a:t>
                      </a:r>
                    </a:p>
                  </a:txBody>
                  <a:tcPr marL="91441" marR="91441" marT="45711" marB="45711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2">
            <a:extLst>
              <a:ext uri="{FF2B5EF4-FFF2-40B4-BE49-F238E27FC236}">
                <a16:creationId xmlns:a16="http://schemas.microsoft.com/office/drawing/2014/main" xmlns="" id="{40300547-8E88-4504-95EF-69EECA047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600" y="4077072"/>
            <a:ext cx="31051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E754604-4896-405A-8568-F59C41E0976C}"/>
              </a:ext>
            </a:extLst>
          </p:cNvPr>
          <p:cNvSpPr/>
          <p:nvPr/>
        </p:nvSpPr>
        <p:spPr>
          <a:xfrm>
            <a:off x="543768" y="775371"/>
            <a:ext cx="39036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尿失禁病人的护理：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7348" name="灯片编号占位符 3">
            <a:extLst>
              <a:ext uri="{FF2B5EF4-FFF2-40B4-BE49-F238E27FC236}">
                <a16:creationId xmlns:a16="http://schemas.microsoft.com/office/drawing/2014/main" xmlns="" id="{7607B42C-4194-4E27-AAE1-083028E0B3B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文本占位符 1">
            <a:extLst>
              <a:ext uri="{FF2B5EF4-FFF2-40B4-BE49-F238E27FC236}">
                <a16:creationId xmlns:a16="http://schemas.microsoft.com/office/drawing/2014/main" xmlns="" id="{B7D6FA0F-1680-4219-8A70-CF8173C24A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二、排尿活动异常病人的护理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BB0972D-71C5-4EA0-A412-951D7BFC0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1470271"/>
            <a:ext cx="10801200" cy="29400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1pPr>
            <a:lvl2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2pPr>
            <a:lvl3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3pPr>
            <a:lvl4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4pPr>
            <a:lvl5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40408"/>
                </a:solidFill>
                <a:latin typeface="+mn-ea"/>
                <a:ea typeface="+mn-ea"/>
              </a:rPr>
              <a:t>心理护理：</a:t>
            </a:r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</a:rPr>
              <a:t>理解、帮助和尊重病人，给予安慰、开导和鼓励，树</a:t>
            </a:r>
            <a:endParaRPr lang="en-US" altLang="zh-CN" sz="2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2800" dirty="0">
                <a:latin typeface="仿宋" panose="02010609060101010101" pitchFamily="49" charset="-122"/>
                <a:ea typeface="仿宋" panose="02010609060101010101" pitchFamily="49" charset="-122"/>
              </a:rPr>
              <a:t>            </a:t>
            </a:r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</a:rPr>
              <a:t>立信心，配合治疗和护理。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40408"/>
                </a:solidFill>
                <a:latin typeface="+mn-ea"/>
                <a:ea typeface="+mn-ea"/>
              </a:rPr>
              <a:t>皮肤护理：</a:t>
            </a:r>
            <a:r>
              <a:rPr lang="zh-CN" altLang="en-US" sz="2800" dirty="0">
                <a:solidFill>
                  <a:srgbClr val="040408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加</a:t>
            </a:r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</a:rPr>
              <a:t>铺橡胶单、中单，勤洗、勤换保持干燥，减小异味</a:t>
            </a:r>
            <a:endParaRPr lang="en-US" altLang="zh-CN" sz="2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2800" dirty="0">
                <a:latin typeface="仿宋" panose="02010609060101010101" pitchFamily="49" charset="-122"/>
                <a:ea typeface="仿宋" panose="02010609060101010101" pitchFamily="49" charset="-122"/>
              </a:rPr>
              <a:t>             </a:t>
            </a:r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</a:rPr>
              <a:t>，防止压疮。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40408"/>
                </a:solidFill>
                <a:latin typeface="+mn-ea"/>
                <a:ea typeface="+mn-ea"/>
              </a:rPr>
              <a:t>外部引流：</a:t>
            </a:r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</a:rPr>
              <a:t>可用男、女不同的接尿装置引流尿液，每天清洗。</a:t>
            </a:r>
          </a:p>
        </p:txBody>
      </p:sp>
      <p:pic>
        <p:nvPicPr>
          <p:cNvPr id="57351" name="图片 6">
            <a:extLst>
              <a:ext uri="{FF2B5EF4-FFF2-40B4-BE49-F238E27FC236}">
                <a16:creationId xmlns:a16="http://schemas.microsoft.com/office/drawing/2014/main" xmlns="" id="{2F949B73-EE5A-4716-A418-D66BA39C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994372"/>
            <a:ext cx="1827212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BE17CE5-B746-4F49-B3FB-9446E06B69FF}"/>
              </a:ext>
            </a:extLst>
          </p:cNvPr>
          <p:cNvSpPr/>
          <p:nvPr/>
        </p:nvSpPr>
        <p:spPr>
          <a:xfrm>
            <a:off x="766763" y="775494"/>
            <a:ext cx="39036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尿失禁病人的护理：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8371" name="灯片编号占位符 3">
            <a:extLst>
              <a:ext uri="{FF2B5EF4-FFF2-40B4-BE49-F238E27FC236}">
                <a16:creationId xmlns:a16="http://schemas.microsoft.com/office/drawing/2014/main" xmlns="" id="{FD4091C2-ED39-440A-B7D5-320D0C388CE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文本占位符 1">
            <a:extLst>
              <a:ext uri="{FF2B5EF4-FFF2-40B4-BE49-F238E27FC236}">
                <a16:creationId xmlns:a16="http://schemas.microsoft.com/office/drawing/2014/main" xmlns="" id="{3E14929E-AB3D-408C-ACE6-8102B85D90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二、排尿活动异常病人的护理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34D94D8-60B8-49A3-88E8-D510AC2DA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1470025"/>
            <a:ext cx="10171112" cy="29400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1pPr>
            <a:lvl2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2pPr>
            <a:lvl3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3pPr>
            <a:lvl4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4pPr>
            <a:lvl5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solidFill>
                  <a:srgbClr val="040408"/>
                </a:solidFill>
                <a:latin typeface="+mn-ea"/>
                <a:ea typeface="+mn-ea"/>
              </a:rPr>
              <a:t>重建正常的排尿功能</a:t>
            </a:r>
            <a:endParaRPr lang="en-US" altLang="zh-CN" sz="2800" dirty="0">
              <a:solidFill>
                <a:srgbClr val="040408"/>
              </a:solidFill>
              <a:latin typeface="+mn-ea"/>
              <a:ea typeface="+mn-ea"/>
            </a:endParaRPr>
          </a:p>
          <a:p>
            <a:pPr marL="0" indent="0"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2800" dirty="0">
                <a:solidFill>
                  <a:srgbClr val="040408"/>
                </a:solidFill>
                <a:latin typeface="+mn-ea"/>
                <a:ea typeface="+mn-ea"/>
              </a:rPr>
              <a:t>    1</a:t>
            </a:r>
            <a:r>
              <a:rPr lang="zh-CN" altLang="en-US" sz="2800" dirty="0">
                <a:solidFill>
                  <a:srgbClr val="040408"/>
                </a:solidFill>
                <a:latin typeface="+mn-ea"/>
                <a:ea typeface="+mn-ea"/>
              </a:rPr>
              <a:t>）摄入适当的液体：多饮水增加对膀胱的刺激反射，还</a:t>
            </a:r>
            <a:endParaRPr lang="en-US" altLang="zh-CN" sz="2800" dirty="0">
              <a:solidFill>
                <a:srgbClr val="040408"/>
              </a:solidFill>
              <a:latin typeface="+mn-ea"/>
              <a:ea typeface="+mn-ea"/>
            </a:endParaRPr>
          </a:p>
          <a:p>
            <a:pPr marL="0" indent="0"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2800" dirty="0">
                <a:solidFill>
                  <a:srgbClr val="040408"/>
                </a:solidFill>
                <a:latin typeface="+mn-ea"/>
                <a:ea typeface="+mn-ea"/>
              </a:rPr>
              <a:t>                       </a:t>
            </a:r>
            <a:r>
              <a:rPr lang="zh-CN" altLang="en-US" sz="2800" dirty="0">
                <a:solidFill>
                  <a:srgbClr val="040408"/>
                </a:solidFill>
                <a:latin typeface="+mn-ea"/>
                <a:ea typeface="+mn-ea"/>
              </a:rPr>
              <a:t>可预防泌尿系感染，晚上限量。</a:t>
            </a:r>
            <a:endParaRPr lang="en-US" altLang="zh-CN" sz="2800" dirty="0">
              <a:solidFill>
                <a:srgbClr val="040408"/>
              </a:solidFill>
              <a:latin typeface="+mn-ea"/>
              <a:ea typeface="+mn-ea"/>
            </a:endParaRPr>
          </a:p>
          <a:p>
            <a:pPr marL="0" indent="0"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2800" dirty="0">
                <a:solidFill>
                  <a:srgbClr val="040408"/>
                </a:solidFill>
                <a:latin typeface="+mn-ea"/>
                <a:ea typeface="+mn-ea"/>
              </a:rPr>
              <a:t>    2</a:t>
            </a:r>
            <a:r>
              <a:rPr lang="zh-CN" altLang="en-US" sz="2800" dirty="0">
                <a:solidFill>
                  <a:srgbClr val="040408"/>
                </a:solidFill>
                <a:latin typeface="+mn-ea"/>
                <a:ea typeface="+mn-ea"/>
              </a:rPr>
              <a:t>）持续的膀胱训练：定时使用便器，按压膀胱协助排尿。</a:t>
            </a:r>
            <a:endParaRPr lang="en-US" altLang="zh-CN" sz="2800" dirty="0">
              <a:solidFill>
                <a:srgbClr val="040408"/>
              </a:solidFill>
              <a:latin typeface="+mn-ea"/>
              <a:ea typeface="+mn-ea"/>
            </a:endParaRPr>
          </a:p>
          <a:p>
            <a:pPr marL="0" indent="0"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2800" dirty="0">
                <a:solidFill>
                  <a:srgbClr val="040408"/>
                </a:solidFill>
                <a:latin typeface="+mn-ea"/>
                <a:ea typeface="+mn-ea"/>
              </a:rPr>
              <a:t>    3</a:t>
            </a:r>
            <a:r>
              <a:rPr lang="zh-CN" altLang="en-US" sz="2800" dirty="0">
                <a:solidFill>
                  <a:srgbClr val="040408"/>
                </a:solidFill>
                <a:latin typeface="+mn-ea"/>
                <a:ea typeface="+mn-ea"/>
              </a:rPr>
              <a:t>）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骨盆底部肌肉力量的锻炼</a:t>
            </a:r>
            <a:r>
              <a:rPr lang="zh-CN" altLang="en-US" sz="2800" dirty="0">
                <a:solidFill>
                  <a:srgbClr val="040408"/>
                </a:solidFill>
                <a:latin typeface="+mn-ea"/>
                <a:ea typeface="+mn-ea"/>
              </a:rPr>
              <a:t>：进行骨盆底部肌肉锻炼，</a:t>
            </a:r>
            <a:endParaRPr lang="en-US" altLang="zh-CN" sz="2800" dirty="0">
              <a:solidFill>
                <a:srgbClr val="040408"/>
              </a:solidFill>
              <a:latin typeface="+mn-ea"/>
              <a:ea typeface="+mn-ea"/>
            </a:endParaRPr>
          </a:p>
          <a:p>
            <a:pPr marL="0" indent="0"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2800" dirty="0">
                <a:solidFill>
                  <a:srgbClr val="040408"/>
                </a:solidFill>
                <a:latin typeface="+mn-ea"/>
                <a:ea typeface="+mn-ea"/>
              </a:rPr>
              <a:t>                               </a:t>
            </a:r>
            <a:r>
              <a:rPr lang="zh-CN" altLang="en-US" sz="2800" dirty="0">
                <a:solidFill>
                  <a:srgbClr val="040408"/>
                </a:solidFill>
                <a:latin typeface="+mn-ea"/>
                <a:ea typeface="+mn-ea"/>
              </a:rPr>
              <a:t>增强控制排尿的能力。</a:t>
            </a:r>
            <a:endParaRPr lang="zh-CN" altLang="en-US" sz="2800" dirty="0">
              <a:latin typeface="+mn-ea"/>
              <a:ea typeface="+mn-ea"/>
            </a:endParaRPr>
          </a:p>
        </p:txBody>
      </p:sp>
      <p:pic>
        <p:nvPicPr>
          <p:cNvPr id="58374" name="图片 10">
            <a:extLst>
              <a:ext uri="{FF2B5EF4-FFF2-40B4-BE49-F238E27FC236}">
                <a16:creationId xmlns:a16="http://schemas.microsoft.com/office/drawing/2014/main" xmlns="" id="{ECBD14E3-58DF-4FE8-8E3C-AF77D4358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63" y="4005263"/>
            <a:ext cx="2881312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15">
            <a:extLst>
              <a:ext uri="{FF2B5EF4-FFF2-40B4-BE49-F238E27FC236}">
                <a16:creationId xmlns:a16="http://schemas.microsoft.com/office/drawing/2014/main" xmlns="" id="{7956C36B-7605-4B36-9F7D-5BBD6DB32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 尿 护 理</a:t>
            </a:r>
            <a:endParaRPr lang="en-US" altLang="zh-CN" sz="4000" b="1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1" name="文本框 6">
            <a:extLst>
              <a:ext uri="{FF2B5EF4-FFF2-40B4-BE49-F238E27FC236}">
                <a16:creationId xmlns:a16="http://schemas.microsoft.com/office/drawing/2014/main" xmlns="" id="{FDC7AC93-712B-471E-8257-AD71EABCA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788B528-FE26-45C6-94C9-883DD921046E}"/>
              </a:ext>
            </a:extLst>
          </p:cNvPr>
          <p:cNvSpPr/>
          <p:nvPr/>
        </p:nvSpPr>
        <p:spPr>
          <a:xfrm>
            <a:off x="839416" y="925652"/>
            <a:ext cx="39036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尿失禁病人的护理：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9395" name="灯片编号占位符 3">
            <a:extLst>
              <a:ext uri="{FF2B5EF4-FFF2-40B4-BE49-F238E27FC236}">
                <a16:creationId xmlns:a16="http://schemas.microsoft.com/office/drawing/2014/main" xmlns="" id="{6D1D357D-1716-4F63-B7A2-96010CD4E1F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文本占位符 1">
            <a:extLst>
              <a:ext uri="{FF2B5EF4-FFF2-40B4-BE49-F238E27FC236}">
                <a16:creationId xmlns:a16="http://schemas.microsoft.com/office/drawing/2014/main" xmlns="" id="{1F3B212B-A007-4690-9CB9-9D9DBA7EC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二、排尿活动异常病人的护理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36E19B9-6350-455C-B9D6-8A2015780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75" y="1809750"/>
            <a:ext cx="9721850" cy="1238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1pPr>
            <a:lvl2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2pPr>
            <a:lvl3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3pPr>
            <a:lvl4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4pPr>
            <a:lvl5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solidFill>
                  <a:srgbClr val="040408"/>
                </a:solidFill>
                <a:latin typeface="+mn-ea"/>
                <a:ea typeface="+mn-ea"/>
              </a:rPr>
              <a:t>留置导尿术：对于长期尿失禁的病人，可留置尿管。同时</a:t>
            </a:r>
            <a:endParaRPr lang="en-US" altLang="zh-CN" sz="2800" dirty="0">
              <a:solidFill>
                <a:srgbClr val="040408"/>
              </a:solidFill>
              <a:latin typeface="+mn-ea"/>
              <a:ea typeface="+mn-ea"/>
            </a:endParaRPr>
          </a:p>
          <a:p>
            <a:pPr marL="0" indent="0"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2800" dirty="0">
                <a:solidFill>
                  <a:srgbClr val="040408"/>
                </a:solidFill>
                <a:latin typeface="+mn-ea"/>
                <a:ea typeface="+mn-ea"/>
              </a:rPr>
              <a:t>               </a:t>
            </a:r>
            <a:r>
              <a:rPr lang="zh-CN" altLang="en-US" sz="2800" dirty="0">
                <a:solidFill>
                  <a:srgbClr val="040408"/>
                </a:solidFill>
                <a:latin typeface="+mn-ea"/>
                <a:ea typeface="+mn-ea"/>
              </a:rPr>
              <a:t>定时夹放引流管，锻炼膀胱肌肉张力。</a:t>
            </a:r>
            <a:endParaRPr lang="zh-CN" altLang="en-US" sz="2800" dirty="0">
              <a:latin typeface="+mn-ea"/>
              <a:ea typeface="+mn-ea"/>
            </a:endParaRPr>
          </a:p>
        </p:txBody>
      </p:sp>
      <p:pic>
        <p:nvPicPr>
          <p:cNvPr id="59398" name="图片 7">
            <a:extLst>
              <a:ext uri="{FF2B5EF4-FFF2-40B4-BE49-F238E27FC236}">
                <a16:creationId xmlns:a16="http://schemas.microsoft.com/office/drawing/2014/main" xmlns="" id="{68A21B1D-028C-49AB-9777-066998B91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521075"/>
            <a:ext cx="40227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图片 10">
            <a:extLst>
              <a:ext uri="{FF2B5EF4-FFF2-40B4-BE49-F238E27FC236}">
                <a16:creationId xmlns:a16="http://schemas.microsoft.com/office/drawing/2014/main" xmlns="" id="{6498F3C9-2388-4338-A145-C01798E6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429000"/>
            <a:ext cx="29527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2AFE824F-2AD8-4A2D-9797-E2AA771486B5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943872" y="1052736"/>
            <a:ext cx="6912768" cy="4176464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2800" b="1" dirty="0">
                <a:solidFill>
                  <a:schemeClr val="hlink"/>
                </a:solidFill>
              </a:rPr>
              <a:t>        </a:t>
            </a:r>
            <a:r>
              <a:rPr lang="zh-CN" altLang="en-US" sz="4400" b="1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排尿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是人体的基本生理需要之一。通过排尿活动将机体代谢的终产物、过剩盐类、有毒物质和药物排出体外，同时调节水、电解质、酸碱平衡，维持体内环境相对稳定。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rgbClr val="CC6600"/>
              </a:solidFill>
            </a:endParaRPr>
          </a:p>
          <a:p>
            <a:pPr>
              <a:buFontTx/>
              <a:buNone/>
              <a:defRPr/>
            </a:pPr>
            <a:endParaRPr lang="en-US" altLang="zh-CN" sz="3200" b="1" dirty="0">
              <a:solidFill>
                <a:srgbClr val="CC0000"/>
              </a:solidFill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34DB4AF1-1E74-45E0-ADE2-30D20C4C809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4F64F50-8355-412C-9D90-A16A5BC1B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368" y="1340768"/>
            <a:ext cx="425282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5376572"/>
      </p:ext>
    </p:extLst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2AFE824F-2AD8-4A2D-9797-E2AA771486B5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871864" y="1070099"/>
            <a:ext cx="7128494" cy="4176464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了解：泌尿系统的结构、功能；男女性尿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              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道的区别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chemeClr val="hlink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2.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熟悉：排尿活动的评估、导尿及留置导尿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              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的目的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rgbClr val="CC66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C0000"/>
                </a:solidFill>
              </a:rPr>
              <a:t>3</a:t>
            </a:r>
            <a:r>
              <a:rPr lang="en-US" altLang="zh-CN" sz="2800" b="1" dirty="0">
                <a:solidFill>
                  <a:srgbClr val="C00000"/>
                </a:solidFill>
              </a:rPr>
              <a:t>.</a:t>
            </a:r>
            <a:r>
              <a:rPr lang="zh-CN" altLang="en-US" sz="2800" b="1" dirty="0">
                <a:solidFill>
                  <a:srgbClr val="C00000"/>
                </a:solidFill>
              </a:rPr>
              <a:t>掌握：</a:t>
            </a:r>
            <a:r>
              <a:rPr lang="en-US" altLang="zh-CN" sz="2800" b="1" dirty="0">
                <a:solidFill>
                  <a:srgbClr val="C00000"/>
                </a:solidFill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</a:rPr>
              <a:t>）导尿目的、操作步骤和注意事项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2</a:t>
            </a:r>
            <a:r>
              <a:rPr lang="zh-CN" altLang="en-US" sz="2800" b="1" dirty="0">
                <a:solidFill>
                  <a:srgbClr val="C00000"/>
                </a:solidFill>
              </a:rPr>
              <a:t>）留置导尿术病人的护理要点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</a:rPr>
              <a:t>）排尿异常的护理措施</a:t>
            </a:r>
          </a:p>
          <a:p>
            <a:pPr>
              <a:buFontTx/>
              <a:buNone/>
              <a:defRPr/>
            </a:pPr>
            <a:endParaRPr lang="en-US" altLang="zh-CN" sz="3200" b="1" dirty="0">
              <a:solidFill>
                <a:srgbClr val="CC0000"/>
              </a:solidFill>
            </a:endParaRPr>
          </a:p>
        </p:txBody>
      </p:sp>
      <p:pic>
        <p:nvPicPr>
          <p:cNvPr id="23555" name="图片 2" descr="卡通人物&#10;&#10;描述已自动生成">
            <a:extLst>
              <a:ext uri="{FF2B5EF4-FFF2-40B4-BE49-F238E27FC236}">
                <a16:creationId xmlns:a16="http://schemas.microsoft.com/office/drawing/2014/main" xmlns="" id="{B49D3486-89E7-47EB-966E-FD9FF8C1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8" y="150813"/>
            <a:ext cx="5408240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34DB4AF1-1E74-45E0-ADE2-30D20C4C809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7AD783A2-270F-466B-9E7E-D5B501730386}"/>
              </a:ext>
            </a:extLst>
          </p:cNvPr>
          <p:cNvSpPr/>
          <p:nvPr/>
        </p:nvSpPr>
        <p:spPr>
          <a:xfrm>
            <a:off x="911225" y="333375"/>
            <a:ext cx="35067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排尿活动的评估</a:t>
            </a:r>
          </a:p>
        </p:txBody>
      </p:sp>
      <p:sp>
        <p:nvSpPr>
          <p:cNvPr id="24579" name="灯片编号占位符 3">
            <a:extLst>
              <a:ext uri="{FF2B5EF4-FFF2-40B4-BE49-F238E27FC236}">
                <a16:creationId xmlns:a16="http://schemas.microsoft.com/office/drawing/2014/main" xmlns="" id="{D5D3BCB9-A513-47D4-9754-EA246976DBF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98D7D04-DA00-454A-BE5A-7CE252FDD732}"/>
              </a:ext>
            </a:extLst>
          </p:cNvPr>
          <p:cNvSpPr/>
          <p:nvPr/>
        </p:nvSpPr>
        <p:spPr>
          <a:xfrm>
            <a:off x="1055688" y="2665413"/>
            <a:ext cx="56880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排尿活动异常病人的护理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A81054A3-0BF4-4AB4-9EE9-3A6703060496}"/>
              </a:ext>
            </a:extLst>
          </p:cNvPr>
          <p:cNvSpPr/>
          <p:nvPr/>
        </p:nvSpPr>
        <p:spPr>
          <a:xfrm>
            <a:off x="1055688" y="4349750"/>
            <a:ext cx="49434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协助排尿的护理技术</a:t>
            </a:r>
          </a:p>
        </p:txBody>
      </p:sp>
      <p:sp>
        <p:nvSpPr>
          <p:cNvPr id="24582" name="矩形 5">
            <a:extLst>
              <a:ext uri="{FF2B5EF4-FFF2-40B4-BE49-F238E27FC236}">
                <a16:creationId xmlns:a16="http://schemas.microsoft.com/office/drawing/2014/main" xmlns="" id="{40D54FFD-5BE1-4502-9093-3F43AC1D2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0" y="1066800"/>
            <a:ext cx="72723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影响排尿因素的评估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尿液状态的评估</a:t>
            </a:r>
            <a:endParaRPr lang="en-US" altLang="zh-CN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排尿异常的评估</a:t>
            </a:r>
          </a:p>
        </p:txBody>
      </p:sp>
      <p:sp>
        <p:nvSpPr>
          <p:cNvPr id="24583" name="矩形 5">
            <a:extLst>
              <a:ext uri="{FF2B5EF4-FFF2-40B4-BE49-F238E27FC236}">
                <a16:creationId xmlns:a16="http://schemas.microsoft.com/office/drawing/2014/main" xmlns="" id="{7AE7384E-FD2C-4930-8091-6663F10EE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286125"/>
            <a:ext cx="72723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尿潴留病人的护理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尿失禁病人的护理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4584" name="矩形 5">
            <a:extLst>
              <a:ext uri="{FF2B5EF4-FFF2-40B4-BE49-F238E27FC236}">
                <a16:creationId xmlns:a16="http://schemas.microsoft.com/office/drawing/2014/main" xmlns="" id="{660DACF7-5FC8-4E34-9963-5B2E395A2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908550"/>
            <a:ext cx="727233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导尿术</a:t>
            </a:r>
            <a:endParaRPr lang="en-US" altLang="zh-CN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留置导尿术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膀胱冲洗法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4585" name="图片 2">
            <a:extLst>
              <a:ext uri="{FF2B5EF4-FFF2-40B4-BE49-F238E27FC236}">
                <a16:creationId xmlns:a16="http://schemas.microsoft.com/office/drawing/2014/main" xmlns="" id="{CDC51108-7DFA-4727-BEAC-15119C08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15888"/>
            <a:ext cx="3987800" cy="59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950B2A00-DA53-4171-AFBF-E58342AC0B6F}"/>
              </a:ext>
            </a:extLst>
          </p:cNvPr>
          <p:cNvSpPr/>
          <p:nvPr/>
        </p:nvSpPr>
        <p:spPr>
          <a:xfrm>
            <a:off x="1558925" y="1677988"/>
            <a:ext cx="36004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肾脏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</a:t>
            </a:r>
          </a:p>
        </p:txBody>
      </p:sp>
      <p:sp>
        <p:nvSpPr>
          <p:cNvPr id="25603" name="灯片编号占位符 3">
            <a:extLst>
              <a:ext uri="{FF2B5EF4-FFF2-40B4-BE49-F238E27FC236}">
                <a16:creationId xmlns:a16="http://schemas.microsoft.com/office/drawing/2014/main" xmlns="" id="{65143C36-6DBA-428A-9566-EADD0B9D6A4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4062C07B-3DA3-4A0B-A616-C92C13939D86}"/>
              </a:ext>
            </a:extLst>
          </p:cNvPr>
          <p:cNvSpPr/>
          <p:nvPr/>
        </p:nvSpPr>
        <p:spPr>
          <a:xfrm>
            <a:off x="766763" y="366713"/>
            <a:ext cx="57245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0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泌尿系统</a:t>
            </a:r>
            <a:r>
              <a:rPr lang="zh-CN" altLang="en-US" sz="2800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有哪些部分组成</a:t>
            </a:r>
            <a:r>
              <a:rPr lang="zh-CN" altLang="en-US" sz="4000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pic>
        <p:nvPicPr>
          <p:cNvPr id="25605" name="图片 2">
            <a:extLst>
              <a:ext uri="{FF2B5EF4-FFF2-40B4-BE49-F238E27FC236}">
                <a16:creationId xmlns:a16="http://schemas.microsoft.com/office/drawing/2014/main" xmlns="" id="{A19B8585-B9CF-4080-B00F-A7ECFD965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19673"/>
            <a:ext cx="52895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C50AB36A-C6C1-4683-95EA-E05ADA0EFC74}"/>
              </a:ext>
            </a:extLst>
          </p:cNvPr>
          <p:cNvSpPr/>
          <p:nvPr/>
        </p:nvSpPr>
        <p:spPr>
          <a:xfrm>
            <a:off x="1558925" y="2479675"/>
            <a:ext cx="38893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输尿管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运送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3E3ABD3F-8BFF-4296-9464-CD84D1403BA5}"/>
              </a:ext>
            </a:extLst>
          </p:cNvPr>
          <p:cNvSpPr/>
          <p:nvPr/>
        </p:nvSpPr>
        <p:spPr>
          <a:xfrm>
            <a:off x="1558925" y="3241675"/>
            <a:ext cx="352901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膀胱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储存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65C46E8-F14E-4677-AF60-56ED884EE346}"/>
              </a:ext>
            </a:extLst>
          </p:cNvPr>
          <p:cNvSpPr/>
          <p:nvPr/>
        </p:nvSpPr>
        <p:spPr>
          <a:xfrm>
            <a:off x="1595438" y="4005263"/>
            <a:ext cx="41179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尿道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排出通道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5F6FB9E-D6D9-48A0-8F87-696E1AF47D48}"/>
              </a:ext>
            </a:extLst>
          </p:cNvPr>
          <p:cNvSpPr/>
          <p:nvPr/>
        </p:nvSpPr>
        <p:spPr>
          <a:xfrm>
            <a:off x="766763" y="5699125"/>
            <a:ext cx="73406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尿液随时都在产生，但是不能随时排出！</a:t>
            </a:r>
            <a:endParaRPr lang="zh-CN" altLang="en-US" sz="4000" b="1" spc="3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灯片编号占位符 3">
            <a:extLst>
              <a:ext uri="{FF2B5EF4-FFF2-40B4-BE49-F238E27FC236}">
                <a16:creationId xmlns:a16="http://schemas.microsoft.com/office/drawing/2014/main" xmlns="" id="{DD8FEB32-6BD9-4201-8B70-29B4DE25A7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6627" name="图片 2">
            <a:extLst>
              <a:ext uri="{FF2B5EF4-FFF2-40B4-BE49-F238E27FC236}">
                <a16:creationId xmlns:a16="http://schemas.microsoft.com/office/drawing/2014/main" xmlns="" id="{785F4391-EC66-484B-BE54-7C445DF8B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0113" y="-28575"/>
            <a:ext cx="9110662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9" name="组合 8">
            <a:extLst>
              <a:ext uri="{FF2B5EF4-FFF2-40B4-BE49-F238E27FC236}">
                <a16:creationId xmlns:a16="http://schemas.microsoft.com/office/drawing/2014/main" xmlns="" id="{38EC2C69-13E2-453B-819D-9AEB8275DB1B}"/>
              </a:ext>
            </a:extLst>
          </p:cNvPr>
          <p:cNvGrpSpPr>
            <a:grpSpLocks/>
          </p:cNvGrpSpPr>
          <p:nvPr/>
        </p:nvGrpSpPr>
        <p:grpSpPr bwMode="auto">
          <a:xfrm>
            <a:off x="22225" y="333375"/>
            <a:ext cx="2505075" cy="1433513"/>
            <a:chOff x="119336" y="188981"/>
            <a:chExt cx="2505091" cy="1432923"/>
          </a:xfrm>
        </p:grpSpPr>
        <p:sp>
          <p:nvSpPr>
            <p:cNvPr id="2" name="文本框 3">
              <a:extLst>
                <a:ext uri="{FF2B5EF4-FFF2-40B4-BE49-F238E27FC236}">
                  <a16:creationId xmlns:a16="http://schemas.microsoft.com/office/drawing/2014/main" xmlns="" id="{EE839765-9CC4-41F2-B8A4-AB2942840D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408" y="361255"/>
              <a:ext cx="18570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/>
                <a:t>400—500ml</a:t>
              </a:r>
              <a:endParaRPr lang="zh-CN" altLang="en-US" sz="2400"/>
            </a:p>
          </p:txBody>
        </p:sp>
        <p:pic>
          <p:nvPicPr>
            <p:cNvPr id="26630" name="图形 5" descr="烧杯">
              <a:extLst>
                <a:ext uri="{FF2B5EF4-FFF2-40B4-BE49-F238E27FC236}">
                  <a16:creationId xmlns:a16="http://schemas.microsoft.com/office/drawing/2014/main" xmlns="" id="{02D62A08-280C-4750-B4A0-89386D4CD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6" y="707880"/>
              <a:ext cx="914406" cy="914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500ED7DC-9826-42BA-986C-CC3CF0406088}"/>
                </a:ext>
              </a:extLst>
            </p:cNvPr>
            <p:cNvSpPr/>
            <p:nvPr/>
          </p:nvSpPr>
          <p:spPr>
            <a:xfrm>
              <a:off x="767040" y="188981"/>
              <a:ext cx="1857387" cy="806118"/>
            </a:xfrm>
            <a:prstGeom prst="round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11072</TotalTime>
  <Pages>0</Pages>
  <Words>3525</Words>
  <Characters>0</Characters>
  <Application>Microsoft Office PowerPoint</Application>
  <DocSecurity>0</DocSecurity>
  <PresentationFormat>自定义</PresentationFormat>
  <Lines>0</Lines>
  <Paragraphs>303</Paragraphs>
  <Slides>41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2" baseType="lpstr">
      <vt:lpstr>Office 主题​​</vt:lpstr>
      <vt:lpstr>幻灯片 1</vt:lpstr>
      <vt:lpstr>幻灯片 2</vt:lpstr>
      <vt:lpstr> 本章节框架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第十二章   病人的清洁卫生</dc:title>
  <dc:creator>aa</dc:creator>
  <cp:lastModifiedBy>Administrator</cp:lastModifiedBy>
  <cp:revision>825</cp:revision>
  <dcterms:created xsi:type="dcterms:W3CDTF">2004-08-22T02:09:39Z</dcterms:created>
  <dcterms:modified xsi:type="dcterms:W3CDTF">2022-08-22T15:39:27Z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2052-9.1.0.5218</vt:lpwstr>
  </property>
</Properties>
</file>